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3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3ED59-20C7-4FDF-8DCA-8A14D1AA1C8C}" name="Microsoft Office User" initials="MOU" userId="Microsoft Office Us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F88998-28A8-49F3-9FB1-E857820ADD27}" v="466" dt="2023-01-24T21:47:52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6" autoAdjust="0"/>
    <p:restoredTop sz="94660"/>
  </p:normalViewPr>
  <p:slideViewPr>
    <p:cSldViewPr snapToGrid="0">
      <p:cViewPr>
        <p:scale>
          <a:sx n="142" d="100"/>
          <a:sy n="142" d="100"/>
        </p:scale>
        <p:origin x="144" y="-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EC993-899A-E68D-E297-7F34C45E3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9186AA-A5F6-60A0-3586-0C4A1E8C5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77F6AD-D9AD-A9B2-E422-D14B7869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1A4C7F-84EC-26A5-C8ED-FD41786E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3C2034-062E-C671-C5B5-AC4A0495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36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16454-C0EA-8333-6D31-797AEC04D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C746B0-56A6-D5C5-9164-1150E57B3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8A811-2FFB-D5A1-7844-323E11E3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EC1FCC-0EDF-A160-F480-1FB16739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8C0D9E-96CC-8318-03A4-F7F8C804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5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E102C2F-37C7-AE80-CC96-8E092B540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095CD3-1391-7953-BE22-DDF0D88C6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DAF393-16BB-6FC4-3BC2-00F8D22E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C85812-57A4-C318-E701-7B86DD42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3EA255-80C3-D448-8947-188E17B9F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26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52CA4-68FB-F314-2D86-8089DBF9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526145-3C19-ADF1-2040-98A78DA77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83A25E-D025-7BDC-E2C9-D51A2AC7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4234B5-3F17-7E86-D070-3F6876B8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8FF00D-DCC6-4429-F13B-C0E46B46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23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2F8EB-564D-4BD7-956D-CC52C62F4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1FE4AD-BCAF-75FD-8153-AE94981C9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89C095-90EB-153B-54B5-79054883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504DB-E10A-3848-B753-47C89A9E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698700-BA63-1C50-E0B9-A3BBCA4A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9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3F0B8-BF59-6A17-BE60-2916FA89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91C4D5-CDF8-B9F1-F4A4-F343226D8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3F0833-F636-FACC-60AF-F5132CCF0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CF3A1A-3865-E603-BA74-CFACF8A35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D80EC1-E03D-B82F-E0EE-E0814C52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091C8B-1B57-31EB-530A-0509B951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60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88690-9D77-7221-BB36-FBF47288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6EF0FA-A385-6880-1B3E-F4FA9DB77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F188CC-4FAB-FAD8-9ED4-8658FFEAA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CBCEA6-1BD1-03B8-22CE-2D86985C7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F9BCFF9-A485-8B5C-EB8E-A6DC25046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34628C1-FDF3-8AAB-40D2-76CCD4FAE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F5829E-7064-F3DB-85D0-48E69901B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3B4AFE8-682E-D6D6-85A4-F125615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20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462FB-E7EF-372D-E0D0-C8E8548A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DA50406-1FF9-1526-7951-96F23EB0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984ECE-F2DA-8042-8FDF-88C01A0E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004074-EA61-46BF-BE7F-AB174508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53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229F449-CBCE-09F2-585B-11C9139E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90C912-C288-87DC-551C-3BF88E49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D70CA7-B651-0B7A-062D-CB751870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69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37BC8-107C-1FB7-94B0-1675A38B5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5E8748-F658-0F75-44BD-47754C5F2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374ABB-663A-67F5-E95F-A3DD2ECD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A1B3B8-8394-6A04-18BA-AEF97777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F94B11-D3E2-AC4A-FA17-9008CE8EA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307B50-04FE-468A-0EA2-3DE1B7AB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53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1D3D6-0964-9866-8F9F-00B95144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74EE79-44F2-DCAF-2D7E-06AB266A2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C255B3-538E-1948-624F-99756408A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3403EB-23E6-38C0-5539-C57271A8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803AC9-D258-3A1E-0D5A-37A370A4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7C82D8-89D4-4842-68AA-6D7926C6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61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F8B8E3-4993-D6F9-2ECA-0E9E46DD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944814-81FF-BEC3-9CAD-4591870D2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EFDC45-A269-6F7A-0BFC-3F63347CB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2012-6D51-4903-B185-998E5D16A329}" type="datetimeFigureOut">
              <a:rPr lang="de-DE" smtClean="0"/>
              <a:t>26.01.23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E229BE-A8C3-849C-E00A-A23E5955F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52757E-288D-0E36-8588-84AA5B1E6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55F0-0692-46B3-812A-57E24CD3C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33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547A2A-C20C-6E62-D5F2-067E6773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7296"/>
            <a:ext cx="10515600" cy="2757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Auf den nachfolgenden Folien folgt eine Anleitung, wie Sie kurze Video-Animationen mit </a:t>
            </a:r>
            <a:r>
              <a:rPr lang="de-DE" dirty="0" err="1"/>
              <a:t>Powerpoint</a:t>
            </a:r>
            <a:r>
              <a:rPr lang="de-DE" dirty="0"/>
              <a:t> erstellen können. </a:t>
            </a:r>
          </a:p>
          <a:p>
            <a:pPr marL="0" indent="0">
              <a:buNone/>
            </a:pPr>
            <a:r>
              <a:rPr lang="de-DE" dirty="0"/>
              <a:t>Die vorgegebenen Verfahren am Rechenstrich können beliebig verändert werden.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13FC8E0-B3A2-AF68-C9CA-CF3098FB84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357510"/>
            <a:ext cx="10515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327D87"/>
                </a:solidFill>
                <a:latin typeface="+mn-lt"/>
              </a:rPr>
              <a:t>„Wie erstelle ich Video-Animationen am Rechenstrich?“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DEFDE38-D81F-5087-704B-2E707FF079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155955"/>
            <a:ext cx="4296448" cy="120837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006FEB3-0B32-56B3-F95A-C412D561D5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3764"/>
            <a:ext cx="12192000" cy="970592"/>
          </a:xfrm>
          <a:prstGeom prst="rect">
            <a:avLst/>
          </a:prstGeom>
        </p:spPr>
      </p:pic>
      <p:pic>
        <p:nvPicPr>
          <p:cNvPr id="9" name="Audio 8">
            <a:hlinkClick r:id="" action="ppaction://media"/>
            <a:extLst>
              <a:ext uri="{FF2B5EF4-FFF2-40B4-BE49-F238E27FC236}">
                <a16:creationId xmlns:a16="http://schemas.microsoft.com/office/drawing/2014/main" id="{1CC447F5-28F7-3C46-D1EF-04C795AA541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7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"/>
    </mc:Choice>
    <mc:Fallback>
      <p:transition spd="slow" advTm="3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B6834C0-C424-4D20-EF0F-6C10163EB293}"/>
              </a:ext>
            </a:extLst>
          </p:cNvPr>
          <p:cNvCxnSpPr>
            <a:cxnSpLocks/>
          </p:cNvCxnSpPr>
          <p:nvPr/>
        </p:nvCxnSpPr>
        <p:spPr>
          <a:xfrm>
            <a:off x="566420" y="4351848"/>
            <a:ext cx="1105916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3CDD82C2-041C-F200-E096-A103ADDC6E80}"/>
              </a:ext>
            </a:extLst>
          </p:cNvPr>
          <p:cNvCxnSpPr>
            <a:cxnSpLocks/>
          </p:cNvCxnSpPr>
          <p:nvPr/>
        </p:nvCxnSpPr>
        <p:spPr>
          <a:xfrm>
            <a:off x="898527" y="3929708"/>
            <a:ext cx="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5278F94-7BDD-46AF-22F8-2465418B65F0}"/>
              </a:ext>
            </a:extLst>
          </p:cNvPr>
          <p:cNvCxnSpPr>
            <a:cxnSpLocks/>
          </p:cNvCxnSpPr>
          <p:nvPr/>
        </p:nvCxnSpPr>
        <p:spPr>
          <a:xfrm flipH="1">
            <a:off x="1728790" y="3929708"/>
            <a:ext cx="7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C92A9EB-DD5D-1196-DCB9-1DDD3BDD729D}"/>
              </a:ext>
            </a:extLst>
          </p:cNvPr>
          <p:cNvCxnSpPr>
            <a:cxnSpLocks/>
          </p:cNvCxnSpPr>
          <p:nvPr/>
        </p:nvCxnSpPr>
        <p:spPr>
          <a:xfrm flipH="1">
            <a:off x="3289687" y="3929708"/>
            <a:ext cx="1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29A3B69-ED00-CE96-BEDA-4DD2E0F39F1C}"/>
              </a:ext>
            </a:extLst>
          </p:cNvPr>
          <p:cNvCxnSpPr>
            <a:cxnSpLocks/>
          </p:cNvCxnSpPr>
          <p:nvPr/>
        </p:nvCxnSpPr>
        <p:spPr>
          <a:xfrm>
            <a:off x="11442838" y="3929708"/>
            <a:ext cx="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Bogen 15">
            <a:extLst>
              <a:ext uri="{FF2B5EF4-FFF2-40B4-BE49-F238E27FC236}">
                <a16:creationId xmlns:a16="http://schemas.microsoft.com/office/drawing/2014/main" id="{3C7818A8-6283-A3DD-C98C-86ECF990DCDE}"/>
              </a:ext>
            </a:extLst>
          </p:cNvPr>
          <p:cNvSpPr/>
          <p:nvPr/>
        </p:nvSpPr>
        <p:spPr>
          <a:xfrm>
            <a:off x="923428" y="3685312"/>
            <a:ext cx="788760" cy="1421938"/>
          </a:xfrm>
          <a:prstGeom prst="arc">
            <a:avLst>
              <a:gd name="adj1" fmla="val 11359504"/>
              <a:gd name="adj2" fmla="val 20778593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ogen 16">
            <a:extLst>
              <a:ext uri="{FF2B5EF4-FFF2-40B4-BE49-F238E27FC236}">
                <a16:creationId xmlns:a16="http://schemas.microsoft.com/office/drawing/2014/main" id="{0FF7007E-E7F0-06B6-3A1E-A2FD067491C3}"/>
              </a:ext>
            </a:extLst>
          </p:cNvPr>
          <p:cNvSpPr/>
          <p:nvPr/>
        </p:nvSpPr>
        <p:spPr>
          <a:xfrm>
            <a:off x="1745396" y="3596446"/>
            <a:ext cx="1527679" cy="1510802"/>
          </a:xfrm>
          <a:prstGeom prst="arc">
            <a:avLst>
              <a:gd name="adj1" fmla="val 10728621"/>
              <a:gd name="adj2" fmla="val 21561579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245F937A-E03E-B057-A2EB-39367EDAC336}"/>
              </a:ext>
            </a:extLst>
          </p:cNvPr>
          <p:cNvSpPr/>
          <p:nvPr/>
        </p:nvSpPr>
        <p:spPr>
          <a:xfrm>
            <a:off x="3306278" y="2974340"/>
            <a:ext cx="8119980" cy="2636520"/>
          </a:xfrm>
          <a:prstGeom prst="arc">
            <a:avLst>
              <a:gd name="adj1" fmla="val 10788375"/>
              <a:gd name="adj2" fmla="val 185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50587FC9-9CE6-C00C-5C92-06BA0DE5805F}"/>
              </a:ext>
            </a:extLst>
          </p:cNvPr>
          <p:cNvSpPr txBox="1"/>
          <p:nvPr/>
        </p:nvSpPr>
        <p:spPr>
          <a:xfrm>
            <a:off x="629287" y="4525841"/>
            <a:ext cx="538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89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2043B68-331E-A33E-BFEA-65244F13A16A}"/>
              </a:ext>
            </a:extLst>
          </p:cNvPr>
          <p:cNvSpPr txBox="1"/>
          <p:nvPr/>
        </p:nvSpPr>
        <p:spPr>
          <a:xfrm>
            <a:off x="1459491" y="4519689"/>
            <a:ext cx="538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90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CDAB58D-5855-42A8-75B5-950F1BEA44FF}"/>
              </a:ext>
            </a:extLst>
          </p:cNvPr>
          <p:cNvSpPr txBox="1"/>
          <p:nvPr/>
        </p:nvSpPr>
        <p:spPr>
          <a:xfrm>
            <a:off x="3020377" y="4519691"/>
            <a:ext cx="538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96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475396B-0053-A07C-084F-BA0BED43AD57}"/>
              </a:ext>
            </a:extLst>
          </p:cNvPr>
          <p:cNvSpPr txBox="1"/>
          <p:nvPr/>
        </p:nvSpPr>
        <p:spPr>
          <a:xfrm>
            <a:off x="11091487" y="4519689"/>
            <a:ext cx="702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396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526783B-A176-85FB-1F47-A4E1E20C0839}"/>
              </a:ext>
            </a:extLst>
          </p:cNvPr>
          <p:cNvSpPr txBox="1"/>
          <p:nvPr/>
        </p:nvSpPr>
        <p:spPr>
          <a:xfrm>
            <a:off x="923428" y="3281650"/>
            <a:ext cx="78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1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12472DF-7635-741E-423A-9DECBB80A98B}"/>
              </a:ext>
            </a:extLst>
          </p:cNvPr>
          <p:cNvSpPr txBox="1"/>
          <p:nvPr/>
        </p:nvSpPr>
        <p:spPr>
          <a:xfrm>
            <a:off x="2098227" y="3198169"/>
            <a:ext cx="78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6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60B313B-DE05-9B3E-F9EE-0DC3991059E9}"/>
              </a:ext>
            </a:extLst>
          </p:cNvPr>
          <p:cNvSpPr txBox="1"/>
          <p:nvPr/>
        </p:nvSpPr>
        <p:spPr>
          <a:xfrm>
            <a:off x="6971890" y="2568663"/>
            <a:ext cx="78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300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006D065-C7CB-A365-ADB6-3BD4F79C36FA}"/>
              </a:ext>
            </a:extLst>
          </p:cNvPr>
          <p:cNvSpPr txBox="1"/>
          <p:nvPr/>
        </p:nvSpPr>
        <p:spPr>
          <a:xfrm>
            <a:off x="426533" y="308588"/>
            <a:ext cx="3442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„Ergänzen“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DBB8BA4-984A-6161-D972-AA3585C8AB0E}"/>
              </a:ext>
            </a:extLst>
          </p:cNvPr>
          <p:cNvSpPr txBox="1"/>
          <p:nvPr/>
        </p:nvSpPr>
        <p:spPr>
          <a:xfrm>
            <a:off x="426533" y="1881534"/>
            <a:ext cx="1024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sz="2800" b="1" dirty="0">
                <a:solidFill>
                  <a:schemeClr val="accent1"/>
                </a:solidFill>
              </a:rPr>
              <a:t>Jan</a:t>
            </a:r>
            <a:endParaRPr lang="de-DE" b="1" dirty="0">
              <a:solidFill>
                <a:schemeClr val="accent1"/>
              </a:solidFill>
            </a:endParaRP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A58A788E-732E-7194-277E-C0A04367E562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285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86"/>
    </mc:Choice>
    <mc:Fallback>
      <p:transition spd="slow" advTm="101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6" grpId="0" animBg="1"/>
      <p:bldP spid="17" grpId="0" animBg="1"/>
      <p:bldP spid="22" grpId="0" animBg="1"/>
      <p:bldP spid="31" grpId="0"/>
      <p:bldP spid="32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B6834C0-C424-4D20-EF0F-6C10163EB293}"/>
              </a:ext>
            </a:extLst>
          </p:cNvPr>
          <p:cNvCxnSpPr>
            <a:cxnSpLocks/>
          </p:cNvCxnSpPr>
          <p:nvPr/>
        </p:nvCxnSpPr>
        <p:spPr>
          <a:xfrm>
            <a:off x="566420" y="4351848"/>
            <a:ext cx="1105916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3CDD82C2-041C-F200-E096-A103ADDC6E80}"/>
              </a:ext>
            </a:extLst>
          </p:cNvPr>
          <p:cNvCxnSpPr>
            <a:cxnSpLocks/>
          </p:cNvCxnSpPr>
          <p:nvPr/>
        </p:nvCxnSpPr>
        <p:spPr>
          <a:xfrm>
            <a:off x="898527" y="3929708"/>
            <a:ext cx="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5278F94-7BDD-46AF-22F8-2465418B65F0}"/>
              </a:ext>
            </a:extLst>
          </p:cNvPr>
          <p:cNvCxnSpPr>
            <a:cxnSpLocks/>
          </p:cNvCxnSpPr>
          <p:nvPr/>
        </p:nvCxnSpPr>
        <p:spPr>
          <a:xfrm flipH="1">
            <a:off x="2500950" y="3924023"/>
            <a:ext cx="7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29A3B69-ED00-CE96-BEDA-4DD2E0F39F1C}"/>
              </a:ext>
            </a:extLst>
          </p:cNvPr>
          <p:cNvCxnSpPr>
            <a:cxnSpLocks/>
          </p:cNvCxnSpPr>
          <p:nvPr/>
        </p:nvCxnSpPr>
        <p:spPr>
          <a:xfrm>
            <a:off x="11442838" y="3929708"/>
            <a:ext cx="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Bogen 15">
            <a:extLst>
              <a:ext uri="{FF2B5EF4-FFF2-40B4-BE49-F238E27FC236}">
                <a16:creationId xmlns:a16="http://schemas.microsoft.com/office/drawing/2014/main" id="{3C7818A8-6283-A3DD-C98C-86ECF990DCDE}"/>
              </a:ext>
            </a:extLst>
          </p:cNvPr>
          <p:cNvSpPr/>
          <p:nvPr/>
        </p:nvSpPr>
        <p:spPr>
          <a:xfrm>
            <a:off x="749161" y="4131733"/>
            <a:ext cx="1933055" cy="1010737"/>
          </a:xfrm>
          <a:prstGeom prst="arc">
            <a:avLst>
              <a:gd name="adj1" fmla="val 12029798"/>
              <a:gd name="adj2" fmla="val 20253997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245F937A-E03E-B057-A2EB-39367EDAC336}"/>
              </a:ext>
            </a:extLst>
          </p:cNvPr>
          <p:cNvSpPr/>
          <p:nvPr/>
        </p:nvSpPr>
        <p:spPr>
          <a:xfrm>
            <a:off x="813313" y="3281650"/>
            <a:ext cx="10695357" cy="2610636"/>
          </a:xfrm>
          <a:prstGeom prst="arc">
            <a:avLst>
              <a:gd name="adj1" fmla="val 10952289"/>
              <a:gd name="adj2" fmla="val 21489247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50587FC9-9CE6-C00C-5C92-06BA0DE5805F}"/>
              </a:ext>
            </a:extLst>
          </p:cNvPr>
          <p:cNvSpPr txBox="1"/>
          <p:nvPr/>
        </p:nvSpPr>
        <p:spPr>
          <a:xfrm>
            <a:off x="559436" y="4519689"/>
            <a:ext cx="67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306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2043B68-331E-A33E-BFEA-65244F13A16A}"/>
              </a:ext>
            </a:extLst>
          </p:cNvPr>
          <p:cNvSpPr txBox="1"/>
          <p:nvPr/>
        </p:nvSpPr>
        <p:spPr>
          <a:xfrm>
            <a:off x="2165530" y="4516329"/>
            <a:ext cx="659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307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475396B-0053-A07C-084F-BA0BED43AD57}"/>
              </a:ext>
            </a:extLst>
          </p:cNvPr>
          <p:cNvSpPr txBox="1"/>
          <p:nvPr/>
        </p:nvSpPr>
        <p:spPr>
          <a:xfrm>
            <a:off x="11091487" y="4519689"/>
            <a:ext cx="702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396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526783B-A176-85FB-1F47-A4E1E20C0839}"/>
              </a:ext>
            </a:extLst>
          </p:cNvPr>
          <p:cNvSpPr txBox="1"/>
          <p:nvPr/>
        </p:nvSpPr>
        <p:spPr>
          <a:xfrm>
            <a:off x="1460576" y="3769873"/>
            <a:ext cx="78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1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60B313B-DE05-9B3E-F9EE-0DC3991059E9}"/>
              </a:ext>
            </a:extLst>
          </p:cNvPr>
          <p:cNvSpPr txBox="1"/>
          <p:nvPr/>
        </p:nvSpPr>
        <p:spPr>
          <a:xfrm>
            <a:off x="5701622" y="2796668"/>
            <a:ext cx="78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90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006D065-C7CB-A365-ADB6-3BD4F79C36FA}"/>
              </a:ext>
            </a:extLst>
          </p:cNvPr>
          <p:cNvSpPr txBox="1"/>
          <p:nvPr/>
        </p:nvSpPr>
        <p:spPr>
          <a:xfrm>
            <a:off x="426533" y="308588"/>
            <a:ext cx="3442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„Hilfsaufgabe“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DBB8BA4-984A-6161-D972-AA3585C8AB0E}"/>
              </a:ext>
            </a:extLst>
          </p:cNvPr>
          <p:cNvSpPr txBox="1"/>
          <p:nvPr/>
        </p:nvSpPr>
        <p:spPr>
          <a:xfrm>
            <a:off x="426533" y="1881534"/>
            <a:ext cx="12856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sz="2800" b="1" dirty="0">
                <a:solidFill>
                  <a:schemeClr val="accent1"/>
                </a:solidFill>
              </a:rPr>
              <a:t>Ronja</a:t>
            </a:r>
            <a:endParaRPr lang="de-DE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762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30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B6834C0-C424-4D20-EF0F-6C10163EB293}"/>
              </a:ext>
            </a:extLst>
          </p:cNvPr>
          <p:cNvCxnSpPr>
            <a:cxnSpLocks/>
          </p:cNvCxnSpPr>
          <p:nvPr/>
        </p:nvCxnSpPr>
        <p:spPr>
          <a:xfrm>
            <a:off x="566420" y="4351848"/>
            <a:ext cx="1105916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3CDD82C2-041C-F200-E096-A103ADDC6E80}"/>
              </a:ext>
            </a:extLst>
          </p:cNvPr>
          <p:cNvCxnSpPr>
            <a:cxnSpLocks/>
          </p:cNvCxnSpPr>
          <p:nvPr/>
        </p:nvCxnSpPr>
        <p:spPr>
          <a:xfrm>
            <a:off x="898527" y="3929708"/>
            <a:ext cx="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5278F94-7BDD-46AF-22F8-2465418B65F0}"/>
              </a:ext>
            </a:extLst>
          </p:cNvPr>
          <p:cNvCxnSpPr>
            <a:cxnSpLocks/>
          </p:cNvCxnSpPr>
          <p:nvPr/>
        </p:nvCxnSpPr>
        <p:spPr>
          <a:xfrm flipH="1">
            <a:off x="8236270" y="3929708"/>
            <a:ext cx="7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C92A9EB-DD5D-1196-DCB9-1DDD3BDD729D}"/>
              </a:ext>
            </a:extLst>
          </p:cNvPr>
          <p:cNvCxnSpPr>
            <a:cxnSpLocks/>
          </p:cNvCxnSpPr>
          <p:nvPr/>
        </p:nvCxnSpPr>
        <p:spPr>
          <a:xfrm flipH="1">
            <a:off x="9568567" y="3929708"/>
            <a:ext cx="1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29A3B69-ED00-CE96-BEDA-4DD2E0F39F1C}"/>
              </a:ext>
            </a:extLst>
          </p:cNvPr>
          <p:cNvCxnSpPr>
            <a:cxnSpLocks/>
          </p:cNvCxnSpPr>
          <p:nvPr/>
        </p:nvCxnSpPr>
        <p:spPr>
          <a:xfrm>
            <a:off x="11442838" y="3929708"/>
            <a:ext cx="0" cy="64431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Bogen 15">
            <a:extLst>
              <a:ext uri="{FF2B5EF4-FFF2-40B4-BE49-F238E27FC236}">
                <a16:creationId xmlns:a16="http://schemas.microsoft.com/office/drawing/2014/main" id="{3C7818A8-6283-A3DD-C98C-86ECF990DCDE}"/>
              </a:ext>
            </a:extLst>
          </p:cNvPr>
          <p:cNvSpPr/>
          <p:nvPr/>
        </p:nvSpPr>
        <p:spPr>
          <a:xfrm>
            <a:off x="822960" y="3712701"/>
            <a:ext cx="7482840" cy="1552353"/>
          </a:xfrm>
          <a:prstGeom prst="arc">
            <a:avLst>
              <a:gd name="adj1" fmla="val 10935683"/>
              <a:gd name="adj2" fmla="val 21492951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ogen 16">
            <a:extLst>
              <a:ext uri="{FF2B5EF4-FFF2-40B4-BE49-F238E27FC236}">
                <a16:creationId xmlns:a16="http://schemas.microsoft.com/office/drawing/2014/main" id="{0FF7007E-E7F0-06B6-3A1E-A2FD067491C3}"/>
              </a:ext>
            </a:extLst>
          </p:cNvPr>
          <p:cNvSpPr/>
          <p:nvPr/>
        </p:nvSpPr>
        <p:spPr>
          <a:xfrm>
            <a:off x="8252858" y="3743316"/>
            <a:ext cx="1294017" cy="1275069"/>
          </a:xfrm>
          <a:prstGeom prst="arc">
            <a:avLst>
              <a:gd name="adj1" fmla="val 10728621"/>
              <a:gd name="adj2" fmla="val 21561579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245F937A-E03E-B057-A2EB-39367EDAC336}"/>
              </a:ext>
            </a:extLst>
          </p:cNvPr>
          <p:cNvSpPr/>
          <p:nvPr/>
        </p:nvSpPr>
        <p:spPr>
          <a:xfrm>
            <a:off x="9568568" y="3685312"/>
            <a:ext cx="1857691" cy="1633448"/>
          </a:xfrm>
          <a:prstGeom prst="arc">
            <a:avLst>
              <a:gd name="adj1" fmla="val 10788375"/>
              <a:gd name="adj2" fmla="val 185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50587FC9-9CE6-C00C-5C92-06BA0DE5805F}"/>
              </a:ext>
            </a:extLst>
          </p:cNvPr>
          <p:cNvSpPr txBox="1"/>
          <p:nvPr/>
        </p:nvSpPr>
        <p:spPr>
          <a:xfrm>
            <a:off x="550230" y="4526986"/>
            <a:ext cx="69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307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2043B68-331E-A33E-BFEA-65244F13A16A}"/>
              </a:ext>
            </a:extLst>
          </p:cNvPr>
          <p:cNvSpPr txBox="1"/>
          <p:nvPr/>
        </p:nvSpPr>
        <p:spPr>
          <a:xfrm>
            <a:off x="7886986" y="4530074"/>
            <a:ext cx="69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387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CDAB58D-5855-42A8-75B5-950F1BEA44FF}"/>
              </a:ext>
            </a:extLst>
          </p:cNvPr>
          <p:cNvSpPr txBox="1"/>
          <p:nvPr/>
        </p:nvSpPr>
        <p:spPr>
          <a:xfrm>
            <a:off x="9212105" y="4519691"/>
            <a:ext cx="702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390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475396B-0053-A07C-084F-BA0BED43AD57}"/>
              </a:ext>
            </a:extLst>
          </p:cNvPr>
          <p:cNvSpPr txBox="1"/>
          <p:nvPr/>
        </p:nvSpPr>
        <p:spPr>
          <a:xfrm>
            <a:off x="11091487" y="4519689"/>
            <a:ext cx="702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396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526783B-A176-85FB-1F47-A4E1E20C0839}"/>
              </a:ext>
            </a:extLst>
          </p:cNvPr>
          <p:cNvSpPr txBox="1"/>
          <p:nvPr/>
        </p:nvSpPr>
        <p:spPr>
          <a:xfrm>
            <a:off x="4096454" y="3207810"/>
            <a:ext cx="935852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80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12472DF-7635-741E-423A-9DECBB80A98B}"/>
              </a:ext>
            </a:extLst>
          </p:cNvPr>
          <p:cNvSpPr txBox="1"/>
          <p:nvPr/>
        </p:nvSpPr>
        <p:spPr>
          <a:xfrm>
            <a:off x="10103033" y="3207812"/>
            <a:ext cx="78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6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60B313B-DE05-9B3E-F9EE-0DC3991059E9}"/>
              </a:ext>
            </a:extLst>
          </p:cNvPr>
          <p:cNvSpPr txBox="1"/>
          <p:nvPr/>
        </p:nvSpPr>
        <p:spPr>
          <a:xfrm>
            <a:off x="8505486" y="3211140"/>
            <a:ext cx="788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3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006D065-C7CB-A365-ADB6-3BD4F79C36FA}"/>
              </a:ext>
            </a:extLst>
          </p:cNvPr>
          <p:cNvSpPr txBox="1"/>
          <p:nvPr/>
        </p:nvSpPr>
        <p:spPr>
          <a:xfrm>
            <a:off x="426533" y="308588"/>
            <a:ext cx="3442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„Schrittweise“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DBB8BA4-984A-6161-D972-AA3585C8AB0E}"/>
              </a:ext>
            </a:extLst>
          </p:cNvPr>
          <p:cNvSpPr txBox="1"/>
          <p:nvPr/>
        </p:nvSpPr>
        <p:spPr>
          <a:xfrm>
            <a:off x="426533" y="1881534"/>
            <a:ext cx="12856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sz="2800" b="1" dirty="0">
                <a:solidFill>
                  <a:schemeClr val="accent1"/>
                </a:solidFill>
              </a:rPr>
              <a:t>Fatima</a:t>
            </a:r>
            <a:endParaRPr lang="de-DE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7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31" grpId="0"/>
      <p:bldP spid="32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>
            <a:extLst>
              <a:ext uri="{FF2B5EF4-FFF2-40B4-BE49-F238E27FC236}">
                <a16:creationId xmlns:a16="http://schemas.microsoft.com/office/drawing/2014/main" id="{F38D8FD9-7AB2-82DC-9EB7-699B1F75AE47}"/>
              </a:ext>
            </a:extLst>
          </p:cNvPr>
          <p:cNvSpPr txBox="1"/>
          <p:nvPr/>
        </p:nvSpPr>
        <p:spPr>
          <a:xfrm>
            <a:off x="434949" y="2583932"/>
            <a:ext cx="2468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1. </a:t>
            </a:r>
            <a:r>
              <a:rPr lang="de-DE" sz="1600" dirty="0"/>
              <a:t>Abbildung erstellen.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E58883A-08B8-907B-BFCE-B323036A6FF5}"/>
              </a:ext>
            </a:extLst>
          </p:cNvPr>
          <p:cNvSpPr txBox="1"/>
          <p:nvPr/>
        </p:nvSpPr>
        <p:spPr>
          <a:xfrm>
            <a:off x="587830" y="5943090"/>
            <a:ext cx="5019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de-DE" sz="1600" b="1" dirty="0"/>
              <a:t>2. </a:t>
            </a:r>
            <a:r>
              <a:rPr lang="de-DE" sz="1600" dirty="0"/>
              <a:t>Nacheinander die Elemente auswählen, die animiert werden sollen und unter </a:t>
            </a:r>
            <a:r>
              <a:rPr lang="de-DE" sz="1600" i="1" dirty="0"/>
              <a:t>„Animationen“</a:t>
            </a:r>
            <a:r>
              <a:rPr lang="de-DE" sz="1600" dirty="0"/>
              <a:t> die gewünschte Animation auswählen.</a:t>
            </a: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DF6735CC-3FE9-35A0-E2F2-D1E85A1014F9}"/>
              </a:ext>
            </a:extLst>
          </p:cNvPr>
          <p:cNvGrpSpPr/>
          <p:nvPr/>
        </p:nvGrpSpPr>
        <p:grpSpPr>
          <a:xfrm>
            <a:off x="1041825" y="3622035"/>
            <a:ext cx="4258759" cy="2199248"/>
            <a:chOff x="9778135" y="786260"/>
            <a:chExt cx="2977663" cy="1545032"/>
          </a:xfrm>
        </p:grpSpPr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B46E05C3-166D-485C-78EF-0548B3201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8135" y="786260"/>
              <a:ext cx="2977663" cy="1545032"/>
            </a:xfrm>
            <a:prstGeom prst="rect">
              <a:avLst/>
            </a:prstGeom>
          </p:spPr>
        </p:pic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D61264F7-9037-8C5D-27C9-458D7F4D770F}"/>
                </a:ext>
              </a:extLst>
            </p:cNvPr>
            <p:cNvSpPr/>
            <p:nvPr/>
          </p:nvSpPr>
          <p:spPr>
            <a:xfrm>
              <a:off x="10603695" y="793662"/>
              <a:ext cx="174064" cy="57874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3" name="Grafik 22">
            <a:extLst>
              <a:ext uri="{FF2B5EF4-FFF2-40B4-BE49-F238E27FC236}">
                <a16:creationId xmlns:a16="http://schemas.microsoft.com/office/drawing/2014/main" id="{F899238E-4F69-7DB6-344D-E9CEE9B855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8" y="315441"/>
            <a:ext cx="4258759" cy="2199248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0B2CE42-7937-2DE5-B2B9-2238DA9ADDE9}"/>
              </a:ext>
            </a:extLst>
          </p:cNvPr>
          <p:cNvSpPr txBox="1"/>
          <p:nvPr/>
        </p:nvSpPr>
        <p:spPr>
          <a:xfrm>
            <a:off x="6623967" y="2586669"/>
            <a:ext cx="4871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de-DE" sz="1600" b="1" dirty="0"/>
              <a:t>3. </a:t>
            </a:r>
            <a:r>
              <a:rPr lang="de-DE" sz="1600" dirty="0"/>
              <a:t>Sollen mehrere Elemente gleichzeitig animiert werden, wählt man unter </a:t>
            </a:r>
            <a:r>
              <a:rPr lang="de-DE" sz="1600" i="1" dirty="0"/>
              <a:t>„Animation </a:t>
            </a:r>
            <a:r>
              <a:rPr lang="de-DE" sz="1600" i="1" dirty="0">
                <a:sym typeface="Wingdings" panose="05000000000000000000" pitchFamily="2" charset="2"/>
              </a:rPr>
              <a:t> Anzeigedauer  Mit Vorheriger“</a:t>
            </a:r>
            <a:r>
              <a:rPr lang="de-DE" sz="1600" dirty="0">
                <a:sym typeface="Wingdings" panose="05000000000000000000" pitchFamily="2" charset="2"/>
              </a:rPr>
              <a:t>.</a:t>
            </a:r>
            <a:endParaRPr lang="de-DE" sz="1600" dirty="0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9E04A69E-AD37-A3D5-79A6-2946CAAC7A26}"/>
              </a:ext>
            </a:extLst>
          </p:cNvPr>
          <p:cNvGrpSpPr/>
          <p:nvPr/>
        </p:nvGrpSpPr>
        <p:grpSpPr>
          <a:xfrm>
            <a:off x="7043595" y="316246"/>
            <a:ext cx="4258759" cy="2185941"/>
            <a:chOff x="-346206" y="1932854"/>
            <a:chExt cx="3010108" cy="1545032"/>
          </a:xfrm>
        </p:grpSpPr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3AAF762B-D98C-2E5C-1972-9D1D3C1B2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46206" y="1932854"/>
              <a:ext cx="3010108" cy="1545032"/>
            </a:xfrm>
            <a:prstGeom prst="rect">
              <a:avLst/>
            </a:prstGeom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74A9877F-4DAC-F7BD-08B4-FC92225EB00D}"/>
                </a:ext>
              </a:extLst>
            </p:cNvPr>
            <p:cNvSpPr/>
            <p:nvPr/>
          </p:nvSpPr>
          <p:spPr>
            <a:xfrm>
              <a:off x="2032634" y="1987322"/>
              <a:ext cx="308611" cy="241527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3" name="Textfeld 42">
            <a:extLst>
              <a:ext uri="{FF2B5EF4-FFF2-40B4-BE49-F238E27FC236}">
                <a16:creationId xmlns:a16="http://schemas.microsoft.com/office/drawing/2014/main" id="{7B0BA9A3-478A-D1E6-D376-927EB21C9028}"/>
              </a:ext>
            </a:extLst>
          </p:cNvPr>
          <p:cNvSpPr txBox="1"/>
          <p:nvPr/>
        </p:nvSpPr>
        <p:spPr>
          <a:xfrm>
            <a:off x="6829248" y="5847512"/>
            <a:ext cx="443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de-DE" sz="1600" b="1" dirty="0"/>
              <a:t>4. </a:t>
            </a:r>
            <a:r>
              <a:rPr lang="de-DE" sz="1600" dirty="0"/>
              <a:t>Zum Aufzeichnen eines Videos </a:t>
            </a:r>
            <a:r>
              <a:rPr lang="de-DE" sz="1600" i="1" dirty="0"/>
              <a:t>„Aufzeichnen“</a:t>
            </a:r>
            <a:r>
              <a:rPr lang="de-DE" sz="1600" dirty="0"/>
              <a:t> im Menü oder im rechten oberen Bildschirmrand auswählen.</a:t>
            </a:r>
          </a:p>
        </p:txBody>
      </p: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9AB3B92E-F5D7-9A41-CC0C-9640F9E5D8AB}"/>
              </a:ext>
            </a:extLst>
          </p:cNvPr>
          <p:cNvGrpSpPr/>
          <p:nvPr/>
        </p:nvGrpSpPr>
        <p:grpSpPr>
          <a:xfrm>
            <a:off x="7043593" y="3539764"/>
            <a:ext cx="4011230" cy="2185941"/>
            <a:chOff x="8661471" y="2108085"/>
            <a:chExt cx="2995790" cy="1537683"/>
          </a:xfrm>
        </p:grpSpPr>
        <p:pic>
          <p:nvPicPr>
            <p:cNvPr id="40" name="Grafik 39">
              <a:extLst>
                <a:ext uri="{FF2B5EF4-FFF2-40B4-BE49-F238E27FC236}">
                  <a16:creationId xmlns:a16="http://schemas.microsoft.com/office/drawing/2014/main" id="{89A7B957-A9E8-0DFC-5B85-D604479CF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1471" y="2108085"/>
              <a:ext cx="2995790" cy="1537683"/>
            </a:xfrm>
            <a:prstGeom prst="rect">
              <a:avLst/>
            </a:prstGeom>
          </p:spPr>
        </p:pic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105257C4-3B00-029B-1E08-D999D5823A43}"/>
                </a:ext>
              </a:extLst>
            </p:cNvPr>
            <p:cNvSpPr/>
            <p:nvPr/>
          </p:nvSpPr>
          <p:spPr>
            <a:xfrm>
              <a:off x="9997999" y="2111895"/>
              <a:ext cx="174064" cy="57874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45C1C9D2-D3B8-7018-6D53-4919F8858206}"/>
                </a:ext>
              </a:extLst>
            </p:cNvPr>
            <p:cNvSpPr/>
            <p:nvPr/>
          </p:nvSpPr>
          <p:spPr>
            <a:xfrm>
              <a:off x="11186719" y="2108085"/>
              <a:ext cx="218516" cy="57874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838BD54B-23AF-0D9B-4179-20F8C0D2F7BC}"/>
              </a:ext>
            </a:extLst>
          </p:cNvPr>
          <p:cNvCxnSpPr>
            <a:cxnSpLocks/>
          </p:cNvCxnSpPr>
          <p:nvPr/>
        </p:nvCxnSpPr>
        <p:spPr>
          <a:xfrm>
            <a:off x="6167534" y="335905"/>
            <a:ext cx="0" cy="60884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69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>
            <a:extLst>
              <a:ext uri="{FF2B5EF4-FFF2-40B4-BE49-F238E27FC236}">
                <a16:creationId xmlns:a16="http://schemas.microsoft.com/office/drawing/2014/main" id="{FC0224C4-B26F-70A0-F2DA-E1E0666D0AA2}"/>
              </a:ext>
            </a:extLst>
          </p:cNvPr>
          <p:cNvSpPr txBox="1"/>
          <p:nvPr/>
        </p:nvSpPr>
        <p:spPr>
          <a:xfrm>
            <a:off x="3876040" y="4657252"/>
            <a:ext cx="292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de-DE" b="1" dirty="0"/>
              <a:t>7.</a:t>
            </a:r>
            <a:r>
              <a:rPr lang="de-DE" dirty="0"/>
              <a:t> Über </a:t>
            </a:r>
            <a:r>
              <a:rPr lang="de-DE" i="1" dirty="0"/>
              <a:t>„Durchsuchen“ </a:t>
            </a:r>
            <a:r>
              <a:rPr lang="de-DE" dirty="0"/>
              <a:t>den Dateispeicherort wählen.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C75680F-D6CE-9798-BEF6-1E35C8B727C9}"/>
              </a:ext>
            </a:extLst>
          </p:cNvPr>
          <p:cNvGrpSpPr/>
          <p:nvPr/>
        </p:nvGrpSpPr>
        <p:grpSpPr>
          <a:xfrm>
            <a:off x="314794" y="4495926"/>
            <a:ext cx="3254722" cy="1830781"/>
            <a:chOff x="7370690" y="3930227"/>
            <a:chExt cx="2977663" cy="1674935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DB74EF3F-0019-FE71-3766-34BEDE91D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0690" y="3930227"/>
              <a:ext cx="2977663" cy="1674935"/>
            </a:xfrm>
            <a:prstGeom prst="rect">
              <a:avLst/>
            </a:prstGeom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8CC31599-33A1-4321-CD82-9F88CD144268}"/>
                </a:ext>
              </a:extLst>
            </p:cNvPr>
            <p:cNvSpPr/>
            <p:nvPr/>
          </p:nvSpPr>
          <p:spPr>
            <a:xfrm>
              <a:off x="9681781" y="4992485"/>
              <a:ext cx="260413" cy="107200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" name="Textfeld 23">
            <a:extLst>
              <a:ext uri="{FF2B5EF4-FFF2-40B4-BE49-F238E27FC236}">
                <a16:creationId xmlns:a16="http://schemas.microsoft.com/office/drawing/2014/main" id="{38CFED06-DBF8-1D60-6AD6-FA4D78D1956C}"/>
              </a:ext>
            </a:extLst>
          </p:cNvPr>
          <p:cNvSpPr txBox="1"/>
          <p:nvPr/>
        </p:nvSpPr>
        <p:spPr>
          <a:xfrm>
            <a:off x="3665100" y="2581253"/>
            <a:ext cx="313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6.</a:t>
            </a:r>
            <a:r>
              <a:rPr lang="de-DE" dirty="0"/>
              <a:t> </a:t>
            </a:r>
            <a:r>
              <a:rPr lang="de-DE" i="1" dirty="0"/>
              <a:t>„Exportieren“</a:t>
            </a:r>
            <a:r>
              <a:rPr lang="de-DE" dirty="0"/>
              <a:t> auswählen.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BF5EB009-F653-896D-FAAA-B904F1086167}"/>
              </a:ext>
            </a:extLst>
          </p:cNvPr>
          <p:cNvGrpSpPr/>
          <p:nvPr/>
        </p:nvGrpSpPr>
        <p:grpSpPr>
          <a:xfrm>
            <a:off x="314794" y="2386010"/>
            <a:ext cx="3254722" cy="1830781"/>
            <a:chOff x="568928" y="1985982"/>
            <a:chExt cx="3254722" cy="1830781"/>
          </a:xfrm>
        </p:grpSpPr>
        <p:pic>
          <p:nvPicPr>
            <p:cNvPr id="26" name="Grafik 25" descr="Ein Bild, das Text, Screenshot, Monitor enthält.&#10;&#10;Automatisch generierte Beschreibung">
              <a:extLst>
                <a:ext uri="{FF2B5EF4-FFF2-40B4-BE49-F238E27FC236}">
                  <a16:creationId xmlns:a16="http://schemas.microsoft.com/office/drawing/2014/main" id="{E79AEBE7-E18F-1F0C-4C3D-75CB0C4A2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928" y="1985982"/>
              <a:ext cx="3254722" cy="1830781"/>
            </a:xfrm>
            <a:prstGeom prst="rect">
              <a:avLst/>
            </a:prstGeom>
          </p:spPr>
        </p:pic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B6E2FA08-0117-C9C2-0CD4-36DDBCA24DF0}"/>
                </a:ext>
              </a:extLst>
            </p:cNvPr>
            <p:cNvSpPr/>
            <p:nvPr/>
          </p:nvSpPr>
          <p:spPr>
            <a:xfrm>
              <a:off x="2702130" y="2020016"/>
              <a:ext cx="435406" cy="161209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56B0DCAC-1F19-E002-0D26-8080F7460DFD}"/>
              </a:ext>
            </a:extLst>
          </p:cNvPr>
          <p:cNvSpPr txBox="1"/>
          <p:nvPr/>
        </p:nvSpPr>
        <p:spPr>
          <a:xfrm>
            <a:off x="3876040" y="520314"/>
            <a:ext cx="292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5.</a:t>
            </a:r>
            <a:r>
              <a:rPr lang="de-DE" dirty="0"/>
              <a:t> Video aufzeichnen.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A8C222B-2329-11E7-CE12-F4F9CD0EE6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94" y="210806"/>
            <a:ext cx="3254722" cy="183078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6251D87-AB5D-24E6-ECC4-F5EF604C8187}"/>
              </a:ext>
            </a:extLst>
          </p:cNvPr>
          <p:cNvSpPr txBox="1"/>
          <p:nvPr/>
        </p:nvSpPr>
        <p:spPr>
          <a:xfrm>
            <a:off x="7411008" y="520314"/>
            <a:ext cx="4439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de-DE" b="1" dirty="0"/>
              <a:t>Achtung</a:t>
            </a:r>
          </a:p>
          <a:p>
            <a:pPr marL="177800" indent="-177800"/>
            <a:r>
              <a:rPr lang="de-DE" dirty="0"/>
              <a:t>   Löschen Sie vor der Videoerstellung alle Folien die Sie nicht benötigen, sodass Sie für jede Folie ein neues Video erstellen können.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EAC8A612-EC97-66CF-DF70-99D957E275F6}"/>
              </a:ext>
            </a:extLst>
          </p:cNvPr>
          <p:cNvCxnSpPr>
            <a:cxnSpLocks/>
          </p:cNvCxnSpPr>
          <p:nvPr/>
        </p:nvCxnSpPr>
        <p:spPr>
          <a:xfrm>
            <a:off x="6867329" y="335905"/>
            <a:ext cx="0" cy="60884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0150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3|1|0.9|0.9|0.8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2|1.9|1.9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7|1.8|1.8|1.6|1.6|1.7|1.7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180</Words>
  <Application>Microsoft Macintosh PowerPoint</Application>
  <PresentationFormat>Breitbild</PresentationFormat>
  <Paragraphs>37</Paragraphs>
  <Slides>6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„Wie erstelle ich Video-Animationen am Rechenstrich?“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Hannah Pirdzuns</dc:creator>
  <cp:lastModifiedBy>Microsoft Office User</cp:lastModifiedBy>
  <cp:revision>5</cp:revision>
  <dcterms:created xsi:type="dcterms:W3CDTF">2023-01-09T15:35:52Z</dcterms:created>
  <dcterms:modified xsi:type="dcterms:W3CDTF">2023-01-30T10:11:27Z</dcterms:modified>
</cp:coreProperties>
</file>