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86800" cy="30279975"/>
  <p:notesSz cx="6797675" cy="9926638"/>
  <p:defaultTextStyle>
    <a:defPPr>
      <a:defRPr lang="de-DE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yram, Candan" initials="B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41"/>
  </p:normalViewPr>
  <p:slideViewPr>
    <p:cSldViewPr>
      <p:cViewPr varScale="1">
        <p:scale>
          <a:sx n="20" d="100"/>
          <a:sy n="20" d="100"/>
        </p:scale>
        <p:origin x="2482" y="19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9"/>
          </a:xfrm>
        </p:spPr>
        <p:txBody>
          <a:bodyPr/>
          <a:lstStyle>
            <a:lvl1pPr>
              <a:defRPr>
                <a:latin typeface="Akkurat" panose="02000503040000020004" pitchFamily="2" charset="0"/>
              </a:defRPr>
            </a:lvl1pPr>
          </a:lstStyle>
          <a:p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kkurat" panose="02000503040000020004" pitchFamily="2" charset="0"/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801137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BDB-87B5-44A5-8643-D0A2606A2023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69EA-745E-46BC-BA13-E6C0A9E3B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4629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BDB-87B5-44A5-8643-D0A2606A2023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69EA-745E-46BC-BA13-E6C0A9E3B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5644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BDB-87B5-44A5-8643-D0A2606A2023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69EA-745E-46BC-BA13-E6C0A9E3B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34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689410" y="12833948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BDB-87B5-44A5-8643-D0A2606A2023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69EA-745E-46BC-BA13-E6C0A9E3B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456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9340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BDB-87B5-44A5-8643-D0A2606A2023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69EA-745E-46BC-BA13-E6C0A9E3B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6425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1086419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BDB-87B5-44A5-8643-D0A2606A2023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69EA-745E-46BC-BA13-E6C0A9E3B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071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BDB-87B5-44A5-8643-D0A2606A2023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69EA-745E-46BC-BA13-E6C0A9E3B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034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BDB-87B5-44A5-8643-D0A2606A2023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69EA-745E-46BC-BA13-E6C0A9E3B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8125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61645" y="1205594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BDB-87B5-44A5-8643-D0A2606A2023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69EA-745E-46BC-BA13-E6C0A9E3B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31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E5BDB-87B5-44A5-8643-D0A2606A2023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769EA-745E-46BC-BA13-E6C0A9E3B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945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E5BDB-87B5-44A5-8643-D0A2606A2023}" type="datetimeFigureOut">
              <a:rPr lang="de-DE" smtClean="0"/>
              <a:t>21.05.2019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769EA-745E-46BC-BA13-E6C0A9E3B4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032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13514" y="-532370"/>
            <a:ext cx="18178780" cy="3103712"/>
          </a:xfrm>
        </p:spPr>
        <p:txBody>
          <a:bodyPr>
            <a:normAutofit/>
          </a:bodyPr>
          <a:lstStyle/>
          <a:p>
            <a:r>
              <a:rPr lang="de-DE" sz="9800" dirty="0">
                <a:solidFill>
                  <a:schemeClr val="tx2"/>
                </a:solidFill>
                <a:latin typeface="Comic Sans MS" charset="0"/>
                <a:ea typeface="Comic Sans MS" charset="0"/>
                <a:cs typeface="Comic Sans MS" charset="0"/>
              </a:rPr>
              <a:t>Unser Wortspeicher 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77644" y="17804283"/>
            <a:ext cx="20168884" cy="3762249"/>
          </a:xfrm>
        </p:spPr>
        <p:txBody>
          <a:bodyPr>
            <a:normAutofit fontScale="92500"/>
          </a:bodyPr>
          <a:lstStyle/>
          <a:p>
            <a:pPr algn="l"/>
            <a:r>
              <a:rPr lang="de-DE" sz="5000" dirty="0">
                <a:latin typeface="Comic Sans MS" charset="0"/>
                <a:ea typeface="Comic Sans MS" charset="0"/>
                <a:cs typeface="Comic Sans MS" charset="0"/>
              </a:rPr>
              <a:t>Wichtige Sätze:</a:t>
            </a:r>
          </a:p>
          <a:p>
            <a:pPr marL="857250" indent="-857250" algn="l">
              <a:buFont typeface="Arial" charset="0"/>
              <a:buChar char="•"/>
            </a:pPr>
            <a:r>
              <a:rPr lang="de-DE" sz="52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Zuerst habe ich _______gelegt,  dazu habe ich _____ gelegt.  </a:t>
            </a:r>
          </a:p>
          <a:p>
            <a:pPr marL="857250" indent="-857250" algn="l">
              <a:buFont typeface="Arial" charset="0"/>
              <a:buChar char="•"/>
            </a:pPr>
            <a:r>
              <a:rPr lang="de-DE" sz="52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Hier kannst du sehen, dass </a:t>
            </a:r>
            <a:r>
              <a:rPr lang="mr-IN" sz="52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…</a:t>
            </a:r>
            <a:endParaRPr lang="de-DE" sz="5200" dirty="0">
              <a:solidFill>
                <a:schemeClr val="tx1"/>
              </a:solidFill>
              <a:latin typeface="Comic Sans MS" charset="0"/>
              <a:ea typeface="Comic Sans MS" charset="0"/>
              <a:cs typeface="Comic Sans MS" charset="0"/>
            </a:endParaRPr>
          </a:p>
          <a:p>
            <a:pPr marL="857250" indent="-857250" algn="l">
              <a:buFont typeface="Arial" charset="0"/>
              <a:buChar char="•"/>
            </a:pPr>
            <a:r>
              <a:rPr lang="de-DE" sz="52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rPr>
              <a:t>Ich habe ____ verschiedene Möglichkeiten gefunden!</a:t>
            </a:r>
          </a:p>
          <a:p>
            <a:pPr algn="l"/>
            <a:endParaRPr lang="de-DE" sz="5000" dirty="0">
              <a:latin typeface="Comic Sans MS" charset="0"/>
              <a:ea typeface="Comic Sans MS" charset="0"/>
              <a:cs typeface="Comic Sans MS" charset="0"/>
            </a:endParaRPr>
          </a:p>
          <a:p>
            <a:pPr algn="l"/>
            <a:endParaRPr lang="de-DE" sz="5000" dirty="0">
              <a:latin typeface="Comic Sans MS" charset="0"/>
              <a:ea typeface="Comic Sans MS" charset="0"/>
              <a:cs typeface="Comic Sans MS" charset="0"/>
            </a:endParaRPr>
          </a:p>
          <a:p>
            <a:pPr marL="685800" indent="-685800" algn="l">
              <a:buFont typeface="Arial" charset="0"/>
              <a:buChar char="•"/>
            </a:pPr>
            <a:endParaRPr lang="de-DE" sz="50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5" name="Grafik 11" descr="Beschreibung: Macintosh HD:Users:cordula:Documents:MATIN_Mathematik inklusiv:RUBRIK &quot;INHALTE&quot;:2_Modul_Größenvorstellungen_Geldbeträge vergleichen:2_Hintergrund_Größenbereich Geld:Fotos / Abbildungen Geld:Geld Scheine Abbildungen:Geldschein 10 €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492" y="3703733"/>
            <a:ext cx="4248472" cy="2334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Grafik 19" descr="Beschreibung: Macintosh HD:Users:cordula:Documents:MATIN_Mathematik inklusiv:RUBRIK &quot;INHALTE&quot;:2_Modul_Größenvorstellungen_Geldbeträge vergleichen:2_Hintergrund_Größenbereich Geld:Fotos / Abbildungen Geld:Geld Münzen Abbildungen:Geldmünze 2 €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97856" y="3895543"/>
            <a:ext cx="1728192" cy="17393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feld 6"/>
          <p:cNvSpPr txBox="1"/>
          <p:nvPr/>
        </p:nvSpPr>
        <p:spPr>
          <a:xfrm>
            <a:off x="1076187" y="2759405"/>
            <a:ext cx="7085594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Comic Sans MS" charset="0"/>
                <a:ea typeface="Comic Sans MS" charset="0"/>
                <a:cs typeface="Comic Sans MS" charset="0"/>
              </a:rPr>
              <a:t>der 10 Euro-Schein 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12848372" y="2788533"/>
            <a:ext cx="651011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Comic Sans MS" charset="0"/>
                <a:ea typeface="Comic Sans MS" charset="0"/>
                <a:cs typeface="Comic Sans MS" charset="0"/>
              </a:rPr>
              <a:t>die 2 Euro-Münze </a:t>
            </a:r>
          </a:p>
        </p:txBody>
      </p:sp>
      <p:grpSp>
        <p:nvGrpSpPr>
          <p:cNvPr id="23" name="Gruppierung 22"/>
          <p:cNvGrpSpPr/>
          <p:nvPr/>
        </p:nvGrpSpPr>
        <p:grpSpPr>
          <a:xfrm>
            <a:off x="612280" y="22284036"/>
            <a:ext cx="8568953" cy="5169319"/>
            <a:chOff x="2232460" y="19100427"/>
            <a:chExt cx="10333148" cy="6298056"/>
          </a:xfrm>
          <a:solidFill>
            <a:schemeClr val="tx1"/>
          </a:solidFill>
        </p:grpSpPr>
        <p:sp>
          <p:nvSpPr>
            <p:cNvPr id="9" name="Ovale Legende 8"/>
            <p:cNvSpPr/>
            <p:nvPr/>
          </p:nvSpPr>
          <p:spPr>
            <a:xfrm>
              <a:off x="2232460" y="19100427"/>
              <a:ext cx="10333148" cy="6298056"/>
            </a:xfrm>
            <a:prstGeom prst="wedgeEllipse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>
                  <a:solidFill>
                    <a:schemeClr val="tx1"/>
                  </a:solidFill>
                  <a:latin typeface="Comic Sans MS" charset="0"/>
                  <a:ea typeface="Comic Sans MS" charset="0"/>
                  <a:cs typeface="Comic Sans MS" charset="0"/>
                </a:rPr>
                <a:t>Ich habe meine Möglichkeiten</a:t>
              </a:r>
            </a:p>
            <a:p>
              <a:pPr algn="ctr"/>
              <a:endParaRPr lang="de-DE" sz="28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  <a:p>
              <a:pPr algn="ctr"/>
              <a:r>
                <a:rPr lang="de-DE" sz="4000" dirty="0">
                  <a:solidFill>
                    <a:schemeClr val="tx1"/>
                  </a:solidFill>
                  <a:latin typeface="Comic Sans MS" charset="0"/>
                  <a:ea typeface="Comic Sans MS" charset="0"/>
                  <a:cs typeface="Comic Sans MS" charset="0"/>
                </a:rPr>
                <a:t>gemalt 	geschrieben</a:t>
              </a:r>
            </a:p>
            <a:p>
              <a:pPr algn="ctr"/>
              <a:endParaRPr lang="de-DE" sz="4000" dirty="0">
                <a:solidFill>
                  <a:schemeClr val="tx1"/>
                </a:solidFill>
              </a:endParaRPr>
            </a:p>
            <a:p>
              <a:pPr algn="ctr"/>
              <a:r>
                <a:rPr lang="de-DE" sz="4000" dirty="0">
                  <a:solidFill>
                    <a:schemeClr val="tx1"/>
                  </a:solidFill>
                  <a:latin typeface="Comic Sans MS" charset="0"/>
                  <a:ea typeface="Comic Sans MS" charset="0"/>
                  <a:cs typeface="Comic Sans MS" charset="0"/>
                </a:rPr>
                <a:t>gelegt</a:t>
              </a:r>
            </a:p>
            <a:p>
              <a:pPr algn="ctr"/>
              <a:endParaRPr lang="de-DE" sz="40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</p:txBody>
        </p:sp>
        <p:pic>
          <p:nvPicPr>
            <p:cNvPr id="10" name="Grafik 17" descr="Beschreibung: Macintosh HD:Users:cordula:Documents:MATIN_Mathematik inklusiv:RUBRIK &quot;INHALTE&quot;:2_Modul_Größenvorstellungen_Geldbeträge vergleichen:2_Hintergrund_Größenbereich Geld:Fotos / Abbildungen Geld:Geld Scheine Abbildungen:Geldschein 5€.jpe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70858" y="24251510"/>
              <a:ext cx="1751632" cy="975909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1" name="Grafik 17" descr="Beschreibung: Macintosh HD:Users:cordula:Documents:MATIN_Mathematik inklusiv:RUBRIK &quot;INHALTE&quot;:2_Modul_Größenvorstellungen_Geldbeträge vergleichen:2_Hintergrund_Größenbereich Geld:Fotos / Abbildungen Geld:Geld Scheine Abbildungen:Geldschein 5€.jpe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37453" y="24226109"/>
              <a:ext cx="1638507" cy="1001310"/>
            </a:xfrm>
            <a:prstGeom prst="rect">
              <a:avLst/>
            </a:prstGeom>
            <a:grpFill/>
            <a:ln>
              <a:noFill/>
            </a:ln>
          </p:spPr>
        </p:pic>
        <p:pic>
          <p:nvPicPr>
            <p:cNvPr id="12" name="Bild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056591" y="22585025"/>
              <a:ext cx="1638507" cy="1001310"/>
            </a:xfrm>
            <a:prstGeom prst="rect">
              <a:avLst/>
            </a:prstGeom>
            <a:grpFill/>
          </p:spPr>
        </p:pic>
        <p:pic>
          <p:nvPicPr>
            <p:cNvPr id="13" name="Bild 1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559810" y="22627849"/>
              <a:ext cx="1751632" cy="1126049"/>
            </a:xfrm>
            <a:prstGeom prst="rect">
              <a:avLst/>
            </a:prstGeom>
            <a:grpFill/>
          </p:spPr>
        </p:pic>
      </p:grpSp>
      <p:grpSp>
        <p:nvGrpSpPr>
          <p:cNvPr id="22" name="Gruppierung 21"/>
          <p:cNvGrpSpPr/>
          <p:nvPr/>
        </p:nvGrpSpPr>
        <p:grpSpPr>
          <a:xfrm>
            <a:off x="9577276" y="22307427"/>
            <a:ext cx="10333148" cy="6298056"/>
            <a:chOff x="8795097" y="10416758"/>
            <a:chExt cx="10333148" cy="6298056"/>
          </a:xfrm>
        </p:grpSpPr>
        <p:sp>
          <p:nvSpPr>
            <p:cNvPr id="14" name="Ovale Legende 13"/>
            <p:cNvSpPr/>
            <p:nvPr/>
          </p:nvSpPr>
          <p:spPr>
            <a:xfrm>
              <a:off x="8795097" y="10416758"/>
              <a:ext cx="10333148" cy="6298056"/>
            </a:xfrm>
            <a:prstGeom prst="wedgeEllipseCallout">
              <a:avLst>
                <a:gd name="adj1" fmla="val 62497"/>
                <a:gd name="adj2" fmla="val 43545"/>
              </a:avLst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4400" dirty="0">
                  <a:solidFill>
                    <a:schemeClr val="tx1"/>
                  </a:solidFill>
                  <a:latin typeface="Comic Sans MS" charset="0"/>
                  <a:ea typeface="Comic Sans MS" charset="0"/>
                  <a:cs typeface="Comic Sans MS" charset="0"/>
                </a:rPr>
                <a:t>Für diese Möglichkeit lege ich einen 5 Euro-Schein, zwei 2 Euro-Münzen und eine 1 Euro-Münze.</a:t>
              </a:r>
            </a:p>
            <a:p>
              <a:pPr algn="ctr"/>
              <a:endParaRPr lang="de-DE" sz="40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  <a:p>
              <a:pPr algn="ctr"/>
              <a:endParaRPr lang="de-DE" sz="4000" dirty="0">
                <a:solidFill>
                  <a:schemeClr val="tx1"/>
                </a:solidFill>
                <a:latin typeface="Comic Sans MS" charset="0"/>
                <a:ea typeface="Comic Sans MS" charset="0"/>
                <a:cs typeface="Comic Sans MS" charset="0"/>
              </a:endParaRPr>
            </a:p>
            <a:p>
              <a:pPr algn="ctr"/>
              <a:r>
                <a:rPr lang="de-DE" sz="4000" dirty="0">
                  <a:solidFill>
                    <a:schemeClr val="tx1"/>
                  </a:solidFill>
                  <a:latin typeface="Comic Sans MS" charset="0"/>
                  <a:ea typeface="Comic Sans MS" charset="0"/>
                  <a:cs typeface="Comic Sans MS" charset="0"/>
                </a:rPr>
                <a:t> </a:t>
              </a:r>
            </a:p>
          </p:txBody>
        </p:sp>
        <p:pic>
          <p:nvPicPr>
            <p:cNvPr id="15" name="Grafik 17" descr="Beschreibung: Macintosh HD:Users:cordula:Documents:MATIN_Mathematik inklusiv:RUBRIK &quot;INHALTE&quot;:2_Modul_Größenvorstellungen_Geldbeträge vergleichen:2_Hintergrund_Größenbereich Geld:Fotos / Abbildungen Geld:Geld Scheine Abbildungen:Geldschein 5€.jpeg"/>
            <p:cNvPicPr/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24566" y="14113276"/>
              <a:ext cx="2243374" cy="11680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9" name="Grafik 19" descr="Beschreibung: Macintosh HD:Users:cordula:Documents:MATIN_Mathematik inklusiv:RUBRIK &quot;INHALTE&quot;:2_Modul_Größenvorstellungen_Geldbeträge vergleichen:2_Hintergrund_Größenbereich Geld:Fotos / Abbildungen Geld:Geld Münzen Abbildungen:Geldmünze 2 €.png"/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02223" y="14267793"/>
              <a:ext cx="1061311" cy="105214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1" name="Grafik 33" descr="Beschreibung: Macintosh HD:Users:cordula:Documents:MATIN_Mathematik inklusiv:RUBRIK &quot;INHALTE&quot;:2_Modul_Größenvorstellungen_Geldbeträge vergleichen:2_Hintergrund_Größenbereich Geld:Fotos / Abbildungen Geld:Geld Münzen Abbildungen:Geldmünze 1 €.png"/>
            <p:cNvPicPr/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653573" y="14384381"/>
              <a:ext cx="862289" cy="83334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rafik 19" descr="Beschreibung: Macintosh HD:Users:cordula:Documents:MATIN_Mathematik inklusiv:RUBRIK &quot;INHALTE&quot;:2_Modul_Größenvorstellungen_Geldbeträge vergleichen:2_Hintergrund_Größenbereich Geld:Fotos / Abbildungen Geld:Geld Münzen Abbildungen:Geldmünze 2 €.png">
              <a:extLst>
                <a:ext uri="{FF2B5EF4-FFF2-40B4-BE49-F238E27FC236}">
                  <a16:creationId xmlns:a16="http://schemas.microsoft.com/office/drawing/2014/main" id="{2B16D239-4E8F-4D56-B0AA-2CEFA05D5C42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654351" y="14267793"/>
              <a:ext cx="1061311" cy="102495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24" name="Textfeld 23"/>
          <p:cNvSpPr txBox="1"/>
          <p:nvPr/>
        </p:nvSpPr>
        <p:spPr>
          <a:xfrm>
            <a:off x="965914" y="12364436"/>
            <a:ext cx="407484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Comic Sans MS" charset="0"/>
                <a:ea typeface="Comic Sans MS" charset="0"/>
                <a:cs typeface="Comic Sans MS" charset="0"/>
              </a:rPr>
              <a:t> </a:t>
            </a:r>
          </a:p>
          <a:p>
            <a:endParaRPr lang="de-DE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8065291" y="5538323"/>
            <a:ext cx="4814138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latin typeface="Comic Sans MS" charset="0"/>
                <a:ea typeface="Comic Sans MS" charset="0"/>
                <a:cs typeface="Comic Sans MS" charset="0"/>
              </a:rPr>
              <a:t>Lege 10 Euro!</a:t>
            </a:r>
          </a:p>
        </p:txBody>
      </p:sp>
      <p:pic>
        <p:nvPicPr>
          <p:cNvPr id="27" name="Grafik 11" descr="Beschreibung: Macintosh HD:Users:cordula:Documents:MATIN_Mathematik inklusiv:RUBRIK &quot;INHALTE&quot;:2_Modul_Größenvorstellungen_Geldbeträge vergleichen:2_Hintergrund_Größenbereich Geld:Fotos / Abbildungen Geld:Geld Scheine Abbildungen:Geldschein 10 €.jpe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925" y="6495383"/>
            <a:ext cx="4248472" cy="2334384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extfeld 16"/>
          <p:cNvSpPr txBox="1"/>
          <p:nvPr/>
        </p:nvSpPr>
        <p:spPr>
          <a:xfrm>
            <a:off x="6339801" y="10392527"/>
            <a:ext cx="81104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>
                <a:latin typeface="Comic Sans MS" charset="0"/>
                <a:ea typeface="Comic Sans MS" charset="0"/>
                <a:cs typeface="Comic Sans MS" charset="0"/>
              </a:rPr>
              <a:t>Ich lege 10 Euro in</a:t>
            </a:r>
            <a:endParaRPr lang="de-DE" sz="6600" dirty="0">
              <a:latin typeface="Comic Sans MS" charset="0"/>
              <a:ea typeface="Comic Sans MS" charset="0"/>
              <a:cs typeface="Comic Sans MS" charset="0"/>
            </a:endParaRPr>
          </a:p>
        </p:txBody>
      </p:sp>
      <p:pic>
        <p:nvPicPr>
          <p:cNvPr id="28" name="Grafik 17" descr="Beschreibung: Macintosh HD:Users:cordula:Documents:MATIN_Mathematik inklusiv:RUBRIK &quot;INHALTE&quot;:2_Modul_Größenvorstellungen_Geldbeträge vergleichen:2_Hintergrund_Größenbereich Geld:Fotos / Abbildungen Geld:Geld Scheine Abbildungen:Geldschein 5€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6501" y="12236874"/>
            <a:ext cx="2987425" cy="154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3" name="Gerade Verbindung mit Pfeil 32"/>
          <p:cNvCxnSpPr>
            <a:cxnSpLocks/>
          </p:cNvCxnSpPr>
          <p:nvPr/>
        </p:nvCxnSpPr>
        <p:spPr>
          <a:xfrm flipH="1">
            <a:off x="6947398" y="11289929"/>
            <a:ext cx="1059391" cy="788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mit Pfeil 33"/>
          <p:cNvCxnSpPr>
            <a:cxnSpLocks/>
          </p:cNvCxnSpPr>
          <p:nvPr/>
        </p:nvCxnSpPr>
        <p:spPr>
          <a:xfrm>
            <a:off x="10529074" y="11281997"/>
            <a:ext cx="0" cy="739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/>
          <p:cNvSpPr txBox="1"/>
          <p:nvPr/>
        </p:nvSpPr>
        <p:spPr>
          <a:xfrm>
            <a:off x="4192098" y="15284003"/>
            <a:ext cx="357662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>
                <a:latin typeface="Comic Sans MS" charset="0"/>
                <a:ea typeface="Comic Sans MS" charset="0"/>
                <a:cs typeface="Comic Sans MS" charset="0"/>
              </a:rPr>
              <a:t>einen </a:t>
            </a:r>
          </a:p>
          <a:p>
            <a:pPr algn="ctr"/>
            <a:r>
              <a:rPr lang="de-DE" sz="4000" dirty="0">
                <a:latin typeface="Comic Sans MS" charset="0"/>
                <a:ea typeface="Comic Sans MS" charset="0"/>
                <a:cs typeface="Comic Sans MS" charset="0"/>
              </a:rPr>
              <a:t>5 Euro-Schein</a:t>
            </a:r>
          </a:p>
        </p:txBody>
      </p:sp>
      <p:pic>
        <p:nvPicPr>
          <p:cNvPr id="40" name="Grafik 19" descr="Beschreibung: Macintosh HD:Users:cordula:Documents:MATIN_Mathematik inklusiv:RUBRIK &quot;INHALTE&quot;:2_Modul_Größenvorstellungen_Geldbeträge vergleichen:2_Hintergrund_Größenbereich Geld:Fotos / Abbildungen Geld:Geld Münzen Abbildungen:Geldmünze 2 €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5013" y="12178119"/>
            <a:ext cx="1260000" cy="1268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rafik 19" descr="Beschreibung: Macintosh HD:Users:cordula:Documents:MATIN_Mathematik inklusiv:RUBRIK &quot;INHALTE&quot;:2_Modul_Größenvorstellungen_Geldbeträge vergleichen:2_Hintergrund_Größenbereich Geld:Fotos / Abbildungen Geld:Geld Münzen Abbildungen:Geldmünze 2 €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9189" y="12178119"/>
            <a:ext cx="1260000" cy="12681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rafik 33" descr="Beschreibung: Macintosh HD:Users:cordula:Documents:MATIN_Mathematik inklusiv:RUBRIK &quot;INHALTE&quot;:2_Modul_Größenvorstellungen_Geldbeträge vergleichen:2_Hintergrund_Größenbereich Geld:Fotos / Abbildungen Geld:Geld Münzen Abbildungen:Geldmünze 1 €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87749" y="12362468"/>
            <a:ext cx="936000" cy="936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Textfeld 43"/>
          <p:cNvSpPr txBox="1"/>
          <p:nvPr/>
        </p:nvSpPr>
        <p:spPr>
          <a:xfrm>
            <a:off x="8593567" y="15284003"/>
            <a:ext cx="378180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>
                <a:latin typeface="Comic Sans MS" charset="0"/>
                <a:ea typeface="Comic Sans MS" charset="0"/>
                <a:cs typeface="Comic Sans MS" charset="0"/>
              </a:rPr>
              <a:t>zwei </a:t>
            </a:r>
          </a:p>
          <a:p>
            <a:pPr algn="ctr"/>
            <a:r>
              <a:rPr lang="de-DE" sz="4000" dirty="0">
                <a:latin typeface="Comic Sans MS" charset="0"/>
                <a:ea typeface="Comic Sans MS" charset="0"/>
                <a:cs typeface="Comic Sans MS" charset="0"/>
              </a:rPr>
              <a:t>2 Euro-Münzen</a:t>
            </a:r>
          </a:p>
        </p:txBody>
      </p:sp>
      <p:sp>
        <p:nvSpPr>
          <p:cNvPr id="45" name="Textfeld 44"/>
          <p:cNvSpPr txBox="1"/>
          <p:nvPr/>
        </p:nvSpPr>
        <p:spPr>
          <a:xfrm>
            <a:off x="12761050" y="15284003"/>
            <a:ext cx="34307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>
                <a:latin typeface="Comic Sans MS" charset="0"/>
                <a:ea typeface="Comic Sans MS" charset="0"/>
                <a:cs typeface="Comic Sans MS" charset="0"/>
              </a:rPr>
              <a:t>eine </a:t>
            </a:r>
          </a:p>
          <a:p>
            <a:pPr algn="ctr"/>
            <a:r>
              <a:rPr lang="de-DE" sz="4000" dirty="0">
                <a:latin typeface="Comic Sans MS" charset="0"/>
                <a:ea typeface="Comic Sans MS" charset="0"/>
                <a:cs typeface="Comic Sans MS" charset="0"/>
              </a:rPr>
              <a:t>1 Euro-Münze</a:t>
            </a:r>
          </a:p>
        </p:txBody>
      </p:sp>
      <p:sp>
        <p:nvSpPr>
          <p:cNvPr id="26" name="Geschweifte Klammer rechts 25">
            <a:extLst>
              <a:ext uri="{FF2B5EF4-FFF2-40B4-BE49-F238E27FC236}">
                <a16:creationId xmlns:a16="http://schemas.microsoft.com/office/drawing/2014/main" id="{3A9209FE-1CA8-4892-947E-BFFE4BE51E1F}"/>
              </a:ext>
            </a:extLst>
          </p:cNvPr>
          <p:cNvSpPr/>
          <p:nvPr/>
        </p:nvSpPr>
        <p:spPr>
          <a:xfrm>
            <a:off x="16263805" y="12153552"/>
            <a:ext cx="601701" cy="4453890"/>
          </a:xfrm>
          <a:prstGeom prst="rightBrace">
            <a:avLst>
              <a:gd name="adj1" fmla="val 65321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197AD699-EA5F-4187-9F50-037A7287447B}"/>
              </a:ext>
            </a:extLst>
          </p:cNvPr>
          <p:cNvSpPr txBox="1"/>
          <p:nvPr/>
        </p:nvSpPr>
        <p:spPr>
          <a:xfrm>
            <a:off x="16814080" y="13269728"/>
            <a:ext cx="4464684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400" dirty="0">
                <a:latin typeface="Comic Sans MS" panose="030F0702030302020204" pitchFamily="66" charset="0"/>
              </a:rPr>
              <a:t>eine</a:t>
            </a:r>
          </a:p>
          <a:p>
            <a:pPr algn="ctr"/>
            <a:r>
              <a:rPr lang="de-DE" sz="5400" b="1" dirty="0">
                <a:latin typeface="Comic Sans MS" panose="030F0702030302020204" pitchFamily="66" charset="0"/>
              </a:rPr>
              <a:t>Möglichkeit</a:t>
            </a:r>
          </a:p>
          <a:p>
            <a:pPr algn="ctr"/>
            <a:r>
              <a:rPr lang="de-DE" sz="4400" dirty="0">
                <a:latin typeface="Comic Sans MS" panose="030F0702030302020204" pitchFamily="66" charset="0"/>
              </a:rPr>
              <a:t>10 Euro zu legen</a:t>
            </a:r>
          </a:p>
        </p:txBody>
      </p:sp>
      <p:cxnSp>
        <p:nvCxnSpPr>
          <p:cNvPr id="53" name="Gerade Verbindung mit Pfeil 52">
            <a:extLst>
              <a:ext uri="{FF2B5EF4-FFF2-40B4-BE49-F238E27FC236}">
                <a16:creationId xmlns:a16="http://schemas.microsoft.com/office/drawing/2014/main" id="{3CD25B41-37D1-4E3C-9E31-788798C2396E}"/>
              </a:ext>
            </a:extLst>
          </p:cNvPr>
          <p:cNvCxnSpPr/>
          <p:nvPr/>
        </p:nvCxnSpPr>
        <p:spPr>
          <a:xfrm>
            <a:off x="12684035" y="11281997"/>
            <a:ext cx="1128461" cy="7885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fik 19">
            <a:extLst>
              <a:ext uri="{FF2B5EF4-FFF2-40B4-BE49-F238E27FC236}">
                <a16:creationId xmlns:a16="http://schemas.microsoft.com/office/drawing/2014/main" id="{F8A387C5-BD45-4435-A7AF-37D7FE4634A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5377" y="8947403"/>
            <a:ext cx="8660276" cy="936000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2FECA9DC-E018-489F-B5F0-6D7ED407BD7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648" y="14102914"/>
            <a:ext cx="4152930" cy="935999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5428DADC-EE19-4C91-966B-7D65EC30B67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1192" y="14102914"/>
            <a:ext cx="1643365" cy="937765"/>
          </a:xfrm>
          <a:prstGeom prst="rect">
            <a:avLst/>
          </a:prstGeom>
        </p:spPr>
      </p:pic>
      <p:pic>
        <p:nvPicPr>
          <p:cNvPr id="51" name="Grafik 50">
            <a:extLst>
              <a:ext uri="{FF2B5EF4-FFF2-40B4-BE49-F238E27FC236}">
                <a16:creationId xmlns:a16="http://schemas.microsoft.com/office/drawing/2014/main" id="{F20D03E0-79C4-46AA-873B-BB2B70D4A5D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0925" y="14102914"/>
            <a:ext cx="1643365" cy="937765"/>
          </a:xfrm>
          <a:prstGeom prst="rect">
            <a:avLst/>
          </a:prstGeom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AAFB4EC0-65B5-4BD5-A44C-FBE4A179C6A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5616" y="14202028"/>
            <a:ext cx="756912" cy="729388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5FB1A7AD-5AEA-4B0C-A7B1-239EEB82385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09369" y="29042120"/>
            <a:ext cx="3437159" cy="928033"/>
          </a:xfrm>
          <a:prstGeom prst="rect">
            <a:avLst/>
          </a:prstGeom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EA1DDAC7-E232-4114-ABBB-D8FEB4B09DF0}"/>
              </a:ext>
            </a:extLst>
          </p:cNvPr>
          <p:cNvSpPr txBox="1"/>
          <p:nvPr/>
        </p:nvSpPr>
        <p:spPr>
          <a:xfrm>
            <a:off x="13736961" y="29707089"/>
            <a:ext cx="34371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Mathe inklusiv mit PIKAS – 2019 ©</a:t>
            </a:r>
          </a:p>
        </p:txBody>
      </p:sp>
    </p:spTree>
    <p:extLst>
      <p:ext uri="{BB962C8B-B14F-4D97-AF65-F5344CB8AC3E}">
        <p14:creationId xmlns:p14="http://schemas.microsoft.com/office/powerpoint/2010/main" val="3534383064"/>
      </p:ext>
    </p:extLst>
  </p:cSld>
  <p:clrMapOvr>
    <a:masterClrMapping/>
  </p:clrMapOvr>
</p:sld>
</file>

<file path=ppt/theme/theme1.xml><?xml version="1.0" encoding="utf-8"?>
<a:theme xmlns:a="http://schemas.openxmlformats.org/drawingml/2006/main" name="Vorlage_Poster_DoProfiL_A1_160922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Vorlage_Poster_DoProfiL_A1_160922</Template>
  <TotalTime>0</TotalTime>
  <Words>92</Words>
  <Application>Microsoft Office PowerPoint</Application>
  <PresentationFormat>Benutzerdefiniert</PresentationFormat>
  <Paragraphs>30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Akkurat</vt:lpstr>
      <vt:lpstr>Arial</vt:lpstr>
      <vt:lpstr>Calibri</vt:lpstr>
      <vt:lpstr>Comic Sans MS</vt:lpstr>
      <vt:lpstr>Open Sans</vt:lpstr>
      <vt:lpstr>Vorlage_Poster_DoProfiL_A1_160922</vt:lpstr>
      <vt:lpstr>Unser Wortspeicher </vt:lpstr>
    </vt:vector>
  </TitlesOfParts>
  <Company>TU Dortmund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DoKoLL</dc:creator>
  <cp:lastModifiedBy>Martin Höhler</cp:lastModifiedBy>
  <cp:revision>32</cp:revision>
  <cp:lastPrinted>2019-04-16T11:24:36Z</cp:lastPrinted>
  <dcterms:created xsi:type="dcterms:W3CDTF">2016-09-27T12:42:00Z</dcterms:created>
  <dcterms:modified xsi:type="dcterms:W3CDTF">2019-05-21T08:22:04Z</dcterms:modified>
</cp:coreProperties>
</file>