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7" r:id="rId2"/>
    <p:sldId id="286" r:id="rId3"/>
    <p:sldId id="28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52"/>
    <a:srgbClr val="8FB24C"/>
    <a:srgbClr val="77B0D7"/>
    <a:srgbClr val="89B1C5"/>
    <a:srgbClr val="0876BA"/>
    <a:srgbClr val="D40000"/>
    <a:srgbClr val="006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88513" autoAdjust="0"/>
  </p:normalViewPr>
  <p:slideViewPr>
    <p:cSldViewPr snapToGrid="0">
      <p:cViewPr>
        <p:scale>
          <a:sx n="75" d="100"/>
          <a:sy n="75" d="100"/>
        </p:scale>
        <p:origin x="327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7C7CD-7F94-5B4D-BF10-FDEDFFA74E0D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34E95-8862-ED42-ADCF-2028EDFD7D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4E95-8862-ED42-ADCF-2028EDFD7D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77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4E95-8862-ED42-ADCF-2028EDFD7D9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42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4E95-8862-ED42-ADCF-2028EDFD7D9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05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81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0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03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3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76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7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6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8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17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05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2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3517E-9C83-48DA-9241-C49667E6C527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5147-31C7-4596-959E-F370736DA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06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pikas-mi.dzlm.de/node/687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72F9B5B7-177F-487F-B586-9110E4ED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4" y="1393886"/>
            <a:ext cx="928094" cy="92809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9F87FA6-C88B-4A3A-A71F-C2035B1F3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96" y="1432101"/>
            <a:ext cx="928096" cy="92809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A0F16418-440F-43EC-87D3-A0B238756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75" y="1384759"/>
            <a:ext cx="928096" cy="92809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76A7E3B-78EF-49F2-9929-80CF718B0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00" y="2962053"/>
            <a:ext cx="928096" cy="92809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B94B06A-DF77-48B1-B9EF-A3E6AB85D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88" y="2941357"/>
            <a:ext cx="928096" cy="928096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57813198-6B06-46FC-AC90-AA65E92595B1}"/>
              </a:ext>
            </a:extLst>
          </p:cNvPr>
          <p:cNvSpPr txBox="1"/>
          <p:nvPr/>
        </p:nvSpPr>
        <p:spPr>
          <a:xfrm>
            <a:off x="1129079" y="308525"/>
            <a:ext cx="467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Bedeutung der Farben und Symbole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0DB3B96F-1138-43AB-BF91-CFF852BC3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6" y="1277884"/>
            <a:ext cx="928095" cy="928095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A89F797B-D763-4C32-95E6-6E94736FF2C0}"/>
              </a:ext>
            </a:extLst>
          </p:cNvPr>
          <p:cNvSpPr txBox="1"/>
          <p:nvPr/>
        </p:nvSpPr>
        <p:spPr>
          <a:xfrm>
            <a:off x="581208" y="2333868"/>
            <a:ext cx="139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Aufgaben bis </a:t>
            </a:r>
            <a:r>
              <a:rPr lang="de-DE" sz="1200" b="1" dirty="0"/>
              <a:t>5 </a:t>
            </a:r>
            <a:r>
              <a:rPr lang="de-DE" sz="1100" b="1" dirty="0">
                <a:sym typeface="Wingdings 2" panose="05020102010507070707" pitchFamily="18" charset="2"/>
              </a:rPr>
              <a:t></a:t>
            </a:r>
            <a:r>
              <a:rPr lang="de-DE" sz="1200" b="1" dirty="0">
                <a:sym typeface="Wingdings 2" panose="05020102010507070707" pitchFamily="18" charset="2"/>
              </a:rPr>
              <a:t> 5</a:t>
            </a:r>
            <a:r>
              <a:rPr lang="de-DE" sz="1200" dirty="0">
                <a:sym typeface="Wingdings 2" panose="05020102010507070707" pitchFamily="18" charset="2"/>
              </a:rPr>
              <a:t>, extra </a:t>
            </a:r>
            <a:r>
              <a:rPr lang="de-DE" sz="1200" b="1" dirty="0">
                <a:sym typeface="Wingdings 2" panose="05020102010507070707" pitchFamily="18" charset="2"/>
              </a:rPr>
              <a:t>große Punktefelder</a:t>
            </a:r>
            <a:endParaRPr lang="de-DE" sz="1200" b="1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E387A3E-7014-4817-9355-E26F971BFBA4}"/>
              </a:ext>
            </a:extLst>
          </p:cNvPr>
          <p:cNvSpPr txBox="1"/>
          <p:nvPr/>
        </p:nvSpPr>
        <p:spPr>
          <a:xfrm>
            <a:off x="2732911" y="2440743"/>
            <a:ext cx="139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Reihen </a:t>
            </a:r>
            <a:r>
              <a:rPr lang="de-DE" sz="1200" b="1" dirty="0"/>
              <a:t>1, 2, 5</a:t>
            </a:r>
            <a:r>
              <a:rPr lang="de-DE" sz="1200" dirty="0"/>
              <a:t> und </a:t>
            </a:r>
            <a:r>
              <a:rPr lang="de-DE" sz="1200" b="1" dirty="0"/>
              <a:t>10</a:t>
            </a:r>
          </a:p>
          <a:p>
            <a:pPr algn="ctr"/>
            <a:endParaRPr lang="de-DE" sz="1200" dirty="0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FB0C7321-CFEF-4E67-83BD-74DD26BF1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34" y="1276538"/>
            <a:ext cx="928096" cy="92809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2A9F3B5E-B5B4-44B0-A210-504723A86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55" y="1318790"/>
            <a:ext cx="928096" cy="928096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4111BC8D-AFE6-44BC-9D7F-920932572B25}"/>
              </a:ext>
            </a:extLst>
          </p:cNvPr>
          <p:cNvSpPr txBox="1"/>
          <p:nvPr/>
        </p:nvSpPr>
        <p:spPr>
          <a:xfrm>
            <a:off x="4884614" y="2452145"/>
            <a:ext cx="139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Reihen </a:t>
            </a:r>
            <a:r>
              <a:rPr lang="de-DE" sz="1200" b="1" dirty="0"/>
              <a:t>3</a:t>
            </a:r>
            <a:r>
              <a:rPr lang="de-DE" sz="1200" dirty="0"/>
              <a:t> und </a:t>
            </a:r>
            <a:r>
              <a:rPr lang="de-DE" sz="1200" b="1" dirty="0"/>
              <a:t>4</a:t>
            </a:r>
          </a:p>
          <a:p>
            <a:pPr algn="ctr"/>
            <a:endParaRPr lang="de-DE" sz="1200" dirty="0"/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9B1C3229-057E-4B58-8499-323FAC00C7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59" y="2882613"/>
            <a:ext cx="928096" cy="928096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B3DFBBE-D539-4FEF-B7DE-3A3D94DE71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7" y="2844843"/>
            <a:ext cx="928096" cy="928096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CA50957B-5B1F-4587-84B3-21CAD6352D46}"/>
              </a:ext>
            </a:extLst>
          </p:cNvPr>
          <p:cNvSpPr txBox="1"/>
          <p:nvPr/>
        </p:nvSpPr>
        <p:spPr>
          <a:xfrm>
            <a:off x="1716759" y="3958772"/>
            <a:ext cx="139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Reihen </a:t>
            </a:r>
            <a:r>
              <a:rPr lang="de-DE" sz="1200" b="1" dirty="0"/>
              <a:t>6</a:t>
            </a:r>
            <a:r>
              <a:rPr lang="de-DE" sz="1200" dirty="0"/>
              <a:t> und </a:t>
            </a:r>
            <a:r>
              <a:rPr lang="de-DE" sz="1200" b="1" dirty="0"/>
              <a:t>9</a:t>
            </a:r>
          </a:p>
          <a:p>
            <a:pPr algn="ctr"/>
            <a:endParaRPr lang="de-DE" sz="1200" dirty="0"/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1C91A1F-CB11-44A8-8138-1380F6771A59}"/>
              </a:ext>
            </a:extLst>
          </p:cNvPr>
          <p:cNvGrpSpPr/>
          <p:nvPr/>
        </p:nvGrpSpPr>
        <p:grpSpPr>
          <a:xfrm>
            <a:off x="2733878" y="6946490"/>
            <a:ext cx="928097" cy="928097"/>
            <a:chOff x="4420565" y="8057192"/>
            <a:chExt cx="928097" cy="928097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F0D11531-FAD0-4B3D-A2BC-98AA3647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565" y="8057192"/>
              <a:ext cx="928097" cy="928097"/>
            </a:xfrm>
            <a:prstGeom prst="rect">
              <a:avLst/>
            </a:prstGeom>
          </p:spPr>
        </p:pic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551D6C3D-AA11-4C49-86CF-3D758846168D}"/>
                </a:ext>
              </a:extLst>
            </p:cNvPr>
            <p:cNvSpPr txBox="1"/>
            <p:nvPr/>
          </p:nvSpPr>
          <p:spPr>
            <a:xfrm>
              <a:off x="4642612" y="8290407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0FBCD62B-F2DA-4932-A534-FE29A53D538B}"/>
              </a:ext>
            </a:extLst>
          </p:cNvPr>
          <p:cNvSpPr txBox="1"/>
          <p:nvPr/>
        </p:nvSpPr>
        <p:spPr>
          <a:xfrm>
            <a:off x="3951669" y="3958730"/>
            <a:ext cx="139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Reihen </a:t>
            </a:r>
            <a:r>
              <a:rPr lang="de-DE" sz="1200" b="1" dirty="0"/>
              <a:t>7</a:t>
            </a:r>
            <a:r>
              <a:rPr lang="de-DE" sz="1200" dirty="0"/>
              <a:t> und </a:t>
            </a:r>
            <a:r>
              <a:rPr lang="de-DE" sz="1200" b="1" dirty="0"/>
              <a:t>8</a:t>
            </a:r>
          </a:p>
          <a:p>
            <a:pPr algn="ctr"/>
            <a:endParaRPr lang="de-DE" sz="1200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B9751C4A-4DC7-47BD-874A-389315850A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38" y="6786470"/>
            <a:ext cx="928096" cy="928096"/>
          </a:xfrm>
          <a:prstGeom prst="rect">
            <a:avLst/>
          </a:prstGeom>
        </p:spPr>
      </p:pic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522108FF-CDC3-42FF-AE7F-9228ADAC0637}"/>
              </a:ext>
            </a:extLst>
          </p:cNvPr>
          <p:cNvGrpSpPr/>
          <p:nvPr/>
        </p:nvGrpSpPr>
        <p:grpSpPr>
          <a:xfrm>
            <a:off x="5611921" y="4689239"/>
            <a:ext cx="928097" cy="928097"/>
            <a:chOff x="2084040" y="7681333"/>
            <a:chExt cx="928097" cy="928097"/>
          </a:xfrm>
        </p:grpSpPr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9C955B0-7047-4819-92A2-EB6BB06DA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040" y="7681333"/>
              <a:ext cx="928097" cy="928097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A31D277C-9031-4CF5-B213-41BF77AB9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831" y="7770423"/>
              <a:ext cx="769049" cy="750817"/>
            </a:xfrm>
            <a:prstGeom prst="rect">
              <a:avLst/>
            </a:prstGeom>
          </p:spPr>
        </p:pic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79D01EF-A370-4978-8229-053E03629DB2}"/>
              </a:ext>
            </a:extLst>
          </p:cNvPr>
          <p:cNvGrpSpPr/>
          <p:nvPr/>
        </p:nvGrpSpPr>
        <p:grpSpPr>
          <a:xfrm>
            <a:off x="3376160" y="4714825"/>
            <a:ext cx="928097" cy="928097"/>
            <a:chOff x="4499163" y="5858975"/>
            <a:chExt cx="928097" cy="928097"/>
          </a:xfrm>
        </p:grpSpPr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335CF15E-B26D-4E22-924F-EBA652BC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163" y="5858975"/>
              <a:ext cx="928097" cy="928097"/>
            </a:xfrm>
            <a:prstGeom prst="rect">
              <a:avLst/>
            </a:prstGeom>
          </p:spPr>
        </p:pic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B67316AA-BD28-4379-8810-62EB40419911}"/>
                </a:ext>
              </a:extLst>
            </p:cNvPr>
            <p:cNvSpPr txBox="1"/>
            <p:nvPr/>
          </p:nvSpPr>
          <p:spPr>
            <a:xfrm>
              <a:off x="4536651" y="6092190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latin typeface="Comic Sans MS" panose="030F0702030302020204" pitchFamily="66" charset="0"/>
                </a:rPr>
                <a:t>2 </a:t>
              </a:r>
              <a:r>
                <a:rPr lang="de-DE" sz="2400" dirty="0">
                  <a:latin typeface="Comic Sans MS" panose="030F0702030302020204" pitchFamily="66" charset="0"/>
                  <a:sym typeface="Wingdings 2" panose="05020102010507070707" pitchFamily="18" charset="2"/>
                </a:rPr>
                <a:t> 5</a:t>
              </a:r>
              <a:endParaRPr lang="de-DE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73" name="Grafik 72">
            <a:extLst>
              <a:ext uri="{FF2B5EF4-FFF2-40B4-BE49-F238E27FC236}">
                <a16:creationId xmlns:a16="http://schemas.microsoft.com/office/drawing/2014/main" id="{138C877E-EFFF-42FD-A1A0-99CA96813E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6" y="4683087"/>
            <a:ext cx="928096" cy="928096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74392490-6399-4B7F-AB1A-5408C20EB2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95" y="4526394"/>
            <a:ext cx="928096" cy="928096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AAB527CC-548C-4644-A9FE-B54CFD29D5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8" y="4566875"/>
            <a:ext cx="928096" cy="92809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BF8BFF07-9C0B-4F77-AE19-CE4397EA0B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5" y="4520184"/>
            <a:ext cx="928096" cy="928096"/>
          </a:xfrm>
          <a:prstGeom prst="rect">
            <a:avLst/>
          </a:prstGeom>
        </p:spPr>
      </p:pic>
      <p:sp>
        <p:nvSpPr>
          <p:cNvPr id="76" name="Textfeld 75">
            <a:extLst>
              <a:ext uri="{FF2B5EF4-FFF2-40B4-BE49-F238E27FC236}">
                <a16:creationId xmlns:a16="http://schemas.microsoft.com/office/drawing/2014/main" id="{6168F09D-C604-48F1-BEE7-DE6D1A3B8C60}"/>
              </a:ext>
            </a:extLst>
          </p:cNvPr>
          <p:cNvSpPr txBox="1"/>
          <p:nvPr/>
        </p:nvSpPr>
        <p:spPr>
          <a:xfrm>
            <a:off x="488083" y="5702778"/>
            <a:ext cx="139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Hinter dem </a:t>
            </a:r>
            <a:r>
              <a:rPr lang="de-DE" sz="1200" b="1" dirty="0"/>
              <a:t>Baum </a:t>
            </a:r>
            <a:r>
              <a:rPr lang="de-DE" sz="1200" dirty="0"/>
              <a:t>sind </a:t>
            </a:r>
            <a:r>
              <a:rPr lang="de-DE" sz="1200" b="1" dirty="0"/>
              <a:t>Punktefelder</a:t>
            </a:r>
          </a:p>
          <a:p>
            <a:pPr algn="ctr"/>
            <a:endParaRPr lang="de-DE" sz="12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E8964E87-727C-429C-8D4C-375A5142D7EF}"/>
              </a:ext>
            </a:extLst>
          </p:cNvPr>
          <p:cNvSpPr txBox="1"/>
          <p:nvPr/>
        </p:nvSpPr>
        <p:spPr>
          <a:xfrm>
            <a:off x="2791202" y="5727076"/>
            <a:ext cx="139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Hinter der </a:t>
            </a:r>
            <a:r>
              <a:rPr lang="de-DE" sz="1200" b="1" dirty="0"/>
              <a:t>Sonne </a:t>
            </a:r>
            <a:r>
              <a:rPr lang="de-DE" sz="1200" dirty="0"/>
              <a:t>sind </a:t>
            </a:r>
            <a:r>
              <a:rPr lang="de-DE" sz="1200" b="1" dirty="0"/>
              <a:t>Malaufgaben</a:t>
            </a:r>
          </a:p>
          <a:p>
            <a:pPr algn="ctr"/>
            <a:endParaRPr lang="de-DE" sz="1200" dirty="0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028737B-CE9E-416E-92D1-FDCC202DDA18}"/>
              </a:ext>
            </a:extLst>
          </p:cNvPr>
          <p:cNvSpPr txBox="1"/>
          <p:nvPr/>
        </p:nvSpPr>
        <p:spPr>
          <a:xfrm>
            <a:off x="4995326" y="5686957"/>
            <a:ext cx="139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Hinter dem </a:t>
            </a:r>
            <a:r>
              <a:rPr lang="de-DE" sz="1200" b="1" dirty="0"/>
              <a:t>Vogel </a:t>
            </a:r>
            <a:r>
              <a:rPr lang="de-DE" sz="1200" dirty="0"/>
              <a:t>ist Platz für eigene </a:t>
            </a:r>
            <a:r>
              <a:rPr lang="de-DE" sz="1200" b="1" dirty="0"/>
              <a:t>Bilder</a:t>
            </a:r>
            <a:r>
              <a:rPr lang="de-DE" sz="1200" dirty="0"/>
              <a:t> oder </a:t>
            </a:r>
            <a:r>
              <a:rPr lang="de-DE" sz="1200" b="1" dirty="0"/>
              <a:t>Ideen</a:t>
            </a:r>
          </a:p>
          <a:p>
            <a:pPr algn="ctr"/>
            <a:endParaRPr lang="de-DE" sz="1200" dirty="0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AB99CC5-98BE-42F0-8658-7E1C144A45AB}"/>
              </a:ext>
            </a:extLst>
          </p:cNvPr>
          <p:cNvSpPr txBox="1"/>
          <p:nvPr/>
        </p:nvSpPr>
        <p:spPr>
          <a:xfrm>
            <a:off x="3732257" y="6866962"/>
            <a:ext cx="1392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Hinter </a:t>
            </a:r>
            <a:r>
              <a:rPr lang="de-DE" sz="1200" b="1" dirty="0"/>
              <a:t>allem zusammen </a:t>
            </a:r>
            <a:r>
              <a:rPr lang="de-DE" sz="1200" dirty="0"/>
              <a:t>ist das </a:t>
            </a:r>
            <a:r>
              <a:rPr lang="de-DE" sz="1200" b="1" dirty="0"/>
              <a:t>Ergebnis</a:t>
            </a:r>
            <a:r>
              <a:rPr lang="de-DE" sz="1200" dirty="0"/>
              <a:t> einer Malaufgabe</a:t>
            </a:r>
            <a:endParaRPr lang="de-DE" sz="1200" b="1" dirty="0"/>
          </a:p>
          <a:p>
            <a:pPr algn="ctr"/>
            <a:endParaRPr lang="de-DE" sz="120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898A56C-9ABF-4A5B-ABAC-BF577BA0F723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" y="9130676"/>
            <a:ext cx="1764030" cy="47625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088E98CA-897C-4BA0-9AF3-5B45BB4D5507}"/>
              </a:ext>
            </a:extLst>
          </p:cNvPr>
          <p:cNvSpPr txBox="1"/>
          <p:nvPr/>
        </p:nvSpPr>
        <p:spPr>
          <a:xfrm>
            <a:off x="3838599" y="9130676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2021 ©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242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B7919-520D-4F99-BDB5-2DC548E73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49" y="660773"/>
            <a:ext cx="2650715" cy="156473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81D7BF9-42CD-4683-B858-753C61FE8D75}"/>
              </a:ext>
            </a:extLst>
          </p:cNvPr>
          <p:cNvSpPr/>
          <p:nvPr/>
        </p:nvSpPr>
        <p:spPr>
          <a:xfrm>
            <a:off x="96818" y="227703"/>
            <a:ext cx="6697681" cy="2310507"/>
          </a:xfrm>
          <a:prstGeom prst="rect">
            <a:avLst/>
          </a:prstGeom>
          <a:noFill/>
          <a:ln>
            <a:solidFill>
              <a:srgbClr val="006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342C0F-799B-47D8-AC0D-3F241631DE21}"/>
              </a:ext>
            </a:extLst>
          </p:cNvPr>
          <p:cNvSpPr txBox="1"/>
          <p:nvPr/>
        </p:nvSpPr>
        <p:spPr>
          <a:xfrm>
            <a:off x="182220" y="291441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	Spielvorbereitung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B405BFE-AEB3-4F15-A47E-E549507223A7}"/>
              </a:ext>
            </a:extLst>
          </p:cNvPr>
          <p:cNvSpPr txBox="1"/>
          <p:nvPr/>
        </p:nvSpPr>
        <p:spPr>
          <a:xfrm>
            <a:off x="182221" y="660773"/>
            <a:ext cx="36722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Wählt gemeinsam Memory-Paare aus, mit denen ihr spielen wollt.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Mischt die Karten und legt sie verdeckt vor euch ab. Legt die Aufgabenkarten auf eine Seite, die Karten mit den Bildern oder Punktefeldern auf die andere Seite.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Setzt euch nebeneinander vor die Karten, sodass ihr sie beide gut sehen könnt.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63EF117-B3D1-49D8-96D5-9779BF3B4360}"/>
              </a:ext>
            </a:extLst>
          </p:cNvPr>
          <p:cNvSpPr/>
          <p:nvPr/>
        </p:nvSpPr>
        <p:spPr>
          <a:xfrm>
            <a:off x="96818" y="2746488"/>
            <a:ext cx="6697681" cy="4724197"/>
          </a:xfrm>
          <a:prstGeom prst="rect">
            <a:avLst/>
          </a:prstGeom>
          <a:noFill/>
          <a:ln>
            <a:solidFill>
              <a:srgbClr val="006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DCE258B-B7D9-49FE-93DC-EF7049E2A710}"/>
              </a:ext>
            </a:extLst>
          </p:cNvPr>
          <p:cNvSpPr txBox="1"/>
          <p:nvPr/>
        </p:nvSpPr>
        <p:spPr>
          <a:xfrm>
            <a:off x="182220" y="281022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	Ablauf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89D8022-B3A9-4BA1-A390-D02690A49BF2}"/>
              </a:ext>
            </a:extLst>
          </p:cNvPr>
          <p:cNvSpPr txBox="1"/>
          <p:nvPr/>
        </p:nvSpPr>
        <p:spPr>
          <a:xfrm>
            <a:off x="181255" y="3179559"/>
            <a:ext cx="641280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Deckt nacheinander immer zwei Karten auf: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Schritt 1: Beschreibt. Was seht ihr auf der Karte? ODER Welche Aufgabe ist es?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Schritt 2: Beschreibt außerdem. Was müsste auf der dazu passenden Karte zu sehen sein?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Deckt erst dann die zweite Karte auf. Beschreibt sie und begründet, ob die Karte passt oder nicht.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Die Spielpartnerin / der Spielpartner überprüft, ob alles stimmt. 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Wer zwei passende Karten (Memory) hat, darf noch einmal aufdecken. Sonst wird gewechselt.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CA76918-77A2-48DE-894D-5DAE917DB775}"/>
              </a:ext>
            </a:extLst>
          </p:cNvPr>
          <p:cNvSpPr/>
          <p:nvPr/>
        </p:nvSpPr>
        <p:spPr>
          <a:xfrm>
            <a:off x="96818" y="7618968"/>
            <a:ext cx="6697681" cy="848143"/>
          </a:xfrm>
          <a:prstGeom prst="rect">
            <a:avLst/>
          </a:prstGeom>
          <a:noFill/>
          <a:ln>
            <a:solidFill>
              <a:srgbClr val="006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BBB5B33-FB03-4E42-A6EB-B72FD6C2BDEC}"/>
              </a:ext>
            </a:extLst>
          </p:cNvPr>
          <p:cNvSpPr txBox="1"/>
          <p:nvPr/>
        </p:nvSpPr>
        <p:spPr>
          <a:xfrm>
            <a:off x="181255" y="767083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	Ende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16C656E-DD32-4106-A6D7-18F897B97B80}"/>
              </a:ext>
            </a:extLst>
          </p:cNvPr>
          <p:cNvSpPr txBox="1"/>
          <p:nvPr/>
        </p:nvSpPr>
        <p:spPr>
          <a:xfrm>
            <a:off x="181255" y="8074126"/>
            <a:ext cx="64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/>
              <a:t>Es gewinnt, wer am Ende die meisten Memory-Paare gesammelt hat.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40E182-1CCE-4A97-BCD5-A11B51109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3" y="5208994"/>
            <a:ext cx="6102350" cy="224252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6FC9666-69B8-4342-8154-7E4385F0C334}"/>
              </a:ext>
            </a:extLst>
          </p:cNvPr>
          <p:cNvSpPr txBox="1"/>
          <p:nvPr/>
        </p:nvSpPr>
        <p:spPr>
          <a:xfrm>
            <a:off x="445191" y="8609740"/>
            <a:ext cx="64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de-DE" sz="1200" dirty="0"/>
              <a:t>Viele weitere Spielvarianten gibt es unter: </a:t>
            </a:r>
            <a:r>
              <a:rPr lang="de-DE" sz="1200" dirty="0">
                <a:hlinkClick r:id="rId5"/>
              </a:rPr>
              <a:t>https://pikas-mi.dzlm.de/node/687</a:t>
            </a:r>
            <a:r>
              <a:rPr lang="de-DE" sz="1200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FBB098-8378-4B0F-90F2-629C16B7D4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" y="9130676"/>
            <a:ext cx="1764030" cy="47625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9E0DD3D-7D13-4F2E-B18D-C27BEC5CAFF8}"/>
              </a:ext>
            </a:extLst>
          </p:cNvPr>
          <p:cNvSpPr txBox="1"/>
          <p:nvPr/>
        </p:nvSpPr>
        <p:spPr>
          <a:xfrm>
            <a:off x="3838599" y="9130676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2021 ©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02867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40E182-1CCE-4A97-BCD5-A11B5110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" y="6621706"/>
            <a:ext cx="6509104" cy="239199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FBB098-8378-4B0F-90F2-629C16B7D4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7" y="9130676"/>
            <a:ext cx="1764030" cy="47625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9E0DD3D-7D13-4F2E-B18D-C27BEC5CAFF8}"/>
              </a:ext>
            </a:extLst>
          </p:cNvPr>
          <p:cNvSpPr txBox="1"/>
          <p:nvPr/>
        </p:nvSpPr>
        <p:spPr>
          <a:xfrm>
            <a:off x="3838599" y="9130676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2021 ©</a:t>
            </a:r>
            <a:endParaRPr lang="de-DE" sz="1100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6D844A7-3C0F-4C64-B971-44FCED213736}"/>
              </a:ext>
            </a:extLst>
          </p:cNvPr>
          <p:cNvGrpSpPr/>
          <p:nvPr/>
        </p:nvGrpSpPr>
        <p:grpSpPr>
          <a:xfrm>
            <a:off x="1829682" y="1019261"/>
            <a:ext cx="4692513" cy="3989743"/>
            <a:chOff x="1369182" y="480377"/>
            <a:chExt cx="5284519" cy="4479507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E867929-B676-411F-AFF5-9FC47D0B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438" y="482395"/>
              <a:ext cx="928096" cy="928096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4D2FD86-1904-4BA0-B6BE-10E0E9EC2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199" y="480377"/>
              <a:ext cx="928096" cy="928096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8CA9DBEE-5613-45A9-A2A3-FEBF5D292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951" y="541172"/>
              <a:ext cx="928096" cy="928096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69B8396-E8C9-4731-90B5-437B45670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574" y="527279"/>
              <a:ext cx="928096" cy="928096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7081E56-083B-4FB5-BE4E-ECC9C85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230" y="584826"/>
              <a:ext cx="928096" cy="928096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6F8CC29-A455-4918-B8AB-2601D46F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182" y="1840404"/>
              <a:ext cx="5284519" cy="311948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E959E3D-E3D3-4B94-8A04-D1A5B9547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811" y="553395"/>
              <a:ext cx="928096" cy="928096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01FD141-F50C-4680-8097-9161AE547AB7}"/>
                </a:ext>
              </a:extLst>
            </p:cNvPr>
            <p:cNvGrpSpPr/>
            <p:nvPr/>
          </p:nvGrpSpPr>
          <p:grpSpPr>
            <a:xfrm>
              <a:off x="2972808" y="763186"/>
              <a:ext cx="928097" cy="928097"/>
              <a:chOff x="4499163" y="5858975"/>
              <a:chExt cx="928097" cy="928097"/>
            </a:xfrm>
          </p:grpSpPr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EBA991C4-938F-4C94-BFAE-DD7E411A4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163" y="5858975"/>
                <a:ext cx="928097" cy="928097"/>
              </a:xfrm>
              <a:prstGeom prst="rect">
                <a:avLst/>
              </a:prstGeom>
            </p:spPr>
          </p:pic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DA7FD657-C5AA-46CB-A258-541473EE5527}"/>
                  </a:ext>
                </a:extLst>
              </p:cNvPr>
              <p:cNvSpPr txBox="1"/>
              <p:nvPr/>
            </p:nvSpPr>
            <p:spPr>
              <a:xfrm>
                <a:off x="4610836" y="6135185"/>
                <a:ext cx="774808" cy="414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latin typeface="Comic Sans MS" panose="030F0702030302020204" pitchFamily="66" charset="0"/>
                  </a:rPr>
                  <a:t>2 </a:t>
                </a:r>
                <a:r>
                  <a:rPr lang="de-DE" dirty="0">
                    <a:latin typeface="Comic Sans MS" panose="030F0702030302020204" pitchFamily="66" charset="0"/>
                    <a:sym typeface="Wingdings 2" panose="05020102010507070707" pitchFamily="18" charset="2"/>
                  </a:rPr>
                  <a:t> 5</a:t>
                </a:r>
                <a:endParaRPr lang="de-DE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EAD8B030-DBA3-4F04-B04E-88A89B742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858" y="763187"/>
              <a:ext cx="928096" cy="928096"/>
            </a:xfrm>
            <a:prstGeom prst="rect">
              <a:avLst/>
            </a:prstGeom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9C5B0EB-7AEC-44F0-9970-574EF1CC0EEE}"/>
                </a:ext>
              </a:extLst>
            </p:cNvPr>
            <p:cNvGrpSpPr/>
            <p:nvPr/>
          </p:nvGrpSpPr>
          <p:grpSpPr>
            <a:xfrm>
              <a:off x="4443387" y="1630101"/>
              <a:ext cx="712520" cy="600066"/>
              <a:chOff x="5759532" y="996401"/>
              <a:chExt cx="712520" cy="600066"/>
            </a:xfrm>
          </p:grpSpPr>
          <p:sp>
            <p:nvSpPr>
              <p:cNvPr id="6" name="Bogen 5">
                <a:extLst>
                  <a:ext uri="{FF2B5EF4-FFF2-40B4-BE49-F238E27FC236}">
                    <a16:creationId xmlns:a16="http://schemas.microsoft.com/office/drawing/2014/main" id="{E0CBE5CB-42F3-404F-A2FE-87AE2640A57E}"/>
                  </a:ext>
                </a:extLst>
              </p:cNvPr>
              <p:cNvSpPr/>
              <p:nvPr/>
            </p:nvSpPr>
            <p:spPr>
              <a:xfrm>
                <a:off x="5759532" y="996401"/>
                <a:ext cx="712520" cy="600066"/>
              </a:xfrm>
              <a:prstGeom prst="arc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78D24A87-9263-4785-8A1B-24D417DBF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2052" y="1296127"/>
                <a:ext cx="0" cy="159248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E68A306-718D-48BF-B66A-A992D236A58C}"/>
                </a:ext>
              </a:extLst>
            </p:cNvPr>
            <p:cNvGrpSpPr/>
            <p:nvPr/>
          </p:nvGrpSpPr>
          <p:grpSpPr>
            <a:xfrm flipH="1">
              <a:off x="2766806" y="1630101"/>
              <a:ext cx="712520" cy="600066"/>
              <a:chOff x="5759532" y="996401"/>
              <a:chExt cx="712520" cy="600066"/>
            </a:xfrm>
          </p:grpSpPr>
          <p:sp>
            <p:nvSpPr>
              <p:cNvPr id="35" name="Bogen 34">
                <a:extLst>
                  <a:ext uri="{FF2B5EF4-FFF2-40B4-BE49-F238E27FC236}">
                    <a16:creationId xmlns:a16="http://schemas.microsoft.com/office/drawing/2014/main" id="{CF9B04BD-312C-4A58-985E-B6F2D95D0682}"/>
                  </a:ext>
                </a:extLst>
              </p:cNvPr>
              <p:cNvSpPr/>
              <p:nvPr/>
            </p:nvSpPr>
            <p:spPr>
              <a:xfrm>
                <a:off x="5759532" y="996401"/>
                <a:ext cx="712520" cy="600066"/>
              </a:xfrm>
              <a:prstGeom prst="arc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6" name="Gerade Verbindung mit Pfeil 35">
                <a:extLst>
                  <a:ext uri="{FF2B5EF4-FFF2-40B4-BE49-F238E27FC236}">
                    <a16:creationId xmlns:a16="http://schemas.microsoft.com/office/drawing/2014/main" id="{8B5D5D6A-10C8-4D9E-87D1-2AE5802C2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2052" y="1296127"/>
                <a:ext cx="0" cy="159248"/>
              </a:xfrm>
              <a:prstGeom prst="straightConnector1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id="{43A8B8F1-80AB-4696-A776-5D17AE9EDE8F}"/>
              </a:ext>
            </a:extLst>
          </p:cNvPr>
          <p:cNvSpPr txBox="1"/>
          <p:nvPr/>
        </p:nvSpPr>
        <p:spPr>
          <a:xfrm>
            <a:off x="327289" y="499354"/>
            <a:ext cx="1971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latin typeface="Comic Sans MS" panose="030F0702030302020204" pitchFamily="66" charset="0"/>
              </a:rPr>
              <a:t>Vorbereitung</a:t>
            </a:r>
            <a:endParaRPr lang="de-DE" sz="1600" b="1" u="sng" dirty="0">
              <a:latin typeface="Comic Sans MS" panose="030F0702030302020204" pitchFamily="66" charset="0"/>
            </a:endParaRPr>
          </a:p>
          <a:p>
            <a:endParaRPr lang="de-DE" sz="1600" b="1" dirty="0">
              <a:latin typeface="Comic Sans MS" panose="030F0702030302020204" pitchFamily="66" charset="0"/>
            </a:endParaRPr>
          </a:p>
          <a:p>
            <a:r>
              <a:rPr lang="de-DE" dirty="0">
                <a:latin typeface="Comic Sans MS" panose="030F0702030302020204" pitchFamily="66" charset="0"/>
              </a:rPr>
              <a:t>Findet Paare und legt sie verdeckt ab!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62E43AE9-89D0-4985-B4D5-0A6581732C3D}"/>
              </a:ext>
            </a:extLst>
          </p:cNvPr>
          <p:cNvSpPr txBox="1"/>
          <p:nvPr/>
        </p:nvSpPr>
        <p:spPr>
          <a:xfrm>
            <a:off x="240363" y="5129480"/>
            <a:ext cx="336643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latin typeface="Comic Sans MS" panose="030F0702030302020204" pitchFamily="66" charset="0"/>
              </a:rPr>
              <a:t>Spiel</a:t>
            </a:r>
            <a:endParaRPr lang="de-DE" sz="1600" b="1" u="sng" dirty="0">
              <a:latin typeface="Comic Sans MS" panose="030F0702030302020204" pitchFamily="66" charset="0"/>
            </a:endParaRPr>
          </a:p>
          <a:p>
            <a:endParaRPr lang="de-DE" sz="1600" b="1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Comic Sans MS" panose="030F0702030302020204" pitchFamily="66" charset="0"/>
              </a:rPr>
              <a:t>Aufdecken und beschreiben!</a:t>
            </a:r>
          </a:p>
          <a:p>
            <a:r>
              <a:rPr lang="de-DE" sz="1400" dirty="0">
                <a:latin typeface="Comic Sans MS" panose="030F0702030302020204" pitchFamily="66" charset="0"/>
              </a:rPr>
              <a:t>„Was habe ich aufgedeckt? Wie sieht das passende Memory-Paar aus?“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8058D6D-1D57-4F74-B476-C39C77F0E0EB}"/>
              </a:ext>
            </a:extLst>
          </p:cNvPr>
          <p:cNvSpPr txBox="1"/>
          <p:nvPr/>
        </p:nvSpPr>
        <p:spPr>
          <a:xfrm>
            <a:off x="3810631" y="5669342"/>
            <a:ext cx="29480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latin typeface="Comic Sans MS" panose="030F0702030302020204" pitchFamily="66" charset="0"/>
              </a:rPr>
              <a:t>Überprüfen!</a:t>
            </a:r>
          </a:p>
          <a:p>
            <a:r>
              <a:rPr lang="de-DE" sz="1400" dirty="0">
                <a:latin typeface="Comic Sans MS" panose="030F0702030302020204" pitchFamily="66" charset="0"/>
              </a:rPr>
              <a:t>„Passt die Karte oder nicht? Warum?“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3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320</Words>
  <Application>Microsoft Office PowerPoint</Application>
  <PresentationFormat>A4-Papier (210 x 297 mm)</PresentationFormat>
  <Paragraphs>42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Höhler</dc:creator>
  <cp:lastModifiedBy>Martin Höhler</cp:lastModifiedBy>
  <cp:revision>31</cp:revision>
  <dcterms:created xsi:type="dcterms:W3CDTF">2021-06-22T09:57:32Z</dcterms:created>
  <dcterms:modified xsi:type="dcterms:W3CDTF">2021-09-07T09:57:46Z</dcterms:modified>
</cp:coreProperties>
</file>