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145"/>
  </p:notesMasterIdLst>
  <p:handoutMasterIdLst>
    <p:handoutMasterId r:id="rId146"/>
  </p:handoutMasterIdLst>
  <p:sldIdLst>
    <p:sldId id="307" r:id="rId2"/>
    <p:sldId id="306" r:id="rId3"/>
    <p:sldId id="461" r:id="rId4"/>
    <p:sldId id="462" r:id="rId5"/>
    <p:sldId id="463" r:id="rId6"/>
    <p:sldId id="522" r:id="rId7"/>
    <p:sldId id="308" r:id="rId8"/>
    <p:sldId id="464" r:id="rId9"/>
    <p:sldId id="446" r:id="rId10"/>
    <p:sldId id="447" r:id="rId11"/>
    <p:sldId id="448" r:id="rId12"/>
    <p:sldId id="449" r:id="rId13"/>
    <p:sldId id="465" r:id="rId14"/>
    <p:sldId id="437" r:id="rId15"/>
    <p:sldId id="498" r:id="rId16"/>
    <p:sldId id="458" r:id="rId17"/>
    <p:sldId id="344" r:id="rId18"/>
    <p:sldId id="390" r:id="rId19"/>
    <p:sldId id="345" r:id="rId20"/>
    <p:sldId id="346" r:id="rId21"/>
    <p:sldId id="347" r:id="rId22"/>
    <p:sldId id="489" r:id="rId23"/>
    <p:sldId id="455" r:id="rId24"/>
    <p:sldId id="510" r:id="rId25"/>
    <p:sldId id="466" r:id="rId26"/>
    <p:sldId id="443" r:id="rId27"/>
    <p:sldId id="507" r:id="rId28"/>
    <p:sldId id="454" r:id="rId29"/>
    <p:sldId id="359"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483" r:id="rId45"/>
    <p:sldId id="375" r:id="rId46"/>
    <p:sldId id="376" r:id="rId47"/>
    <p:sldId id="377" r:id="rId48"/>
    <p:sldId id="378" r:id="rId49"/>
    <p:sldId id="476" r:id="rId50"/>
    <p:sldId id="379" r:id="rId51"/>
    <p:sldId id="477" r:id="rId52"/>
    <p:sldId id="491" r:id="rId53"/>
    <p:sldId id="380" r:id="rId54"/>
    <p:sldId id="381" r:id="rId55"/>
    <p:sldId id="382" r:id="rId56"/>
    <p:sldId id="383" r:id="rId57"/>
    <p:sldId id="384" r:id="rId58"/>
    <p:sldId id="385" r:id="rId59"/>
    <p:sldId id="431" r:id="rId60"/>
    <p:sldId id="511" r:id="rId61"/>
    <p:sldId id="520" r:id="rId62"/>
    <p:sldId id="505" r:id="rId63"/>
    <p:sldId id="389" r:id="rId64"/>
    <p:sldId id="467" r:id="rId65"/>
    <p:sldId id="490" r:id="rId66"/>
    <p:sldId id="438" r:id="rId67"/>
    <p:sldId id="357" r:id="rId68"/>
    <p:sldId id="358" r:id="rId69"/>
    <p:sldId id="512" r:id="rId70"/>
    <p:sldId id="481" r:id="rId71"/>
    <p:sldId id="386" r:id="rId72"/>
    <p:sldId id="486" r:id="rId73"/>
    <p:sldId id="469" r:id="rId74"/>
    <p:sldId id="445" r:id="rId75"/>
    <p:sldId id="500" r:id="rId76"/>
    <p:sldId id="394" r:id="rId77"/>
    <p:sldId id="391" r:id="rId78"/>
    <p:sldId id="398" r:id="rId79"/>
    <p:sldId id="401" r:id="rId80"/>
    <p:sldId id="402" r:id="rId81"/>
    <p:sldId id="404" r:id="rId82"/>
    <p:sldId id="406" r:id="rId83"/>
    <p:sldId id="405" r:id="rId84"/>
    <p:sldId id="425" r:id="rId85"/>
    <p:sldId id="468" r:id="rId86"/>
    <p:sldId id="439" r:id="rId87"/>
    <p:sldId id="508" r:id="rId88"/>
    <p:sldId id="396" r:id="rId89"/>
    <p:sldId id="397" r:id="rId90"/>
    <p:sldId id="488" r:id="rId91"/>
    <p:sldId id="400" r:id="rId92"/>
    <p:sldId id="513" r:id="rId93"/>
    <p:sldId id="433" r:id="rId94"/>
    <p:sldId id="470" r:id="rId95"/>
    <p:sldId id="440" r:id="rId96"/>
    <p:sldId id="502" r:id="rId97"/>
    <p:sldId id="395" r:id="rId98"/>
    <p:sldId id="393" r:id="rId99"/>
    <p:sldId id="478" r:id="rId100"/>
    <p:sldId id="480" r:id="rId101"/>
    <p:sldId id="399" r:id="rId102"/>
    <p:sldId id="408" r:id="rId103"/>
    <p:sldId id="407" r:id="rId104"/>
    <p:sldId id="409" r:id="rId105"/>
    <p:sldId id="410" r:id="rId106"/>
    <p:sldId id="411" r:id="rId107"/>
    <p:sldId id="415" r:id="rId108"/>
    <p:sldId id="471" r:id="rId109"/>
    <p:sldId id="441" r:id="rId110"/>
    <p:sldId id="503" r:id="rId111"/>
    <p:sldId id="412" r:id="rId112"/>
    <p:sldId id="416" r:id="rId113"/>
    <p:sldId id="419" r:id="rId114"/>
    <p:sldId id="413" r:id="rId115"/>
    <p:sldId id="426" r:id="rId116"/>
    <p:sldId id="427" r:id="rId117"/>
    <p:sldId id="420" r:id="rId118"/>
    <p:sldId id="414" r:id="rId119"/>
    <p:sldId id="421" r:id="rId120"/>
    <p:sldId id="422" r:id="rId121"/>
    <p:sldId id="514" r:id="rId122"/>
    <p:sldId id="496" r:id="rId123"/>
    <p:sldId id="472" r:id="rId124"/>
    <p:sldId id="485" r:id="rId125"/>
    <p:sldId id="442" r:id="rId126"/>
    <p:sldId id="504" r:id="rId127"/>
    <p:sldId id="450" r:id="rId128"/>
    <p:sldId id="484" r:id="rId129"/>
    <p:sldId id="515" r:id="rId130"/>
    <p:sldId id="519" r:id="rId131"/>
    <p:sldId id="521" r:id="rId132"/>
    <p:sldId id="517" r:id="rId133"/>
    <p:sldId id="494" r:id="rId134"/>
    <p:sldId id="495" r:id="rId135"/>
    <p:sldId id="456" r:id="rId136"/>
    <p:sldId id="457" r:id="rId137"/>
    <p:sldId id="518" r:id="rId138"/>
    <p:sldId id="473" r:id="rId139"/>
    <p:sldId id="452" r:id="rId140"/>
    <p:sldId id="460" r:id="rId141"/>
    <p:sldId id="453" r:id="rId142"/>
    <p:sldId id="523" r:id="rId143"/>
    <p:sldId id="316"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12AD76-D42A-56A7-E681-AF71DBBBE1E2}" name="Annika Pott" initials="AP" userId="16df75715d4b1bae" providerId="Windows Live"/>
  <p188:author id="{48C99280-2A1E-A136-8057-45BCD16E5C58}" name="Torsten Kupsch" initials="TK" userId="190722d87756ff6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176596"/>
    <a:srgbClr val="1756A3"/>
    <a:srgbClr val="FE4CC3"/>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1FA23-8E8D-DE4A-ABC1-91045D38A7DB}" v="373" dt="2023-03-30T16:06:37.02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9"/>
    <p:restoredTop sz="79424"/>
  </p:normalViewPr>
  <p:slideViewPr>
    <p:cSldViewPr snapToGrid="0">
      <p:cViewPr>
        <p:scale>
          <a:sx n="117" d="100"/>
          <a:sy n="117" d="100"/>
        </p:scale>
        <p:origin x="272" y="-44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8/10/relationships/authors" Targe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sten Kupsch" userId="190722d87756ff60" providerId="LiveId" clId="{A371FA23-8E8D-DE4A-ABC1-91045D38A7DB}"/>
    <pc:docChg chg="undo redo custSel addSld delSld modSld sldOrd modMainMaster">
      <pc:chgData name="Torsten Kupsch" userId="190722d87756ff60" providerId="LiveId" clId="{A371FA23-8E8D-DE4A-ABC1-91045D38A7DB}" dt="2023-03-30T16:06:55.162" v="10810" actId="1076"/>
      <pc:docMkLst>
        <pc:docMk/>
      </pc:docMkLst>
      <pc:sldChg chg="addSp delSp modSp mod">
        <pc:chgData name="Torsten Kupsch" userId="190722d87756ff60" providerId="LiveId" clId="{A371FA23-8E8D-DE4A-ABC1-91045D38A7DB}" dt="2023-03-29T09:23:11.959" v="10668" actId="20577"/>
        <pc:sldMkLst>
          <pc:docMk/>
          <pc:sldMk cId="3162006569" sldId="307"/>
        </pc:sldMkLst>
        <pc:spChg chg="mod">
          <ac:chgData name="Torsten Kupsch" userId="190722d87756ff60" providerId="LiveId" clId="{A371FA23-8E8D-DE4A-ABC1-91045D38A7DB}" dt="2023-03-29T09:23:11.959" v="10668" actId="20577"/>
          <ac:spMkLst>
            <pc:docMk/>
            <pc:sldMk cId="3162006569" sldId="307"/>
            <ac:spMk id="3" creationId="{FC4C3345-AA9E-B549-8E81-AF6C6B177643}"/>
          </ac:spMkLst>
        </pc:spChg>
        <pc:spChg chg="add del mod">
          <ac:chgData name="Torsten Kupsch" userId="190722d87756ff60" providerId="LiveId" clId="{A371FA23-8E8D-DE4A-ABC1-91045D38A7DB}" dt="2023-03-29T09:23:08.269" v="10664" actId="767"/>
          <ac:spMkLst>
            <pc:docMk/>
            <pc:sldMk cId="3162006569" sldId="307"/>
            <ac:spMk id="5" creationId="{63009B8B-0BDB-3796-1EA3-A73B045D26BE}"/>
          </ac:spMkLst>
        </pc:spChg>
        <pc:spChg chg="add del mod">
          <ac:chgData name="Torsten Kupsch" userId="190722d87756ff60" providerId="LiveId" clId="{A371FA23-8E8D-DE4A-ABC1-91045D38A7DB}" dt="2023-03-29T09:23:07.521" v="10663" actId="767"/>
          <ac:spMkLst>
            <pc:docMk/>
            <pc:sldMk cId="3162006569" sldId="307"/>
            <ac:spMk id="6" creationId="{FB60AF3A-2778-437D-ABA3-31590DFE2338}"/>
          </ac:spMkLst>
        </pc:spChg>
      </pc:sldChg>
      <pc:sldChg chg="modSp">
        <pc:chgData name="Torsten Kupsch" userId="190722d87756ff60" providerId="LiveId" clId="{A371FA23-8E8D-DE4A-ABC1-91045D38A7DB}" dt="2023-03-28T15:43:11.874" v="10471" actId="20577"/>
        <pc:sldMkLst>
          <pc:docMk/>
          <pc:sldMk cId="80271316" sldId="344"/>
        </pc:sldMkLst>
        <pc:spChg chg="mod">
          <ac:chgData name="Torsten Kupsch" userId="190722d87756ff60" providerId="LiveId" clId="{A371FA23-8E8D-DE4A-ABC1-91045D38A7DB}" dt="2023-03-28T15:43:11.874" v="10471" actId="20577"/>
          <ac:spMkLst>
            <pc:docMk/>
            <pc:sldMk cId="80271316" sldId="344"/>
            <ac:spMk id="33" creationId="{542151CD-FE87-2849-B6B3-AF77F7374167}"/>
          </ac:spMkLst>
        </pc:spChg>
      </pc:sldChg>
      <pc:sldChg chg="addSp delSp modSp mod modNotesTx">
        <pc:chgData name="Torsten Kupsch" userId="190722d87756ff60" providerId="LiveId" clId="{A371FA23-8E8D-DE4A-ABC1-91045D38A7DB}" dt="2023-03-28T09:58:34.047" v="10460"/>
        <pc:sldMkLst>
          <pc:docMk/>
          <pc:sldMk cId="1306832976" sldId="357"/>
        </pc:sldMkLst>
        <pc:spChg chg="add del mod">
          <ac:chgData name="Torsten Kupsch" userId="190722d87756ff60" providerId="LiveId" clId="{A371FA23-8E8D-DE4A-ABC1-91045D38A7DB}" dt="2023-03-28T09:58:32.907" v="10458"/>
          <ac:spMkLst>
            <pc:docMk/>
            <pc:sldMk cId="1306832976" sldId="357"/>
            <ac:spMk id="7" creationId="{0F98425F-BA9A-6E36-298F-82445B571C14}"/>
          </ac:spMkLst>
        </pc:spChg>
        <pc:spChg chg="add del mod">
          <ac:chgData name="Torsten Kupsch" userId="190722d87756ff60" providerId="LiveId" clId="{A371FA23-8E8D-DE4A-ABC1-91045D38A7DB}" dt="2023-03-28T09:58:34.047" v="10460"/>
          <ac:spMkLst>
            <pc:docMk/>
            <pc:sldMk cId="1306832976" sldId="357"/>
            <ac:spMk id="8" creationId="{1500472B-D42E-7C8B-BC00-8AB72B6BABAD}"/>
          </ac:spMkLst>
        </pc:spChg>
      </pc:sldChg>
      <pc:sldChg chg="modSp mod modAnim modNotesTx">
        <pc:chgData name="Torsten Kupsch" userId="190722d87756ff60" providerId="LiveId" clId="{A371FA23-8E8D-DE4A-ABC1-91045D38A7DB}" dt="2023-03-28T15:49:57.619" v="10555" actId="1035"/>
        <pc:sldMkLst>
          <pc:docMk/>
          <pc:sldMk cId="3972545496" sldId="361"/>
        </pc:sldMkLst>
        <pc:picChg chg="mod">
          <ac:chgData name="Torsten Kupsch" userId="190722d87756ff60" providerId="LiveId" clId="{A371FA23-8E8D-DE4A-ABC1-91045D38A7DB}" dt="2023-03-28T15:49:57.619" v="10555" actId="1035"/>
          <ac:picMkLst>
            <pc:docMk/>
            <pc:sldMk cId="3972545496" sldId="361"/>
            <ac:picMk id="14" creationId="{871A615D-9771-FEAF-2ACC-E2C514C9D925}"/>
          </ac:picMkLst>
        </pc:picChg>
      </pc:sldChg>
      <pc:sldChg chg="add mod modShow modNotesTx">
        <pc:chgData name="Torsten Kupsch" userId="190722d87756ff60" providerId="LiveId" clId="{A371FA23-8E8D-DE4A-ABC1-91045D38A7DB}" dt="2023-03-10T16:06:02.344" v="567" actId="20577"/>
        <pc:sldMkLst>
          <pc:docMk/>
          <pc:sldMk cId="135737732" sldId="389"/>
        </pc:sldMkLst>
      </pc:sldChg>
      <pc:sldChg chg="modSp delCm">
        <pc:chgData name="Torsten Kupsch" userId="190722d87756ff60" providerId="LiveId" clId="{A371FA23-8E8D-DE4A-ABC1-91045D38A7DB}" dt="2023-03-15T12:06:35.707" v="6729" actId="20577"/>
        <pc:sldMkLst>
          <pc:docMk/>
          <pc:sldMk cId="1764275272" sldId="433"/>
        </pc:sldMkLst>
        <pc:spChg chg="mod">
          <ac:chgData name="Torsten Kupsch" userId="190722d87756ff60" providerId="LiveId" clId="{A371FA23-8E8D-DE4A-ABC1-91045D38A7DB}" dt="2023-03-15T12:06:35.707" v="6729" actId="20577"/>
          <ac:spMkLst>
            <pc:docMk/>
            <pc:sldMk cId="1764275272" sldId="433"/>
            <ac:spMk id="3" creationId="{4C56CD91-8843-85F2-CF43-EAF6BFF2090B}"/>
          </ac:spMkLst>
        </pc:spChg>
        <pc:spChg chg="mod">
          <ac:chgData name="Torsten Kupsch" userId="190722d87756ff60" providerId="LiveId" clId="{A371FA23-8E8D-DE4A-ABC1-91045D38A7DB}" dt="2023-03-10T17:10:57.670" v="2317" actId="20577"/>
          <ac:spMkLst>
            <pc:docMk/>
            <pc:sldMk cId="1764275272" sldId="433"/>
            <ac:spMk id="7" creationId="{E6C73EB8-F9C9-D1A8-70E9-BF5EC50977D2}"/>
          </ac:spMkLst>
        </pc:spChg>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5T12:05:53.606" v="6711"/>
              <pc2:cmMkLst xmlns:pc2="http://schemas.microsoft.com/office/powerpoint/2019/9/main/command">
                <pc:docMk/>
                <pc:sldMk cId="1764275272" sldId="433"/>
                <pc2:cmMk id="{E397D94B-6945-4C59-9A37-8F3F62DD75EC}"/>
              </pc2:cmMkLst>
            </pc226:cmChg>
          </p:ext>
        </pc:extLst>
      </pc:sldChg>
      <pc:sldChg chg="modAnim">
        <pc:chgData name="Torsten Kupsch" userId="190722d87756ff60" providerId="LiveId" clId="{A371FA23-8E8D-DE4A-ABC1-91045D38A7DB}" dt="2023-03-28T15:42:04.799" v="10468"/>
        <pc:sldMkLst>
          <pc:docMk/>
          <pc:sldMk cId="1366100366" sldId="447"/>
        </pc:sldMkLst>
      </pc:sldChg>
      <pc:sldChg chg="modSp mod modAnim">
        <pc:chgData name="Torsten Kupsch" userId="190722d87756ff60" providerId="LiveId" clId="{A371FA23-8E8D-DE4A-ABC1-91045D38A7DB}" dt="2023-03-30T16:06:55.162" v="10810" actId="1076"/>
        <pc:sldMkLst>
          <pc:docMk/>
          <pc:sldMk cId="2915132530" sldId="448"/>
        </pc:sldMkLst>
        <pc:spChg chg="mod">
          <ac:chgData name="Torsten Kupsch" userId="190722d87756ff60" providerId="LiveId" clId="{A371FA23-8E8D-DE4A-ABC1-91045D38A7DB}" dt="2023-03-30T16:06:55.162" v="10810" actId="1076"/>
          <ac:spMkLst>
            <pc:docMk/>
            <pc:sldMk cId="2915132530" sldId="448"/>
            <ac:spMk id="5" creationId="{2F92D1E7-28C2-683B-4617-D3521B21FBE0}"/>
          </ac:spMkLst>
        </pc:spChg>
        <pc:spChg chg="mod">
          <ac:chgData name="Torsten Kupsch" userId="190722d87756ff60" providerId="LiveId" clId="{A371FA23-8E8D-DE4A-ABC1-91045D38A7DB}" dt="2023-03-30T16:06:42.915" v="10809" actId="14100"/>
          <ac:spMkLst>
            <pc:docMk/>
            <pc:sldMk cId="2915132530" sldId="448"/>
            <ac:spMk id="6" creationId="{C32876CE-19DB-B4F1-36F4-2763D2BF46FF}"/>
          </ac:spMkLst>
        </pc:spChg>
      </pc:sldChg>
      <pc:sldChg chg="addSp delSp modSp mod delAnim modAnim">
        <pc:chgData name="Torsten Kupsch" userId="190722d87756ff60" providerId="LiveId" clId="{A371FA23-8E8D-DE4A-ABC1-91045D38A7DB}" dt="2023-03-29T14:47:07.579" v="10734" actId="1076"/>
        <pc:sldMkLst>
          <pc:docMk/>
          <pc:sldMk cId="497130225" sldId="453"/>
        </pc:sldMkLst>
        <pc:spChg chg="add del mod">
          <ac:chgData name="Torsten Kupsch" userId="190722d87756ff60" providerId="LiveId" clId="{A371FA23-8E8D-DE4A-ABC1-91045D38A7DB}" dt="2023-03-28T07:41:32.742" v="9274" actId="478"/>
          <ac:spMkLst>
            <pc:docMk/>
            <pc:sldMk cId="497130225" sldId="453"/>
            <ac:spMk id="3" creationId="{90B499A8-2C17-5350-4946-44C0B29D1697}"/>
          </ac:spMkLst>
        </pc:spChg>
        <pc:spChg chg="add mod">
          <ac:chgData name="Torsten Kupsch" userId="190722d87756ff60" providerId="LiveId" clId="{A371FA23-8E8D-DE4A-ABC1-91045D38A7DB}" dt="2023-03-28T08:20:46.984" v="9584" actId="14100"/>
          <ac:spMkLst>
            <pc:docMk/>
            <pc:sldMk cId="497130225" sldId="453"/>
            <ac:spMk id="7" creationId="{3813469F-256B-DBE3-5136-DFA4239123AD}"/>
          </ac:spMkLst>
        </pc:spChg>
        <pc:spChg chg="mod">
          <ac:chgData name="Torsten Kupsch" userId="190722d87756ff60" providerId="LiveId" clId="{A371FA23-8E8D-DE4A-ABC1-91045D38A7DB}" dt="2023-03-29T14:47:07.579" v="10734" actId="1076"/>
          <ac:spMkLst>
            <pc:docMk/>
            <pc:sldMk cId="497130225" sldId="453"/>
            <ac:spMk id="8" creationId="{83A064FA-6317-0D4F-A794-096433EA2432}"/>
          </ac:spMkLst>
        </pc:spChg>
        <pc:spChg chg="del">
          <ac:chgData name="Torsten Kupsch" userId="190722d87756ff60" providerId="LiveId" clId="{A371FA23-8E8D-DE4A-ABC1-91045D38A7DB}" dt="2023-03-28T07:31:08.471" v="9189" actId="478"/>
          <ac:spMkLst>
            <pc:docMk/>
            <pc:sldMk cId="497130225" sldId="453"/>
            <ac:spMk id="9" creationId="{8071E580-B3A8-4667-B7A6-67D372FF8B32}"/>
          </ac:spMkLst>
        </pc:spChg>
        <pc:spChg chg="mod">
          <ac:chgData name="Torsten Kupsch" userId="190722d87756ff60" providerId="LiveId" clId="{A371FA23-8E8D-DE4A-ABC1-91045D38A7DB}" dt="2023-03-28T08:34:15.712" v="9969" actId="1035"/>
          <ac:spMkLst>
            <pc:docMk/>
            <pc:sldMk cId="497130225" sldId="453"/>
            <ac:spMk id="10" creationId="{C94DC5EE-FEBA-FBED-AEF5-DE3ABA0A070A}"/>
          </ac:spMkLst>
        </pc:spChg>
        <pc:spChg chg="add mod">
          <ac:chgData name="Torsten Kupsch" userId="190722d87756ff60" providerId="LiveId" clId="{A371FA23-8E8D-DE4A-ABC1-91045D38A7DB}" dt="2023-03-29T14:36:13.147" v="10679" actId="20577"/>
          <ac:spMkLst>
            <pc:docMk/>
            <pc:sldMk cId="497130225" sldId="453"/>
            <ac:spMk id="12" creationId="{E2E9D86A-2118-D2C8-5CF7-536A97559824}"/>
          </ac:spMkLst>
        </pc:spChg>
        <pc:spChg chg="add mod">
          <ac:chgData name="Torsten Kupsch" userId="190722d87756ff60" providerId="LiveId" clId="{A371FA23-8E8D-DE4A-ABC1-91045D38A7DB}" dt="2023-03-29T14:37:06.404" v="10680" actId="20577"/>
          <ac:spMkLst>
            <pc:docMk/>
            <pc:sldMk cId="497130225" sldId="453"/>
            <ac:spMk id="19" creationId="{DCAEF2AB-6305-F947-6BF6-F6462A64F3C3}"/>
          </ac:spMkLst>
        </pc:spChg>
        <pc:spChg chg="add del mod">
          <ac:chgData name="Torsten Kupsch" userId="190722d87756ff60" providerId="LiveId" clId="{A371FA23-8E8D-DE4A-ABC1-91045D38A7DB}" dt="2023-03-28T08:17:00.532" v="9516" actId="478"/>
          <ac:spMkLst>
            <pc:docMk/>
            <pc:sldMk cId="497130225" sldId="453"/>
            <ac:spMk id="20" creationId="{9842F471-FF8C-8273-6B8E-634BBF671CB6}"/>
          </ac:spMkLst>
        </pc:spChg>
        <pc:spChg chg="mod">
          <ac:chgData name="Torsten Kupsch" userId="190722d87756ff60" providerId="LiveId" clId="{A371FA23-8E8D-DE4A-ABC1-91045D38A7DB}" dt="2023-03-28T08:23:59.414" v="9733" actId="14100"/>
          <ac:spMkLst>
            <pc:docMk/>
            <pc:sldMk cId="497130225" sldId="453"/>
            <ac:spMk id="22" creationId="{938831EA-4F29-EBA5-9F86-28834FEC55D8}"/>
          </ac:spMkLst>
        </pc:spChg>
        <pc:spChg chg="mod">
          <ac:chgData name="Torsten Kupsch" userId="190722d87756ff60" providerId="LiveId" clId="{A371FA23-8E8D-DE4A-ABC1-91045D38A7DB}" dt="2023-03-28T08:37:51.745" v="9994" actId="14100"/>
          <ac:spMkLst>
            <pc:docMk/>
            <pc:sldMk cId="497130225" sldId="453"/>
            <ac:spMk id="27" creationId="{728B43CC-A652-D158-76BE-A31E47D032A5}"/>
          </ac:spMkLst>
        </pc:spChg>
        <pc:grpChg chg="add mod">
          <ac:chgData name="Torsten Kupsch" userId="190722d87756ff60" providerId="LiveId" clId="{A371FA23-8E8D-DE4A-ABC1-91045D38A7DB}" dt="2023-03-28T08:34:00.938" v="9954" actId="1035"/>
          <ac:grpSpMkLst>
            <pc:docMk/>
            <pc:sldMk cId="497130225" sldId="453"/>
            <ac:grpSpMk id="17" creationId="{97D0B3BE-1DFE-E012-D416-D578B23B04D8}"/>
          </ac:grpSpMkLst>
        </pc:grpChg>
        <pc:grpChg chg="add mod">
          <ac:chgData name="Torsten Kupsch" userId="190722d87756ff60" providerId="LiveId" clId="{A371FA23-8E8D-DE4A-ABC1-91045D38A7DB}" dt="2023-03-28T08:33:54.488" v="9952" actId="1035"/>
          <ac:grpSpMkLst>
            <pc:docMk/>
            <pc:sldMk cId="497130225" sldId="453"/>
            <ac:grpSpMk id="21" creationId="{4793B01C-AD05-4D11-DB22-8EA892FBEAC0}"/>
          </ac:grpSpMkLst>
        </pc:grpChg>
        <pc:grpChg chg="add mod">
          <ac:chgData name="Torsten Kupsch" userId="190722d87756ff60" providerId="LiveId" clId="{A371FA23-8E8D-DE4A-ABC1-91045D38A7DB}" dt="2023-03-28T08:36:09.796" v="9987" actId="14100"/>
          <ac:grpSpMkLst>
            <pc:docMk/>
            <pc:sldMk cId="497130225" sldId="453"/>
            <ac:grpSpMk id="26" creationId="{42368E41-8D5F-DB02-6259-8ECDA99B35E8}"/>
          </ac:grpSpMkLst>
        </pc:grpChg>
        <pc:picChg chg="add mod">
          <ac:chgData name="Torsten Kupsch" userId="190722d87756ff60" providerId="LiveId" clId="{A371FA23-8E8D-DE4A-ABC1-91045D38A7DB}" dt="2023-03-28T07:52:01.647" v="9437" actId="164"/>
          <ac:picMkLst>
            <pc:docMk/>
            <pc:sldMk cId="497130225" sldId="453"/>
            <ac:picMk id="14" creationId="{75F4BEC9-CFEC-399C-7AE6-792090BAB2EA}"/>
          </ac:picMkLst>
        </pc:picChg>
        <pc:picChg chg="add mod">
          <ac:chgData name="Torsten Kupsch" userId="190722d87756ff60" providerId="LiveId" clId="{A371FA23-8E8D-DE4A-ABC1-91045D38A7DB}" dt="2023-03-28T07:52:01.647" v="9437" actId="164"/>
          <ac:picMkLst>
            <pc:docMk/>
            <pc:sldMk cId="497130225" sldId="453"/>
            <ac:picMk id="15" creationId="{9E2E5922-F87A-F1BA-1094-9F70476DD63A}"/>
          </ac:picMkLst>
        </pc:picChg>
        <pc:picChg chg="add mod">
          <ac:chgData name="Torsten Kupsch" userId="190722d87756ff60" providerId="LiveId" clId="{A371FA23-8E8D-DE4A-ABC1-91045D38A7DB}" dt="2023-03-28T07:52:01.647" v="9437" actId="164"/>
          <ac:picMkLst>
            <pc:docMk/>
            <pc:sldMk cId="497130225" sldId="453"/>
            <ac:picMk id="16" creationId="{08F8D7F7-3511-57E0-CA07-BC72829CFF69}"/>
          </ac:picMkLst>
        </pc:picChg>
        <pc:picChg chg="mod">
          <ac:chgData name="Torsten Kupsch" userId="190722d87756ff60" providerId="LiveId" clId="{A371FA23-8E8D-DE4A-ABC1-91045D38A7DB}" dt="2023-03-28T08:25:47.896" v="9757" actId="1035"/>
          <ac:picMkLst>
            <pc:docMk/>
            <pc:sldMk cId="497130225" sldId="453"/>
            <ac:picMk id="23" creationId="{D56CAF23-719B-917F-8D61-8BC4F5CDD4AE}"/>
          </ac:picMkLst>
        </pc:picChg>
        <pc:picChg chg="mod">
          <ac:chgData name="Torsten Kupsch" userId="190722d87756ff60" providerId="LiveId" clId="{A371FA23-8E8D-DE4A-ABC1-91045D38A7DB}" dt="2023-03-28T08:17:05.682" v="9517"/>
          <ac:picMkLst>
            <pc:docMk/>
            <pc:sldMk cId="497130225" sldId="453"/>
            <ac:picMk id="24" creationId="{1BA5E5C9-AC2E-E701-9C39-0F1345C98B48}"/>
          </ac:picMkLst>
        </pc:picChg>
        <pc:picChg chg="mod">
          <ac:chgData name="Torsten Kupsch" userId="190722d87756ff60" providerId="LiveId" clId="{A371FA23-8E8D-DE4A-ABC1-91045D38A7DB}" dt="2023-03-28T08:17:05.682" v="9517"/>
          <ac:picMkLst>
            <pc:docMk/>
            <pc:sldMk cId="497130225" sldId="453"/>
            <ac:picMk id="25" creationId="{031CB957-37CA-AF14-CE13-18ACA9ED4489}"/>
          </ac:picMkLst>
        </pc:picChg>
        <pc:picChg chg="mod">
          <ac:chgData name="Torsten Kupsch" userId="190722d87756ff60" providerId="LiveId" clId="{A371FA23-8E8D-DE4A-ABC1-91045D38A7DB}" dt="2023-03-28T08:32:26.614" v="9921" actId="14100"/>
          <ac:picMkLst>
            <pc:docMk/>
            <pc:sldMk cId="497130225" sldId="453"/>
            <ac:picMk id="28" creationId="{823DB03B-94E9-2827-2577-41D6AB85A8E0}"/>
          </ac:picMkLst>
        </pc:picChg>
        <pc:picChg chg="mod">
          <ac:chgData name="Torsten Kupsch" userId="190722d87756ff60" providerId="LiveId" clId="{A371FA23-8E8D-DE4A-ABC1-91045D38A7DB}" dt="2023-03-28T08:32:26.614" v="9921" actId="14100"/>
          <ac:picMkLst>
            <pc:docMk/>
            <pc:sldMk cId="497130225" sldId="453"/>
            <ac:picMk id="29" creationId="{8F7EC27D-F9BA-EA6C-C072-54C0F84D6149}"/>
          </ac:picMkLst>
        </pc:picChg>
        <pc:picChg chg="mod">
          <ac:chgData name="Torsten Kupsch" userId="190722d87756ff60" providerId="LiveId" clId="{A371FA23-8E8D-DE4A-ABC1-91045D38A7DB}" dt="2023-03-28T08:32:26.614" v="9921" actId="14100"/>
          <ac:picMkLst>
            <pc:docMk/>
            <pc:sldMk cId="497130225" sldId="453"/>
            <ac:picMk id="30" creationId="{69D68C32-8FDB-5EB8-43E2-7E18990345DA}"/>
          </ac:picMkLst>
        </pc:picChg>
      </pc:sldChg>
      <pc:sldChg chg="modSp">
        <pc:chgData name="Torsten Kupsch" userId="190722d87756ff60" providerId="LiveId" clId="{A371FA23-8E8D-DE4A-ABC1-91045D38A7DB}" dt="2023-03-29T09:25:03.859" v="10669" actId="20577"/>
        <pc:sldMkLst>
          <pc:docMk/>
          <pc:sldMk cId="4061771840" sldId="454"/>
        </pc:sldMkLst>
        <pc:spChg chg="mod">
          <ac:chgData name="Torsten Kupsch" userId="190722d87756ff60" providerId="LiveId" clId="{A371FA23-8E8D-DE4A-ABC1-91045D38A7DB}" dt="2023-03-29T09:25:03.859" v="10669" actId="20577"/>
          <ac:spMkLst>
            <pc:docMk/>
            <pc:sldMk cId="4061771840" sldId="454"/>
            <ac:spMk id="4" creationId="{57DD0FE4-F194-5E1A-7BAF-37FF116FA85C}"/>
          </ac:spMkLst>
        </pc:spChg>
      </pc:sldChg>
      <pc:sldChg chg="modSp mod">
        <pc:chgData name="Torsten Kupsch" userId="190722d87756ff60" providerId="LiveId" clId="{A371FA23-8E8D-DE4A-ABC1-91045D38A7DB}" dt="2023-03-28T16:14:04.824" v="10634" actId="1076"/>
        <pc:sldMkLst>
          <pc:docMk/>
          <pc:sldMk cId="3428553102" sldId="456"/>
        </pc:sldMkLst>
        <pc:picChg chg="mod">
          <ac:chgData name="Torsten Kupsch" userId="190722d87756ff60" providerId="LiveId" clId="{A371FA23-8E8D-DE4A-ABC1-91045D38A7DB}" dt="2023-03-28T16:14:04.824" v="10634" actId="1076"/>
          <ac:picMkLst>
            <pc:docMk/>
            <pc:sldMk cId="3428553102" sldId="456"/>
            <ac:picMk id="11" creationId="{A64F4062-3C79-E33D-394B-8412C893A98D}"/>
          </ac:picMkLst>
        </pc:picChg>
      </pc:sldChg>
      <pc:sldChg chg="modSp mod">
        <pc:chgData name="Torsten Kupsch" userId="190722d87756ff60" providerId="LiveId" clId="{A371FA23-8E8D-DE4A-ABC1-91045D38A7DB}" dt="2023-03-30T16:06:10.810" v="10807" actId="1076"/>
        <pc:sldMkLst>
          <pc:docMk/>
          <pc:sldMk cId="4211174498" sldId="460"/>
        </pc:sldMkLst>
        <pc:spChg chg="mod">
          <ac:chgData name="Torsten Kupsch" userId="190722d87756ff60" providerId="LiveId" clId="{A371FA23-8E8D-DE4A-ABC1-91045D38A7DB}" dt="2023-03-30T16:06:01.312" v="10806" actId="20577"/>
          <ac:spMkLst>
            <pc:docMk/>
            <pc:sldMk cId="4211174498" sldId="460"/>
            <ac:spMk id="6" creationId="{C32876CE-19DB-B4F1-36F4-2763D2BF46FF}"/>
          </ac:spMkLst>
        </pc:spChg>
        <pc:spChg chg="mod">
          <ac:chgData name="Torsten Kupsch" userId="190722d87756ff60" providerId="LiveId" clId="{A371FA23-8E8D-DE4A-ABC1-91045D38A7DB}" dt="2023-03-30T16:06:10.810" v="10807" actId="1076"/>
          <ac:spMkLst>
            <pc:docMk/>
            <pc:sldMk cId="4211174498" sldId="460"/>
            <ac:spMk id="9" creationId="{69661A6B-E950-DEF4-36B8-6F4E0F4FEF79}"/>
          </ac:spMkLst>
        </pc:spChg>
      </pc:sldChg>
      <pc:sldChg chg="modSp mod">
        <pc:chgData name="Torsten Kupsch" userId="190722d87756ff60" providerId="LiveId" clId="{A371FA23-8E8D-DE4A-ABC1-91045D38A7DB}" dt="2023-03-10T15:26:21.070" v="33" actId="114"/>
        <pc:sldMkLst>
          <pc:docMk/>
          <pc:sldMk cId="2051512962" sldId="461"/>
        </pc:sldMkLst>
        <pc:spChg chg="mod">
          <ac:chgData name="Torsten Kupsch" userId="190722d87756ff60" providerId="LiveId" clId="{A371FA23-8E8D-DE4A-ABC1-91045D38A7DB}" dt="2023-03-10T15:26:21.070" v="33" actId="114"/>
          <ac:spMkLst>
            <pc:docMk/>
            <pc:sldMk cId="2051512962" sldId="461"/>
            <ac:spMk id="6" creationId="{BC3AA218-1171-9D4B-89E7-27A121ABEE26}"/>
          </ac:spMkLst>
        </pc:spChg>
      </pc:sldChg>
      <pc:sldChg chg="modSp mod">
        <pc:chgData name="Torsten Kupsch" userId="190722d87756ff60" providerId="LiveId" clId="{A371FA23-8E8D-DE4A-ABC1-91045D38A7DB}" dt="2023-03-28T08:58:09.828" v="10045" actId="20577"/>
        <pc:sldMkLst>
          <pc:docMk/>
          <pc:sldMk cId="1532939320" sldId="462"/>
        </pc:sldMkLst>
        <pc:spChg chg="mod">
          <ac:chgData name="Torsten Kupsch" userId="190722d87756ff60" providerId="LiveId" clId="{A371FA23-8E8D-DE4A-ABC1-91045D38A7DB}" dt="2023-03-28T08:58:09.828" v="10045" actId="20577"/>
          <ac:spMkLst>
            <pc:docMk/>
            <pc:sldMk cId="1532939320" sldId="462"/>
            <ac:spMk id="6" creationId="{BC3AA218-1171-9D4B-89E7-27A121ABEE26}"/>
          </ac:spMkLst>
        </pc:spChg>
      </pc:sldChg>
      <pc:sldChg chg="modSp mod">
        <pc:chgData name="Torsten Kupsch" userId="190722d87756ff60" providerId="LiveId" clId="{A371FA23-8E8D-DE4A-ABC1-91045D38A7DB}" dt="2023-03-15T10:40:38.939" v="5229" actId="20577"/>
        <pc:sldMkLst>
          <pc:docMk/>
          <pc:sldMk cId="1365474295" sldId="463"/>
        </pc:sldMkLst>
        <pc:spChg chg="mod">
          <ac:chgData name="Torsten Kupsch" userId="190722d87756ff60" providerId="LiveId" clId="{A371FA23-8E8D-DE4A-ABC1-91045D38A7DB}" dt="2023-03-15T10:40:38.939" v="5229" actId="20577"/>
          <ac:spMkLst>
            <pc:docMk/>
            <pc:sldMk cId="1365474295" sldId="463"/>
            <ac:spMk id="9" creationId="{A861AECE-5BC0-6E14-0764-2D52CF45FAAB}"/>
          </ac:spMkLst>
        </pc:spChg>
      </pc:sldChg>
      <pc:sldChg chg="modSp mod">
        <pc:chgData name="Torsten Kupsch" userId="190722d87756ff60" providerId="LiveId" clId="{A371FA23-8E8D-DE4A-ABC1-91045D38A7DB}" dt="2023-03-15T10:42:05.969" v="5235" actId="20577"/>
        <pc:sldMkLst>
          <pc:docMk/>
          <pc:sldMk cId="3769736695" sldId="464"/>
        </pc:sldMkLst>
        <pc:spChg chg="mod">
          <ac:chgData name="Torsten Kupsch" userId="190722d87756ff60" providerId="LiveId" clId="{A371FA23-8E8D-DE4A-ABC1-91045D38A7DB}" dt="2023-03-15T10:42:05.969" v="5235" actId="20577"/>
          <ac:spMkLst>
            <pc:docMk/>
            <pc:sldMk cId="3769736695" sldId="464"/>
            <ac:spMk id="10" creationId="{34CC2C6A-C2B4-3F1A-78F8-520A35F77B9B}"/>
          </ac:spMkLst>
        </pc:spChg>
      </pc:sldChg>
      <pc:sldChg chg="modSp mod">
        <pc:chgData name="Torsten Kupsch" userId="190722d87756ff60" providerId="LiveId" clId="{A371FA23-8E8D-DE4A-ABC1-91045D38A7DB}" dt="2023-03-15T10:42:58.614" v="5245" actId="20577"/>
        <pc:sldMkLst>
          <pc:docMk/>
          <pc:sldMk cId="2389670884" sldId="465"/>
        </pc:sldMkLst>
        <pc:spChg chg="mod">
          <ac:chgData name="Torsten Kupsch" userId="190722d87756ff60" providerId="LiveId" clId="{A371FA23-8E8D-DE4A-ABC1-91045D38A7DB}" dt="2023-03-15T10:42:58.614" v="5245" actId="20577"/>
          <ac:spMkLst>
            <pc:docMk/>
            <pc:sldMk cId="2389670884" sldId="465"/>
            <ac:spMk id="10" creationId="{34CC2C6A-C2B4-3F1A-78F8-520A35F77B9B}"/>
          </ac:spMkLst>
        </pc:spChg>
      </pc:sldChg>
      <pc:sldChg chg="modSp mod">
        <pc:chgData name="Torsten Kupsch" userId="190722d87756ff60" providerId="LiveId" clId="{A371FA23-8E8D-DE4A-ABC1-91045D38A7DB}" dt="2023-03-15T11:02:17.257" v="5357" actId="20577"/>
        <pc:sldMkLst>
          <pc:docMk/>
          <pc:sldMk cId="1213452865" sldId="466"/>
        </pc:sldMkLst>
        <pc:spChg chg="mod">
          <ac:chgData name="Torsten Kupsch" userId="190722d87756ff60" providerId="LiveId" clId="{A371FA23-8E8D-DE4A-ABC1-91045D38A7DB}" dt="2023-03-15T11:02:17.257" v="5357" actId="20577"/>
          <ac:spMkLst>
            <pc:docMk/>
            <pc:sldMk cId="1213452865" sldId="466"/>
            <ac:spMk id="10" creationId="{34CC2C6A-C2B4-3F1A-78F8-520A35F77B9B}"/>
          </ac:spMkLst>
        </pc:spChg>
      </pc:sldChg>
      <pc:sldChg chg="modSp mod">
        <pc:chgData name="Torsten Kupsch" userId="190722d87756ff60" providerId="LiveId" clId="{A371FA23-8E8D-DE4A-ABC1-91045D38A7DB}" dt="2023-03-15T11:10:55.251" v="6028" actId="20577"/>
        <pc:sldMkLst>
          <pc:docMk/>
          <pc:sldMk cId="3831089495" sldId="467"/>
        </pc:sldMkLst>
        <pc:spChg chg="mod">
          <ac:chgData name="Torsten Kupsch" userId="190722d87756ff60" providerId="LiveId" clId="{A371FA23-8E8D-DE4A-ABC1-91045D38A7DB}" dt="2023-03-15T11:10:55.251" v="6028" actId="20577"/>
          <ac:spMkLst>
            <pc:docMk/>
            <pc:sldMk cId="3831089495" sldId="467"/>
            <ac:spMk id="10" creationId="{34CC2C6A-C2B4-3F1A-78F8-520A35F77B9B}"/>
          </ac:spMkLst>
        </pc:spChg>
      </pc:sldChg>
      <pc:sldChg chg="modSp mod">
        <pc:chgData name="Torsten Kupsch" userId="190722d87756ff60" providerId="LiveId" clId="{A371FA23-8E8D-DE4A-ABC1-91045D38A7DB}" dt="2023-03-15T12:04:49.176" v="6708" actId="20577"/>
        <pc:sldMkLst>
          <pc:docMk/>
          <pc:sldMk cId="3984410388" sldId="468"/>
        </pc:sldMkLst>
        <pc:spChg chg="mod">
          <ac:chgData name="Torsten Kupsch" userId="190722d87756ff60" providerId="LiveId" clId="{A371FA23-8E8D-DE4A-ABC1-91045D38A7DB}" dt="2023-03-15T12:04:49.176" v="6708" actId="20577"/>
          <ac:spMkLst>
            <pc:docMk/>
            <pc:sldMk cId="3984410388" sldId="468"/>
            <ac:spMk id="10" creationId="{34CC2C6A-C2B4-3F1A-78F8-520A35F77B9B}"/>
          </ac:spMkLst>
        </pc:spChg>
      </pc:sldChg>
      <pc:sldChg chg="modSp mod">
        <pc:chgData name="Torsten Kupsch" userId="190722d87756ff60" providerId="LiveId" clId="{A371FA23-8E8D-DE4A-ABC1-91045D38A7DB}" dt="2023-03-15T12:03:28.991" v="6701" actId="20577"/>
        <pc:sldMkLst>
          <pc:docMk/>
          <pc:sldMk cId="3023688258" sldId="469"/>
        </pc:sldMkLst>
        <pc:spChg chg="mod">
          <ac:chgData name="Torsten Kupsch" userId="190722d87756ff60" providerId="LiveId" clId="{A371FA23-8E8D-DE4A-ABC1-91045D38A7DB}" dt="2023-03-15T12:03:28.991" v="6701" actId="20577"/>
          <ac:spMkLst>
            <pc:docMk/>
            <pc:sldMk cId="3023688258" sldId="469"/>
            <ac:spMk id="10" creationId="{34CC2C6A-C2B4-3F1A-78F8-520A35F77B9B}"/>
          </ac:spMkLst>
        </pc:spChg>
      </pc:sldChg>
      <pc:sldChg chg="modSp mod">
        <pc:chgData name="Torsten Kupsch" userId="190722d87756ff60" providerId="LiveId" clId="{A371FA23-8E8D-DE4A-ABC1-91045D38A7DB}" dt="2023-03-15T12:14:39.188" v="6967" actId="20577"/>
        <pc:sldMkLst>
          <pc:docMk/>
          <pc:sldMk cId="2772875684" sldId="470"/>
        </pc:sldMkLst>
        <pc:spChg chg="mod">
          <ac:chgData name="Torsten Kupsch" userId="190722d87756ff60" providerId="LiveId" clId="{A371FA23-8E8D-DE4A-ABC1-91045D38A7DB}" dt="2023-03-15T12:14:39.188" v="6967" actId="20577"/>
          <ac:spMkLst>
            <pc:docMk/>
            <pc:sldMk cId="2772875684" sldId="470"/>
            <ac:spMk id="10" creationId="{34CC2C6A-C2B4-3F1A-78F8-520A35F77B9B}"/>
          </ac:spMkLst>
        </pc:spChg>
      </pc:sldChg>
      <pc:sldChg chg="modSp mod">
        <pc:chgData name="Torsten Kupsch" userId="190722d87756ff60" providerId="LiveId" clId="{A371FA23-8E8D-DE4A-ABC1-91045D38A7DB}" dt="2023-03-15T12:22:22.533" v="7138" actId="20577"/>
        <pc:sldMkLst>
          <pc:docMk/>
          <pc:sldMk cId="575836282" sldId="471"/>
        </pc:sldMkLst>
        <pc:spChg chg="mod">
          <ac:chgData name="Torsten Kupsch" userId="190722d87756ff60" providerId="LiveId" clId="{A371FA23-8E8D-DE4A-ABC1-91045D38A7DB}" dt="2023-03-15T12:22:22.533" v="7138" actId="20577"/>
          <ac:spMkLst>
            <pc:docMk/>
            <pc:sldMk cId="575836282" sldId="471"/>
            <ac:spMk id="10" creationId="{34CC2C6A-C2B4-3F1A-78F8-520A35F77B9B}"/>
          </ac:spMkLst>
        </pc:spChg>
      </pc:sldChg>
      <pc:sldChg chg="modSp mod">
        <pc:chgData name="Torsten Kupsch" userId="190722d87756ff60" providerId="LiveId" clId="{A371FA23-8E8D-DE4A-ABC1-91045D38A7DB}" dt="2023-03-15T12:52:05.979" v="8020" actId="20577"/>
        <pc:sldMkLst>
          <pc:docMk/>
          <pc:sldMk cId="795492420" sldId="472"/>
        </pc:sldMkLst>
        <pc:spChg chg="mod">
          <ac:chgData name="Torsten Kupsch" userId="190722d87756ff60" providerId="LiveId" clId="{A371FA23-8E8D-DE4A-ABC1-91045D38A7DB}" dt="2023-03-15T12:52:05.979" v="8020" actId="20577"/>
          <ac:spMkLst>
            <pc:docMk/>
            <pc:sldMk cId="795492420" sldId="472"/>
            <ac:spMk id="10" creationId="{34CC2C6A-C2B4-3F1A-78F8-520A35F77B9B}"/>
          </ac:spMkLst>
        </pc:spChg>
      </pc:sldChg>
      <pc:sldChg chg="modSp mod">
        <pc:chgData name="Torsten Kupsch" userId="190722d87756ff60" providerId="LiveId" clId="{A371FA23-8E8D-DE4A-ABC1-91045D38A7DB}" dt="2023-03-28T09:04:28.821" v="10417" actId="20577"/>
        <pc:sldMkLst>
          <pc:docMk/>
          <pc:sldMk cId="3659173383" sldId="473"/>
        </pc:sldMkLst>
        <pc:spChg chg="mod">
          <ac:chgData name="Torsten Kupsch" userId="190722d87756ff60" providerId="LiveId" clId="{A371FA23-8E8D-DE4A-ABC1-91045D38A7DB}" dt="2023-03-28T09:04:28.821" v="10417" actId="20577"/>
          <ac:spMkLst>
            <pc:docMk/>
            <pc:sldMk cId="3659173383" sldId="473"/>
            <ac:spMk id="10" creationId="{34CC2C6A-C2B4-3F1A-78F8-520A35F77B9B}"/>
          </ac:spMkLst>
        </pc:spChg>
      </pc:sldChg>
      <pc:sldChg chg="mod modShow">
        <pc:chgData name="Torsten Kupsch" userId="190722d87756ff60" providerId="LiveId" clId="{A371FA23-8E8D-DE4A-ABC1-91045D38A7DB}" dt="2023-03-15T12:11:18.144" v="6741" actId="729"/>
        <pc:sldMkLst>
          <pc:docMk/>
          <pc:sldMk cId="2485143488" sldId="478"/>
        </pc:sldMkLst>
      </pc:sldChg>
      <pc:sldChg chg="mod modShow">
        <pc:chgData name="Torsten Kupsch" userId="190722d87756ff60" providerId="LiveId" clId="{A371FA23-8E8D-DE4A-ABC1-91045D38A7DB}" dt="2023-03-15T12:11:21.057" v="6742" actId="729"/>
        <pc:sldMkLst>
          <pc:docMk/>
          <pc:sldMk cId="1807913271" sldId="480"/>
        </pc:sldMkLst>
      </pc:sldChg>
      <pc:sldChg chg="modSp">
        <pc:chgData name="Torsten Kupsch" userId="190722d87756ff60" providerId="LiveId" clId="{A371FA23-8E8D-DE4A-ABC1-91045D38A7DB}" dt="2023-03-10T17:37:13.477" v="3068" actId="20577"/>
        <pc:sldMkLst>
          <pc:docMk/>
          <pc:sldMk cId="1724952312" sldId="481"/>
        </pc:sldMkLst>
        <pc:spChg chg="mod">
          <ac:chgData name="Torsten Kupsch" userId="190722d87756ff60" providerId="LiveId" clId="{A371FA23-8E8D-DE4A-ABC1-91045D38A7DB}" dt="2023-03-10T17:37:13.477" v="3068" actId="20577"/>
          <ac:spMkLst>
            <pc:docMk/>
            <pc:sldMk cId="1724952312" sldId="481"/>
            <ac:spMk id="3" creationId="{4C56CD91-8843-85F2-CF43-EAF6BFF2090B}"/>
          </ac:spMkLst>
        </pc:spChg>
      </pc:sldChg>
      <pc:sldChg chg="modSp mod ord">
        <pc:chgData name="Torsten Kupsch" userId="190722d87756ff60" providerId="LiveId" clId="{A371FA23-8E8D-DE4A-ABC1-91045D38A7DB}" dt="2023-03-15T12:37:17.984" v="7146" actId="20577"/>
        <pc:sldMkLst>
          <pc:docMk/>
          <pc:sldMk cId="3782343214" sldId="484"/>
        </pc:sldMkLst>
        <pc:spChg chg="mod">
          <ac:chgData name="Torsten Kupsch" userId="190722d87756ff60" providerId="LiveId" clId="{A371FA23-8E8D-DE4A-ABC1-91045D38A7DB}" dt="2023-03-15T12:37:17.984" v="7146" actId="20577"/>
          <ac:spMkLst>
            <pc:docMk/>
            <pc:sldMk cId="3782343214" sldId="484"/>
            <ac:spMk id="2" creationId="{3B2F9642-7F39-A14D-9182-6F8F9F9BC508}"/>
          </ac:spMkLst>
        </pc:spChg>
      </pc:sldChg>
      <pc:sldChg chg="modSp mod">
        <pc:chgData name="Torsten Kupsch" userId="190722d87756ff60" providerId="LiveId" clId="{A371FA23-8E8D-DE4A-ABC1-91045D38A7DB}" dt="2023-03-15T13:26:47.208" v="8991" actId="20577"/>
        <pc:sldMkLst>
          <pc:docMk/>
          <pc:sldMk cId="814156822" sldId="485"/>
        </pc:sldMkLst>
        <pc:spChg chg="mod">
          <ac:chgData name="Torsten Kupsch" userId="190722d87756ff60" providerId="LiveId" clId="{A371FA23-8E8D-DE4A-ABC1-91045D38A7DB}" dt="2023-03-15T13:26:47.208" v="8991" actId="20577"/>
          <ac:spMkLst>
            <pc:docMk/>
            <pc:sldMk cId="814156822" sldId="485"/>
            <ac:spMk id="10" creationId="{34CC2C6A-C2B4-3F1A-78F8-520A35F77B9B}"/>
          </ac:spMkLst>
        </pc:spChg>
      </pc:sldChg>
      <pc:sldChg chg="mod modShow">
        <pc:chgData name="Torsten Kupsch" userId="190722d87756ff60" providerId="LiveId" clId="{A371FA23-8E8D-DE4A-ABC1-91045D38A7DB}" dt="2023-03-15T11:15:07.608" v="6263" actId="729"/>
        <pc:sldMkLst>
          <pc:docMk/>
          <pc:sldMk cId="3653708561" sldId="486"/>
        </pc:sldMkLst>
      </pc:sldChg>
      <pc:sldChg chg="modSp mod">
        <pc:chgData name="Torsten Kupsch" userId="190722d87756ff60" providerId="LiveId" clId="{A371FA23-8E8D-DE4A-ABC1-91045D38A7DB}" dt="2023-03-15T10:43:24.018" v="5247" actId="20577"/>
        <pc:sldMkLst>
          <pc:docMk/>
          <pc:sldMk cId="2302126489" sldId="489"/>
        </pc:sldMkLst>
        <pc:spChg chg="mod">
          <ac:chgData name="Torsten Kupsch" userId="190722d87756ff60" providerId="LiveId" clId="{A371FA23-8E8D-DE4A-ABC1-91045D38A7DB}" dt="2023-03-15T10:43:24.018" v="5247" actId="20577"/>
          <ac:spMkLst>
            <pc:docMk/>
            <pc:sldMk cId="2302126489" sldId="489"/>
            <ac:spMk id="10" creationId="{34CC2C6A-C2B4-3F1A-78F8-520A35F77B9B}"/>
          </ac:spMkLst>
        </pc:spChg>
      </pc:sldChg>
      <pc:sldChg chg="modSp mod">
        <pc:chgData name="Torsten Kupsch" userId="190722d87756ff60" providerId="LiveId" clId="{A371FA23-8E8D-DE4A-ABC1-91045D38A7DB}" dt="2023-03-15T11:11:17.281" v="6030" actId="20577"/>
        <pc:sldMkLst>
          <pc:docMk/>
          <pc:sldMk cId="910460491" sldId="490"/>
        </pc:sldMkLst>
        <pc:spChg chg="mod">
          <ac:chgData name="Torsten Kupsch" userId="190722d87756ff60" providerId="LiveId" clId="{A371FA23-8E8D-DE4A-ABC1-91045D38A7DB}" dt="2023-03-15T11:11:17.281" v="6030" actId="20577"/>
          <ac:spMkLst>
            <pc:docMk/>
            <pc:sldMk cId="910460491" sldId="490"/>
            <ac:spMk id="10" creationId="{34CC2C6A-C2B4-3F1A-78F8-520A35F77B9B}"/>
          </ac:spMkLst>
        </pc:spChg>
      </pc:sldChg>
      <pc:sldChg chg="modAnim">
        <pc:chgData name="Torsten Kupsch" userId="190722d87756ff60" providerId="LiveId" clId="{A371FA23-8E8D-DE4A-ABC1-91045D38A7DB}" dt="2023-03-28T15:45:18.127" v="10473"/>
        <pc:sldMkLst>
          <pc:docMk/>
          <pc:sldMk cId="2228159961" sldId="491"/>
        </pc:sldMkLst>
      </pc:sldChg>
      <pc:sldChg chg="modSp mod modAnim">
        <pc:chgData name="Torsten Kupsch" userId="190722d87756ff60" providerId="LiveId" clId="{A371FA23-8E8D-DE4A-ABC1-91045D38A7DB}" dt="2023-03-28T16:03:51.516" v="10564"/>
        <pc:sldMkLst>
          <pc:docMk/>
          <pc:sldMk cId="109731740" sldId="496"/>
        </pc:sldMkLst>
        <pc:spChg chg="mod">
          <ac:chgData name="Torsten Kupsch" userId="190722d87756ff60" providerId="LiveId" clId="{A371FA23-8E8D-DE4A-ABC1-91045D38A7DB}" dt="2023-03-10T17:34:46.455" v="2948"/>
          <ac:spMkLst>
            <pc:docMk/>
            <pc:sldMk cId="109731740" sldId="496"/>
            <ac:spMk id="3" creationId="{4C56CD91-8843-85F2-CF43-EAF6BFF2090B}"/>
          </ac:spMkLst>
        </pc:spChg>
      </pc:sldChg>
      <pc:sldChg chg="delCm">
        <pc:chgData name="Torsten Kupsch" userId="190722d87756ff60" providerId="LiveId" clId="{A371FA23-8E8D-DE4A-ABC1-91045D38A7DB}" dt="2023-03-15T11:16:27.787" v="6264"/>
        <pc:sldMkLst>
          <pc:docMk/>
          <pc:sldMk cId="3483607901" sldId="498"/>
        </pc:sldMkLst>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5T11:16:27.787" v="6264"/>
              <pc2:cmMkLst xmlns:pc2="http://schemas.microsoft.com/office/powerpoint/2019/9/main/command">
                <pc:docMk/>
                <pc:sldMk cId="3483607901" sldId="498"/>
                <pc2:cmMk id="{ED030B65-8345-2244-996C-EA6E4F280EAC}"/>
              </pc2:cmMkLst>
            </pc226:cmChg>
          </p:ext>
        </pc:extLst>
      </pc:sldChg>
      <pc:sldChg chg="del">
        <pc:chgData name="Torsten Kupsch" userId="190722d87756ff60" providerId="LiveId" clId="{A371FA23-8E8D-DE4A-ABC1-91045D38A7DB}" dt="2023-03-10T16:50:32.551" v="2056" actId="2696"/>
        <pc:sldMkLst>
          <pc:docMk/>
          <pc:sldMk cId="3887621666" sldId="501"/>
        </pc:sldMkLst>
      </pc:sldChg>
      <pc:sldChg chg="modSp mod">
        <pc:chgData name="Torsten Kupsch" userId="190722d87756ff60" providerId="LiveId" clId="{A371FA23-8E8D-DE4A-ABC1-91045D38A7DB}" dt="2023-03-30T16:00:10.657" v="10742" actId="20577"/>
        <pc:sldMkLst>
          <pc:docMk/>
          <pc:sldMk cId="2844295931" sldId="503"/>
        </pc:sldMkLst>
        <pc:spChg chg="mod">
          <ac:chgData name="Torsten Kupsch" userId="190722d87756ff60" providerId="LiveId" clId="{A371FA23-8E8D-DE4A-ABC1-91045D38A7DB}" dt="2023-03-30T16:00:10.657" v="10742" actId="20577"/>
          <ac:spMkLst>
            <pc:docMk/>
            <pc:sldMk cId="2844295931" sldId="503"/>
            <ac:spMk id="6" creationId="{BC3AA218-1171-9D4B-89E7-27A121ABEE26}"/>
          </ac:spMkLst>
        </pc:spChg>
      </pc:sldChg>
      <pc:sldChg chg="modSp mod delCm modCm">
        <pc:chgData name="Torsten Kupsch" userId="190722d87756ff60" providerId="LiveId" clId="{A371FA23-8E8D-DE4A-ABC1-91045D38A7DB}" dt="2023-03-15T13:32:14.225" v="9043"/>
        <pc:sldMkLst>
          <pc:docMk/>
          <pc:sldMk cId="3608920988" sldId="504"/>
        </pc:sldMkLst>
        <pc:spChg chg="mod">
          <ac:chgData name="Torsten Kupsch" userId="190722d87756ff60" providerId="LiveId" clId="{A371FA23-8E8D-DE4A-ABC1-91045D38A7DB}" dt="2023-03-15T13:32:02.652" v="9042" actId="20577"/>
          <ac:spMkLst>
            <pc:docMk/>
            <pc:sldMk cId="3608920988" sldId="504"/>
            <ac:spMk id="6" creationId="{BC3AA218-1171-9D4B-89E7-27A121ABEE26}"/>
          </ac:spMkLst>
        </pc:spChg>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5T13:32:14.225" v="9043"/>
              <pc2:cmMkLst xmlns:pc2="http://schemas.microsoft.com/office/powerpoint/2019/9/main/command">
                <pc:docMk/>
                <pc:sldMk cId="3608920988" sldId="504"/>
                <pc2:cmMk id="{81DFA51A-4473-4890-94D8-47A6B60CAD37}"/>
              </pc2:cmMkLst>
            </pc226:cmChg>
            <pc226:cmChg xmlns:pc226="http://schemas.microsoft.com/office/powerpoint/2022/06/main/command" chg="del mod">
              <pc226:chgData name="Torsten Kupsch" userId="190722d87756ff60" providerId="LiveId" clId="{A371FA23-8E8D-DE4A-ABC1-91045D38A7DB}" dt="2023-03-15T13:30:19.383" v="9026"/>
              <pc2:cmMkLst xmlns:pc2="http://schemas.microsoft.com/office/powerpoint/2019/9/main/command">
                <pc:docMk/>
                <pc:sldMk cId="3608920988" sldId="504"/>
                <pc2:cmMk id="{308F1142-0450-47C0-A51E-76135FDD154F}"/>
              </pc2:cmMkLst>
            </pc226:cmChg>
          </p:ext>
        </pc:extLst>
      </pc:sldChg>
      <pc:sldChg chg="modSp mod modAnim delCm modNotesTx">
        <pc:chgData name="Torsten Kupsch" userId="190722d87756ff60" providerId="LiveId" clId="{A371FA23-8E8D-DE4A-ABC1-91045D38A7DB}" dt="2023-03-28T15:55:17.420" v="10562"/>
        <pc:sldMkLst>
          <pc:docMk/>
          <pc:sldMk cId="522902108" sldId="505"/>
        </pc:sldMkLst>
        <pc:spChg chg="mod">
          <ac:chgData name="Torsten Kupsch" userId="190722d87756ff60" providerId="LiveId" clId="{A371FA23-8E8D-DE4A-ABC1-91045D38A7DB}" dt="2023-03-10T15:36:48.710" v="84" actId="20577"/>
          <ac:spMkLst>
            <pc:docMk/>
            <pc:sldMk cId="522902108" sldId="505"/>
            <ac:spMk id="2" creationId="{1D19A0DE-B84E-E0AC-33CA-CCE36D94861C}"/>
          </ac:spMkLst>
        </pc:spChg>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0T15:36:54.240" v="85"/>
              <pc2:cmMkLst xmlns:pc2="http://schemas.microsoft.com/office/powerpoint/2019/9/main/command">
                <pc:docMk/>
                <pc:sldMk cId="522902108" sldId="505"/>
                <pc2:cmMk id="{D2280BE5-3D7A-B24D-B30F-6C7E7A69EC7E}"/>
              </pc2:cmMkLst>
            </pc226:cmChg>
          </p:ext>
        </pc:extLst>
      </pc:sldChg>
      <pc:sldChg chg="del">
        <pc:chgData name="Torsten Kupsch" userId="190722d87756ff60" providerId="LiveId" clId="{A371FA23-8E8D-DE4A-ABC1-91045D38A7DB}" dt="2023-03-10T15:31:47.945" v="35" actId="2696"/>
        <pc:sldMkLst>
          <pc:docMk/>
          <pc:sldMk cId="3424532895" sldId="506"/>
        </pc:sldMkLst>
      </pc:sldChg>
      <pc:sldChg chg="modSp mod">
        <pc:chgData name="Torsten Kupsch" userId="190722d87756ff60" providerId="LiveId" clId="{A371FA23-8E8D-DE4A-ABC1-91045D38A7DB}" dt="2023-03-10T15:41:01.599" v="89" actId="1076"/>
        <pc:sldMkLst>
          <pc:docMk/>
          <pc:sldMk cId="538575023" sldId="507"/>
        </pc:sldMkLst>
        <pc:spChg chg="mod">
          <ac:chgData name="Torsten Kupsch" userId="190722d87756ff60" providerId="LiveId" clId="{A371FA23-8E8D-DE4A-ABC1-91045D38A7DB}" dt="2023-03-10T15:41:01.599" v="89" actId="1076"/>
          <ac:spMkLst>
            <pc:docMk/>
            <pc:sldMk cId="538575023" sldId="507"/>
            <ac:spMk id="3" creationId="{405BF0E6-B7CB-792D-0E3E-0B94AE694F16}"/>
          </ac:spMkLst>
        </pc:spChg>
      </pc:sldChg>
      <pc:sldChg chg="delCm">
        <pc:chgData name="Torsten Kupsch" userId="190722d87756ff60" providerId="LiveId" clId="{A371FA23-8E8D-DE4A-ABC1-91045D38A7DB}" dt="2023-03-15T12:03:52.862" v="6702"/>
        <pc:sldMkLst>
          <pc:docMk/>
          <pc:sldMk cId="1151219016" sldId="508"/>
        </pc:sldMkLst>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5T12:03:52.862" v="6702"/>
              <pc2:cmMkLst xmlns:pc2="http://schemas.microsoft.com/office/powerpoint/2019/9/main/command">
                <pc:docMk/>
                <pc:sldMk cId="1151219016" sldId="508"/>
                <pc2:cmMk id="{AE7EE04A-076C-4D58-9E51-2B0DB10A81B2}"/>
              </pc2:cmMkLst>
            </pc226:cmChg>
          </p:ext>
        </pc:extLst>
      </pc:sldChg>
      <pc:sldChg chg="modSp mod">
        <pc:chgData name="Torsten Kupsch" userId="190722d87756ff60" providerId="LiveId" clId="{A371FA23-8E8D-DE4A-ABC1-91045D38A7DB}" dt="2023-03-15T10:44:44.758" v="5259" actId="20577"/>
        <pc:sldMkLst>
          <pc:docMk/>
          <pc:sldMk cId="2481714946" sldId="510"/>
        </pc:sldMkLst>
        <pc:spChg chg="mod">
          <ac:chgData name="Torsten Kupsch" userId="190722d87756ff60" providerId="LiveId" clId="{A371FA23-8E8D-DE4A-ABC1-91045D38A7DB}" dt="2023-03-15T10:44:44.758" v="5259" actId="20577"/>
          <ac:spMkLst>
            <pc:docMk/>
            <pc:sldMk cId="2481714946" sldId="510"/>
            <ac:spMk id="10" creationId="{34CC2C6A-C2B4-3F1A-78F8-520A35F77B9B}"/>
          </ac:spMkLst>
        </pc:spChg>
      </pc:sldChg>
      <pc:sldChg chg="modSp mod">
        <pc:chgData name="Torsten Kupsch" userId="190722d87756ff60" providerId="LiveId" clId="{A371FA23-8E8D-DE4A-ABC1-91045D38A7DB}" dt="2023-03-15T10:47:02.864" v="5277" actId="20577"/>
        <pc:sldMkLst>
          <pc:docMk/>
          <pc:sldMk cId="3767578187" sldId="511"/>
        </pc:sldMkLst>
        <pc:spChg chg="mod">
          <ac:chgData name="Torsten Kupsch" userId="190722d87756ff60" providerId="LiveId" clId="{A371FA23-8E8D-DE4A-ABC1-91045D38A7DB}" dt="2023-03-15T10:47:02.864" v="5277" actId="20577"/>
          <ac:spMkLst>
            <pc:docMk/>
            <pc:sldMk cId="3767578187" sldId="511"/>
            <ac:spMk id="5" creationId="{A1222F87-F12F-BB4E-92E6-55D67B8086A5}"/>
          </ac:spMkLst>
        </pc:spChg>
        <pc:spChg chg="mod">
          <ac:chgData name="Torsten Kupsch" userId="190722d87756ff60" providerId="LiveId" clId="{A371FA23-8E8D-DE4A-ABC1-91045D38A7DB}" dt="2023-03-10T16:04:21.878" v="564" actId="20577"/>
          <ac:spMkLst>
            <pc:docMk/>
            <pc:sldMk cId="3767578187" sldId="511"/>
            <ac:spMk id="10" creationId="{34CC2C6A-C2B4-3F1A-78F8-520A35F77B9B}"/>
          </ac:spMkLst>
        </pc:spChg>
      </pc:sldChg>
      <pc:sldChg chg="modSp mod">
        <pc:chgData name="Torsten Kupsch" userId="190722d87756ff60" providerId="LiveId" clId="{A371FA23-8E8D-DE4A-ABC1-91045D38A7DB}" dt="2023-03-15T11:14:45.890" v="6262" actId="20577"/>
        <pc:sldMkLst>
          <pc:docMk/>
          <pc:sldMk cId="340480739" sldId="512"/>
        </pc:sldMkLst>
        <pc:spChg chg="mod">
          <ac:chgData name="Torsten Kupsch" userId="190722d87756ff60" providerId="LiveId" clId="{A371FA23-8E8D-DE4A-ABC1-91045D38A7DB}" dt="2023-03-15T11:14:45.890" v="6262" actId="20577"/>
          <ac:spMkLst>
            <pc:docMk/>
            <pc:sldMk cId="340480739" sldId="512"/>
            <ac:spMk id="10" creationId="{34CC2C6A-C2B4-3F1A-78F8-520A35F77B9B}"/>
          </ac:spMkLst>
        </pc:spChg>
      </pc:sldChg>
      <pc:sldChg chg="modSp mod">
        <pc:chgData name="Torsten Kupsch" userId="190722d87756ff60" providerId="LiveId" clId="{A371FA23-8E8D-DE4A-ABC1-91045D38A7DB}" dt="2023-03-15T12:05:08.776" v="6710" actId="20577"/>
        <pc:sldMkLst>
          <pc:docMk/>
          <pc:sldMk cId="441222086" sldId="513"/>
        </pc:sldMkLst>
        <pc:spChg chg="mod">
          <ac:chgData name="Torsten Kupsch" userId="190722d87756ff60" providerId="LiveId" clId="{A371FA23-8E8D-DE4A-ABC1-91045D38A7DB}" dt="2023-03-15T12:05:08.776" v="6710" actId="20577"/>
          <ac:spMkLst>
            <pc:docMk/>
            <pc:sldMk cId="441222086" sldId="513"/>
            <ac:spMk id="10" creationId="{34CC2C6A-C2B4-3F1A-78F8-520A35F77B9B}"/>
          </ac:spMkLst>
        </pc:spChg>
      </pc:sldChg>
      <pc:sldChg chg="modSp mod">
        <pc:chgData name="Torsten Kupsch" userId="190722d87756ff60" providerId="LiveId" clId="{A371FA23-8E8D-DE4A-ABC1-91045D38A7DB}" dt="2023-03-15T12:17:47.267" v="7025" actId="20577"/>
        <pc:sldMkLst>
          <pc:docMk/>
          <pc:sldMk cId="2475054257" sldId="514"/>
        </pc:sldMkLst>
        <pc:spChg chg="mod">
          <ac:chgData name="Torsten Kupsch" userId="190722d87756ff60" providerId="LiveId" clId="{A371FA23-8E8D-DE4A-ABC1-91045D38A7DB}" dt="2023-03-15T12:17:47.267" v="7025" actId="20577"/>
          <ac:spMkLst>
            <pc:docMk/>
            <pc:sldMk cId="2475054257" sldId="514"/>
            <ac:spMk id="10" creationId="{34CC2C6A-C2B4-3F1A-78F8-520A35F77B9B}"/>
          </ac:spMkLst>
        </pc:spChg>
      </pc:sldChg>
      <pc:sldChg chg="modSp mod">
        <pc:chgData name="Torsten Kupsch" userId="190722d87756ff60" providerId="LiveId" clId="{A371FA23-8E8D-DE4A-ABC1-91045D38A7DB}" dt="2023-03-10T18:14:22.095" v="4672" actId="403"/>
        <pc:sldMkLst>
          <pc:docMk/>
          <pc:sldMk cId="9140975" sldId="515"/>
        </pc:sldMkLst>
        <pc:spChg chg="mod">
          <ac:chgData name="Torsten Kupsch" userId="190722d87756ff60" providerId="LiveId" clId="{A371FA23-8E8D-DE4A-ABC1-91045D38A7DB}" dt="2023-03-10T18:14:22.095" v="4672" actId="403"/>
          <ac:spMkLst>
            <pc:docMk/>
            <pc:sldMk cId="9140975" sldId="515"/>
            <ac:spMk id="10" creationId="{34CC2C6A-C2B4-3F1A-78F8-520A35F77B9B}"/>
          </ac:spMkLst>
        </pc:spChg>
      </pc:sldChg>
      <pc:sldChg chg="modSp del mod">
        <pc:chgData name="Torsten Kupsch" userId="190722d87756ff60" providerId="LiveId" clId="{A371FA23-8E8D-DE4A-ABC1-91045D38A7DB}" dt="2023-03-15T12:49:48.027" v="7932" actId="2696"/>
        <pc:sldMkLst>
          <pc:docMk/>
          <pc:sldMk cId="3006981730" sldId="516"/>
        </pc:sldMkLst>
        <pc:spChg chg="mod">
          <ac:chgData name="Torsten Kupsch" userId="190722d87756ff60" providerId="LiveId" clId="{A371FA23-8E8D-DE4A-ABC1-91045D38A7DB}" dt="2023-03-10T18:15:27.284" v="4715" actId="20577"/>
          <ac:spMkLst>
            <pc:docMk/>
            <pc:sldMk cId="3006981730" sldId="516"/>
            <ac:spMk id="10" creationId="{34CC2C6A-C2B4-3F1A-78F8-520A35F77B9B}"/>
          </ac:spMkLst>
        </pc:spChg>
      </pc:sldChg>
      <pc:sldChg chg="modSp delCm">
        <pc:chgData name="Torsten Kupsch" userId="190722d87756ff60" providerId="LiveId" clId="{A371FA23-8E8D-DE4A-ABC1-91045D38A7DB}" dt="2023-03-28T16:04:29.170" v="10565" actId="20577"/>
        <pc:sldMkLst>
          <pc:docMk/>
          <pc:sldMk cId="3239499704" sldId="517"/>
        </pc:sldMkLst>
        <pc:spChg chg="mod">
          <ac:chgData name="Torsten Kupsch" userId="190722d87756ff60" providerId="LiveId" clId="{A371FA23-8E8D-DE4A-ABC1-91045D38A7DB}" dt="2023-03-28T16:04:29.170" v="10565" actId="20577"/>
          <ac:spMkLst>
            <pc:docMk/>
            <pc:sldMk cId="3239499704" sldId="517"/>
            <ac:spMk id="7" creationId="{E6C73EB8-F9C9-D1A8-70E9-BF5EC50977D2}"/>
          </ac:spMkLst>
        </pc:spChg>
        <pc:extLst>
          <p:ext xmlns:p="http://schemas.openxmlformats.org/presentationml/2006/main" uri="{D6D511B9-2390-475A-947B-AFAB55BFBCF1}">
            <pc226:cmChg xmlns:pc226="http://schemas.microsoft.com/office/powerpoint/2022/06/main/command" chg="del">
              <pc226:chgData name="Torsten Kupsch" userId="190722d87756ff60" providerId="LiveId" clId="{A371FA23-8E8D-DE4A-ABC1-91045D38A7DB}" dt="2023-03-15T13:08:57.334" v="8561"/>
              <pc2:cmMkLst xmlns:pc2="http://schemas.microsoft.com/office/powerpoint/2019/9/main/command">
                <pc:docMk/>
                <pc:sldMk cId="3239499704" sldId="517"/>
                <pc2:cmMk id="{44D1DB50-79D9-EB4A-AF3E-5E47DDD04EDD}"/>
              </pc2:cmMkLst>
            </pc226:cmChg>
          </p:ext>
        </pc:extLst>
      </pc:sldChg>
      <pc:sldChg chg="addSp delSp modSp mod modAnim delCm modCm">
        <pc:chgData name="Torsten Kupsch" userId="190722d87756ff60" providerId="LiveId" clId="{A371FA23-8E8D-DE4A-ABC1-91045D38A7DB}" dt="2023-03-28T16:24:11.653" v="10637"/>
        <pc:sldMkLst>
          <pc:docMk/>
          <pc:sldMk cId="1252474596" sldId="518"/>
        </pc:sldMkLst>
        <pc:spChg chg="add del mod">
          <ac:chgData name="Torsten Kupsch" userId="190722d87756ff60" providerId="LiveId" clId="{A371FA23-8E8D-DE4A-ABC1-91045D38A7DB}" dt="2023-03-28T16:24:11.653" v="10637"/>
          <ac:spMkLst>
            <pc:docMk/>
            <pc:sldMk cId="1252474596" sldId="518"/>
            <ac:spMk id="3" creationId="{10614E5B-B41F-3EAE-8877-D02BA8AC7998}"/>
          </ac:spMkLst>
        </pc:spChg>
        <pc:extLst>
          <p:ext xmlns:p="http://schemas.openxmlformats.org/presentationml/2006/main" uri="{D6D511B9-2390-475A-947B-AFAB55BFBCF1}">
            <pc226:cmChg xmlns:pc226="http://schemas.microsoft.com/office/powerpoint/2022/06/main/command" chg="del mod">
              <pc226:chgData name="Torsten Kupsch" userId="190722d87756ff60" providerId="LiveId" clId="{A371FA23-8E8D-DE4A-ABC1-91045D38A7DB}" dt="2023-03-15T12:53:28.366" v="8057"/>
              <pc2:cmMkLst xmlns:pc2="http://schemas.microsoft.com/office/powerpoint/2019/9/main/command">
                <pc:docMk/>
                <pc:sldMk cId="1252474596" sldId="518"/>
                <pc2:cmMk id="{3EB44B36-8DE3-E44C-BC14-FE9D45F7D59F}"/>
              </pc2:cmMkLst>
            </pc226:cmChg>
          </p:ext>
        </pc:extLst>
      </pc:sldChg>
      <pc:sldChg chg="modSp mod">
        <pc:chgData name="Torsten Kupsch" userId="190722d87756ff60" providerId="LiveId" clId="{A371FA23-8E8D-DE4A-ABC1-91045D38A7DB}" dt="2023-03-10T18:13:54.356" v="4669" actId="20577"/>
        <pc:sldMkLst>
          <pc:docMk/>
          <pc:sldMk cId="845107852" sldId="519"/>
        </pc:sldMkLst>
        <pc:spChg chg="mod">
          <ac:chgData name="Torsten Kupsch" userId="190722d87756ff60" providerId="LiveId" clId="{A371FA23-8E8D-DE4A-ABC1-91045D38A7DB}" dt="2023-03-10T18:13:54.356" v="4669" actId="20577"/>
          <ac:spMkLst>
            <pc:docMk/>
            <pc:sldMk cId="845107852" sldId="519"/>
            <ac:spMk id="10" creationId="{34CC2C6A-C2B4-3F1A-78F8-520A35F77B9B}"/>
          </ac:spMkLst>
        </pc:spChg>
      </pc:sldChg>
      <pc:sldChg chg="modSp add mod">
        <pc:chgData name="Torsten Kupsch" userId="190722d87756ff60" providerId="LiveId" clId="{A371FA23-8E8D-DE4A-ABC1-91045D38A7DB}" dt="2023-03-15T11:12:10.092" v="6032" actId="20577"/>
        <pc:sldMkLst>
          <pc:docMk/>
          <pc:sldMk cId="1075558380" sldId="520"/>
        </pc:sldMkLst>
        <pc:spChg chg="mod">
          <ac:chgData name="Torsten Kupsch" userId="190722d87756ff60" providerId="LiveId" clId="{A371FA23-8E8D-DE4A-ABC1-91045D38A7DB}" dt="2023-03-15T11:12:10.092" v="6032" actId="20577"/>
          <ac:spMkLst>
            <pc:docMk/>
            <pc:sldMk cId="1075558380" sldId="520"/>
            <ac:spMk id="10" creationId="{34CC2C6A-C2B4-3F1A-78F8-520A35F77B9B}"/>
          </ac:spMkLst>
        </pc:spChg>
      </pc:sldChg>
      <pc:sldChg chg="add del">
        <pc:chgData name="Torsten Kupsch" userId="190722d87756ff60" providerId="LiveId" clId="{A371FA23-8E8D-DE4A-ABC1-91045D38A7DB}" dt="2023-03-10T17:31:46.364" v="2850"/>
        <pc:sldMkLst>
          <pc:docMk/>
          <pc:sldMk cId="1024224209" sldId="521"/>
        </pc:sldMkLst>
      </pc:sldChg>
      <pc:sldChg chg="add del">
        <pc:chgData name="Torsten Kupsch" userId="190722d87756ff60" providerId="LiveId" clId="{A371FA23-8E8D-DE4A-ABC1-91045D38A7DB}" dt="2023-03-10T17:31:52.852" v="2852"/>
        <pc:sldMkLst>
          <pc:docMk/>
          <pc:sldMk cId="2398447558" sldId="521"/>
        </pc:sldMkLst>
      </pc:sldChg>
      <pc:sldChg chg="modSp add mod">
        <pc:chgData name="Torsten Kupsch" userId="190722d87756ff60" providerId="LiveId" clId="{A371FA23-8E8D-DE4A-ABC1-91045D38A7DB}" dt="2023-03-10T18:14:11.336" v="4671" actId="20577"/>
        <pc:sldMkLst>
          <pc:docMk/>
          <pc:sldMk cId="2913388832" sldId="521"/>
        </pc:sldMkLst>
        <pc:spChg chg="mod">
          <ac:chgData name="Torsten Kupsch" userId="190722d87756ff60" providerId="LiveId" clId="{A371FA23-8E8D-DE4A-ABC1-91045D38A7DB}" dt="2023-03-10T18:14:11.336" v="4671" actId="20577"/>
          <ac:spMkLst>
            <pc:docMk/>
            <pc:sldMk cId="2913388832" sldId="521"/>
            <ac:spMk id="10" creationId="{34CC2C6A-C2B4-3F1A-78F8-520A35F77B9B}"/>
          </ac:spMkLst>
        </pc:spChg>
      </pc:sldChg>
      <pc:sldChg chg="modSp add mod">
        <pc:chgData name="Torsten Kupsch" userId="190722d87756ff60" providerId="LiveId" clId="{A371FA23-8E8D-DE4A-ABC1-91045D38A7DB}" dt="2023-03-15T11:59:43.542" v="6684" actId="948"/>
        <pc:sldMkLst>
          <pc:docMk/>
          <pc:sldMk cId="1078952147" sldId="522"/>
        </pc:sldMkLst>
        <pc:spChg chg="mod">
          <ac:chgData name="Torsten Kupsch" userId="190722d87756ff60" providerId="LiveId" clId="{A371FA23-8E8D-DE4A-ABC1-91045D38A7DB}" dt="2023-03-15T11:59:43.542" v="6684" actId="948"/>
          <ac:spMkLst>
            <pc:docMk/>
            <pc:sldMk cId="1078952147" sldId="522"/>
            <ac:spMk id="9" creationId="{A861AECE-5BC0-6E14-0764-2D52CF45FAAB}"/>
          </ac:spMkLst>
        </pc:spChg>
      </pc:sldChg>
      <pc:sldChg chg="modSp add mod">
        <pc:chgData name="Torsten Kupsch" userId="190722d87756ff60" providerId="LiveId" clId="{A371FA23-8E8D-DE4A-ABC1-91045D38A7DB}" dt="2023-03-28T16:07:05.007" v="10632" actId="1076"/>
        <pc:sldMkLst>
          <pc:docMk/>
          <pc:sldMk cId="3316227207" sldId="523"/>
        </pc:sldMkLst>
        <pc:spChg chg="mod">
          <ac:chgData name="Torsten Kupsch" userId="190722d87756ff60" providerId="LiveId" clId="{A371FA23-8E8D-DE4A-ABC1-91045D38A7DB}" dt="2023-03-28T16:07:05.007" v="10632" actId="1076"/>
          <ac:spMkLst>
            <pc:docMk/>
            <pc:sldMk cId="3316227207" sldId="523"/>
            <ac:spMk id="9" creationId="{8071E580-B3A8-4667-B7A6-67D372FF8B32}"/>
          </ac:spMkLst>
        </pc:spChg>
        <pc:spChg chg="mod">
          <ac:chgData name="Torsten Kupsch" userId="190722d87756ff60" providerId="LiveId" clId="{A371FA23-8E8D-DE4A-ABC1-91045D38A7DB}" dt="2023-03-28T16:06:54.388" v="10630" actId="1076"/>
          <ac:spMkLst>
            <pc:docMk/>
            <pc:sldMk cId="3316227207" sldId="523"/>
            <ac:spMk id="10" creationId="{C94DC5EE-FEBA-FBED-AEF5-DE3ABA0A070A}"/>
          </ac:spMkLst>
        </pc:spChg>
      </pc:sldChg>
      <pc:sldMasterChg chg="modSldLayout">
        <pc:chgData name="Torsten Kupsch" userId="190722d87756ff60" providerId="LiveId" clId="{A371FA23-8E8D-DE4A-ABC1-91045D38A7DB}" dt="2023-03-28T07:23:18.642" v="9173" actId="1076"/>
        <pc:sldMasterMkLst>
          <pc:docMk/>
          <pc:sldMasterMk cId="1239563261" sldId="2147483670"/>
        </pc:sldMasterMkLst>
        <pc:sldLayoutChg chg="modSp mod">
          <pc:chgData name="Torsten Kupsch" userId="190722d87756ff60" providerId="LiveId" clId="{A371FA23-8E8D-DE4A-ABC1-91045D38A7DB}" dt="2023-03-28T07:21:52.791" v="9168" actId="1076"/>
          <pc:sldLayoutMkLst>
            <pc:docMk/>
            <pc:sldMasterMk cId="1239563261" sldId="2147483670"/>
            <pc:sldLayoutMk cId="1768381201" sldId="2147483652"/>
          </pc:sldLayoutMkLst>
          <pc:spChg chg="mod">
            <ac:chgData name="Torsten Kupsch" userId="190722d87756ff60" providerId="LiveId" clId="{A371FA23-8E8D-DE4A-ABC1-91045D38A7DB}" dt="2023-03-28T07:21:52.791" v="9168" actId="1076"/>
            <ac:spMkLst>
              <pc:docMk/>
              <pc:sldMasterMk cId="1239563261" sldId="2147483670"/>
              <pc:sldLayoutMk cId="1768381201" sldId="2147483652"/>
              <ac:spMk id="17" creationId="{A9F50EBA-3638-6E4E-AB7D-0A298664B7DF}"/>
            </ac:spMkLst>
          </pc:spChg>
        </pc:sldLayoutChg>
        <pc:sldLayoutChg chg="modSp mod">
          <pc:chgData name="Torsten Kupsch" userId="190722d87756ff60" providerId="LiveId" clId="{A371FA23-8E8D-DE4A-ABC1-91045D38A7DB}" dt="2023-03-28T07:07:28.167" v="9120" actId="1076"/>
          <pc:sldLayoutMkLst>
            <pc:docMk/>
            <pc:sldMasterMk cId="1239563261" sldId="2147483670"/>
            <pc:sldLayoutMk cId="1868868643" sldId="2147483661"/>
          </pc:sldLayoutMkLst>
          <pc:spChg chg="mod">
            <ac:chgData name="Torsten Kupsch" userId="190722d87756ff60" providerId="LiveId" clId="{A371FA23-8E8D-DE4A-ABC1-91045D38A7DB}" dt="2023-03-28T07:07:28.167" v="9120" actId="1076"/>
            <ac:spMkLst>
              <pc:docMk/>
              <pc:sldMasterMk cId="1239563261" sldId="2147483670"/>
              <pc:sldLayoutMk cId="1868868643" sldId="2147483661"/>
              <ac:spMk id="17" creationId="{B7D6D6ED-6B81-B448-98A1-03F46B538800}"/>
            </ac:spMkLst>
          </pc:spChg>
        </pc:sldLayoutChg>
        <pc:sldLayoutChg chg="modSp mod">
          <pc:chgData name="Torsten Kupsch" userId="190722d87756ff60" providerId="LiveId" clId="{A371FA23-8E8D-DE4A-ABC1-91045D38A7DB}" dt="2023-03-28T07:09:10.098" v="9148" actId="1076"/>
          <pc:sldLayoutMkLst>
            <pc:docMk/>
            <pc:sldMasterMk cId="1239563261" sldId="2147483670"/>
            <pc:sldLayoutMk cId="3634917309" sldId="2147483666"/>
          </pc:sldLayoutMkLst>
          <pc:spChg chg="mod">
            <ac:chgData name="Torsten Kupsch" userId="190722d87756ff60" providerId="LiveId" clId="{A371FA23-8E8D-DE4A-ABC1-91045D38A7DB}" dt="2023-03-28T07:09:10.098" v="9148" actId="1076"/>
            <ac:spMkLst>
              <pc:docMk/>
              <pc:sldMasterMk cId="1239563261" sldId="2147483670"/>
              <pc:sldLayoutMk cId="3634917309" sldId="2147483666"/>
              <ac:spMk id="21" creationId="{BB4B4764-2465-A245-B502-954B24CA736D}"/>
            </ac:spMkLst>
          </pc:spChg>
        </pc:sldLayoutChg>
        <pc:sldLayoutChg chg="modSp mod">
          <pc:chgData name="Torsten Kupsch" userId="190722d87756ff60" providerId="LiveId" clId="{A371FA23-8E8D-DE4A-ABC1-91045D38A7DB}" dt="2023-03-28T07:23:18.642" v="9173" actId="1076"/>
          <pc:sldLayoutMkLst>
            <pc:docMk/>
            <pc:sldMasterMk cId="1239563261" sldId="2147483670"/>
            <pc:sldLayoutMk cId="1820343110" sldId="2147483668"/>
          </pc:sldLayoutMkLst>
          <pc:spChg chg="mod">
            <ac:chgData name="Torsten Kupsch" userId="190722d87756ff60" providerId="LiveId" clId="{A371FA23-8E8D-DE4A-ABC1-91045D38A7DB}" dt="2023-03-28T07:23:18.642" v="9173" actId="1076"/>
            <ac:spMkLst>
              <pc:docMk/>
              <pc:sldMasterMk cId="1239563261" sldId="2147483670"/>
              <pc:sldLayoutMk cId="1820343110" sldId="2147483668"/>
              <ac:spMk id="21" creationId="{BC57D59C-F935-804B-A656-59BBA205A01D}"/>
            </ac:spMkLst>
          </pc:spChg>
        </pc:sldLayoutChg>
        <pc:sldLayoutChg chg="modSp mod">
          <pc:chgData name="Torsten Kupsch" userId="190722d87756ff60" providerId="LiveId" clId="{A371FA23-8E8D-DE4A-ABC1-91045D38A7DB}" dt="2023-03-28T07:21:43.605" v="9165" actId="1076"/>
          <pc:sldLayoutMkLst>
            <pc:docMk/>
            <pc:sldMasterMk cId="1239563261" sldId="2147483670"/>
            <pc:sldLayoutMk cId="1270220592" sldId="2147483669"/>
          </pc:sldLayoutMkLst>
          <pc:spChg chg="mod">
            <ac:chgData name="Torsten Kupsch" userId="190722d87756ff60" providerId="LiveId" clId="{A371FA23-8E8D-DE4A-ABC1-91045D38A7DB}" dt="2023-03-28T07:21:43.605" v="9165" actId="1076"/>
            <ac:spMkLst>
              <pc:docMk/>
              <pc:sldMasterMk cId="1239563261" sldId="2147483670"/>
              <pc:sldLayoutMk cId="1270220592" sldId="2147483669"/>
              <ac:spMk id="24" creationId="{0C0ED5A7-F1B0-084E-A28A-C2D39792ABEE}"/>
            </ac:spMkLst>
          </pc:spChg>
        </pc:sldLayoutChg>
        <pc:sldLayoutChg chg="modSp mod">
          <pc:chgData name="Torsten Kupsch" userId="190722d87756ff60" providerId="LiveId" clId="{A371FA23-8E8D-DE4A-ABC1-91045D38A7DB}" dt="2023-03-28T07:04:21.649" v="9086" actId="1036"/>
          <pc:sldLayoutMkLst>
            <pc:docMk/>
            <pc:sldMasterMk cId="1239563261" sldId="2147483670"/>
            <pc:sldLayoutMk cId="24276742" sldId="2147483684"/>
          </pc:sldLayoutMkLst>
          <pc:spChg chg="mod">
            <ac:chgData name="Torsten Kupsch" userId="190722d87756ff60" providerId="LiveId" clId="{A371FA23-8E8D-DE4A-ABC1-91045D38A7DB}" dt="2023-03-28T07:04:21.649" v="9086" actId="1036"/>
            <ac:spMkLst>
              <pc:docMk/>
              <pc:sldMasterMk cId="1239563261" sldId="2147483670"/>
              <pc:sldLayoutMk cId="24276742" sldId="2147483684"/>
              <ac:spMk id="20" creationId="{1CE19599-D176-2646-99DE-B0BEF8975430}"/>
            </ac:spMkLst>
          </pc:spChg>
        </pc:sldLayoutChg>
        <pc:sldLayoutChg chg="modSp mod">
          <pc:chgData name="Torsten Kupsch" userId="190722d87756ff60" providerId="LiveId" clId="{A371FA23-8E8D-DE4A-ABC1-91045D38A7DB}" dt="2023-03-28T07:07:14.363" v="9117" actId="1035"/>
          <pc:sldLayoutMkLst>
            <pc:docMk/>
            <pc:sldMasterMk cId="1239563261" sldId="2147483670"/>
            <pc:sldLayoutMk cId="3008819294" sldId="2147483688"/>
          </pc:sldLayoutMkLst>
          <pc:spChg chg="mod">
            <ac:chgData name="Torsten Kupsch" userId="190722d87756ff60" providerId="LiveId" clId="{A371FA23-8E8D-DE4A-ABC1-91045D38A7DB}" dt="2023-03-28T07:07:14.363" v="9117" actId="1035"/>
            <ac:spMkLst>
              <pc:docMk/>
              <pc:sldMasterMk cId="1239563261" sldId="2147483670"/>
              <pc:sldLayoutMk cId="3008819294" sldId="2147483688"/>
              <ac:spMk id="19" creationId="{3313E98B-D0AF-BB4F-83E2-3D7E6DA5FEC2}"/>
            </ac:spMkLst>
          </pc:spChg>
        </pc:sldLayoutChg>
        <pc:sldLayoutChg chg="modSp mod">
          <pc:chgData name="Torsten Kupsch" userId="190722d87756ff60" providerId="LiveId" clId="{A371FA23-8E8D-DE4A-ABC1-91045D38A7DB}" dt="2023-03-28T07:03:18.745" v="9079" actId="1035"/>
          <pc:sldLayoutMkLst>
            <pc:docMk/>
            <pc:sldMasterMk cId="1239563261" sldId="2147483670"/>
            <pc:sldLayoutMk cId="3018175837" sldId="2147483689"/>
          </pc:sldLayoutMkLst>
          <pc:spChg chg="mod">
            <ac:chgData name="Torsten Kupsch" userId="190722d87756ff60" providerId="LiveId" clId="{A371FA23-8E8D-DE4A-ABC1-91045D38A7DB}" dt="2023-03-28T07:03:18.745" v="9079" actId="1035"/>
            <ac:spMkLst>
              <pc:docMk/>
              <pc:sldMasterMk cId="1239563261" sldId="2147483670"/>
              <pc:sldLayoutMk cId="3018175837" sldId="2147483689"/>
              <ac:spMk id="20" creationId="{1CE19599-D176-2646-99DE-B0BEF8975430}"/>
            </ac:spMkLst>
          </pc:spChg>
        </pc:sldLayoutChg>
        <pc:sldLayoutChg chg="modSp mod">
          <pc:chgData name="Torsten Kupsch" userId="190722d87756ff60" providerId="LiveId" clId="{A371FA23-8E8D-DE4A-ABC1-91045D38A7DB}" dt="2023-03-28T07:06:11.493" v="9102" actId="1035"/>
          <pc:sldLayoutMkLst>
            <pc:docMk/>
            <pc:sldMasterMk cId="1239563261" sldId="2147483670"/>
            <pc:sldLayoutMk cId="1191092738" sldId="2147483691"/>
          </pc:sldLayoutMkLst>
          <pc:spChg chg="mod">
            <ac:chgData name="Torsten Kupsch" userId="190722d87756ff60" providerId="LiveId" clId="{A371FA23-8E8D-DE4A-ABC1-91045D38A7DB}" dt="2023-03-28T07:06:11.493" v="9102" actId="1035"/>
            <ac:spMkLst>
              <pc:docMk/>
              <pc:sldMasterMk cId="1239563261" sldId="2147483670"/>
              <pc:sldLayoutMk cId="1191092738" sldId="2147483691"/>
              <ac:spMk id="20" creationId="{1CE19599-D176-2646-99DE-B0BEF8975430}"/>
            </ac:spMkLst>
          </pc:spChg>
        </pc:sldLayoutChg>
        <pc:sldLayoutChg chg="modSp mod">
          <pc:chgData name="Torsten Kupsch" userId="190722d87756ff60" providerId="LiveId" clId="{A371FA23-8E8D-DE4A-ABC1-91045D38A7DB}" dt="2023-03-28T07:08:13.300" v="9134" actId="1036"/>
          <pc:sldLayoutMkLst>
            <pc:docMk/>
            <pc:sldMasterMk cId="1239563261" sldId="2147483670"/>
            <pc:sldLayoutMk cId="11792429" sldId="2147483692"/>
          </pc:sldLayoutMkLst>
          <pc:spChg chg="mod">
            <ac:chgData name="Torsten Kupsch" userId="190722d87756ff60" providerId="LiveId" clId="{A371FA23-8E8D-DE4A-ABC1-91045D38A7DB}" dt="2023-03-28T07:08:13.300" v="9134" actId="1036"/>
            <ac:spMkLst>
              <pc:docMk/>
              <pc:sldMasterMk cId="1239563261" sldId="2147483670"/>
              <pc:sldLayoutMk cId="11792429" sldId="2147483692"/>
              <ac:spMk id="24" creationId="{C46D8417-E64C-DB4C-B3CD-D9AF19D9E9FC}"/>
            </ac:spMkLst>
          </pc:spChg>
        </pc:sldLayoutChg>
        <pc:sldLayoutChg chg="modSp mod">
          <pc:chgData name="Torsten Kupsch" userId="190722d87756ff60" providerId="LiveId" clId="{A371FA23-8E8D-DE4A-ABC1-91045D38A7DB}" dt="2023-03-28T07:08:27.615" v="9138" actId="1076"/>
          <pc:sldLayoutMkLst>
            <pc:docMk/>
            <pc:sldMasterMk cId="1239563261" sldId="2147483670"/>
            <pc:sldLayoutMk cId="999951297" sldId="2147483693"/>
          </pc:sldLayoutMkLst>
          <pc:spChg chg="mod">
            <ac:chgData name="Torsten Kupsch" userId="190722d87756ff60" providerId="LiveId" clId="{A371FA23-8E8D-DE4A-ABC1-91045D38A7DB}" dt="2023-03-28T07:08:27.615" v="9138" actId="1076"/>
            <ac:spMkLst>
              <pc:docMk/>
              <pc:sldMasterMk cId="1239563261" sldId="2147483670"/>
              <pc:sldLayoutMk cId="999951297" sldId="2147483693"/>
              <ac:spMk id="26" creationId="{AA2EA3D9-55E7-EB40-9CE6-ACE364DB6ED2}"/>
            </ac:spMkLst>
          </pc:spChg>
        </pc:sldLayoutChg>
        <pc:sldLayoutChg chg="modSp mod">
          <pc:chgData name="Torsten Kupsch" userId="190722d87756ff60" providerId="LiveId" clId="{A371FA23-8E8D-DE4A-ABC1-91045D38A7DB}" dt="2023-03-28T07:08:39.350" v="9141" actId="1076"/>
          <pc:sldLayoutMkLst>
            <pc:docMk/>
            <pc:sldMasterMk cId="1239563261" sldId="2147483670"/>
            <pc:sldLayoutMk cId="53561583" sldId="2147483694"/>
          </pc:sldLayoutMkLst>
          <pc:spChg chg="mod">
            <ac:chgData name="Torsten Kupsch" userId="190722d87756ff60" providerId="LiveId" clId="{A371FA23-8E8D-DE4A-ABC1-91045D38A7DB}" dt="2023-03-28T07:08:39.350" v="9141" actId="1076"/>
            <ac:spMkLst>
              <pc:docMk/>
              <pc:sldMasterMk cId="1239563261" sldId="2147483670"/>
              <pc:sldLayoutMk cId="53561583" sldId="2147483694"/>
              <ac:spMk id="26" creationId="{AA2EA3D9-55E7-EB40-9CE6-ACE364DB6ED2}"/>
            </ac:spMkLst>
          </pc:spChg>
        </pc:sldLayoutChg>
        <pc:sldLayoutChg chg="modSp mod">
          <pc:chgData name="Torsten Kupsch" userId="190722d87756ff60" providerId="LiveId" clId="{A371FA23-8E8D-DE4A-ABC1-91045D38A7DB}" dt="2023-03-28T07:08:53.371" v="9145" actId="1036"/>
          <pc:sldLayoutMkLst>
            <pc:docMk/>
            <pc:sldMasterMk cId="1239563261" sldId="2147483670"/>
            <pc:sldLayoutMk cId="3312933451" sldId="2147483695"/>
          </pc:sldLayoutMkLst>
          <pc:spChg chg="mod">
            <ac:chgData name="Torsten Kupsch" userId="190722d87756ff60" providerId="LiveId" clId="{A371FA23-8E8D-DE4A-ABC1-91045D38A7DB}" dt="2023-03-28T07:08:53.371" v="9145" actId="1036"/>
            <ac:spMkLst>
              <pc:docMk/>
              <pc:sldMasterMk cId="1239563261" sldId="2147483670"/>
              <pc:sldLayoutMk cId="3312933451" sldId="2147483695"/>
              <ac:spMk id="26" creationId="{AA2EA3D9-55E7-EB40-9CE6-ACE364DB6ED2}"/>
            </ac:spMkLst>
          </pc:spChg>
        </pc:sldLayoutChg>
        <pc:sldLayoutChg chg="modSp mod">
          <pc:chgData name="Torsten Kupsch" userId="190722d87756ff60" providerId="LiveId" clId="{A371FA23-8E8D-DE4A-ABC1-91045D38A7DB}" dt="2023-03-28T07:07:56.845" v="9126" actId="1036"/>
          <pc:sldLayoutMkLst>
            <pc:docMk/>
            <pc:sldMasterMk cId="1239563261" sldId="2147483670"/>
            <pc:sldLayoutMk cId="3987019799" sldId="2147483696"/>
          </pc:sldLayoutMkLst>
          <pc:spChg chg="mod">
            <ac:chgData name="Torsten Kupsch" userId="190722d87756ff60" providerId="LiveId" clId="{A371FA23-8E8D-DE4A-ABC1-91045D38A7DB}" dt="2023-03-28T07:07:56.845" v="9126" actId="1036"/>
            <ac:spMkLst>
              <pc:docMk/>
              <pc:sldMasterMk cId="1239563261" sldId="2147483670"/>
              <pc:sldLayoutMk cId="3987019799" sldId="2147483696"/>
              <ac:spMk id="36" creationId="{A5949F2A-89BD-4043-96A7-74A523A7FACA}"/>
            </ac:spMkLst>
          </pc:spChg>
        </pc:sldLayoutChg>
        <pc:sldLayoutChg chg="modSp mod">
          <pc:chgData name="Torsten Kupsch" userId="190722d87756ff60" providerId="LiveId" clId="{A371FA23-8E8D-DE4A-ABC1-91045D38A7DB}" dt="2023-03-28T07:04:43.913" v="9092" actId="1035"/>
          <pc:sldLayoutMkLst>
            <pc:docMk/>
            <pc:sldMasterMk cId="1239563261" sldId="2147483670"/>
            <pc:sldLayoutMk cId="3865145279" sldId="2147483697"/>
          </pc:sldLayoutMkLst>
          <pc:spChg chg="mod">
            <ac:chgData name="Torsten Kupsch" userId="190722d87756ff60" providerId="LiveId" clId="{A371FA23-8E8D-DE4A-ABC1-91045D38A7DB}" dt="2023-03-28T07:04:43.913" v="9092" actId="1035"/>
            <ac:spMkLst>
              <pc:docMk/>
              <pc:sldMasterMk cId="1239563261" sldId="2147483670"/>
              <pc:sldLayoutMk cId="3865145279" sldId="2147483697"/>
              <ac:spMk id="19" creationId="{3313E98B-D0AF-BB4F-83E2-3D7E6DA5FEC2}"/>
            </ac:spMkLst>
          </pc:spChg>
        </pc:sldLayoutChg>
        <pc:sldLayoutChg chg="modSp mod">
          <pc:chgData name="Torsten Kupsch" userId="190722d87756ff60" providerId="LiveId" clId="{A371FA23-8E8D-DE4A-ABC1-91045D38A7DB}" dt="2023-03-28T07:05:15.620" v="9096" actId="1035"/>
          <pc:sldLayoutMkLst>
            <pc:docMk/>
            <pc:sldMasterMk cId="1239563261" sldId="2147483670"/>
            <pc:sldLayoutMk cId="1396440496" sldId="2147483698"/>
          </pc:sldLayoutMkLst>
          <pc:spChg chg="mod">
            <ac:chgData name="Torsten Kupsch" userId="190722d87756ff60" providerId="LiveId" clId="{A371FA23-8E8D-DE4A-ABC1-91045D38A7DB}" dt="2023-03-28T07:05:15.620" v="9096" actId="1035"/>
            <ac:spMkLst>
              <pc:docMk/>
              <pc:sldMasterMk cId="1239563261" sldId="2147483670"/>
              <pc:sldLayoutMk cId="1396440496" sldId="2147483698"/>
              <ac:spMk id="19" creationId="{3313E98B-D0AF-BB4F-83E2-3D7E6DA5FEC2}"/>
            </ac:spMkLst>
          </pc:spChg>
        </pc:sldLayoutChg>
        <pc:sldLayoutChg chg="modSp mod">
          <pc:chgData name="Torsten Kupsch" userId="190722d87756ff60" providerId="LiveId" clId="{A371FA23-8E8D-DE4A-ABC1-91045D38A7DB}" dt="2023-03-28T07:06:46.335" v="9110" actId="1036"/>
          <pc:sldLayoutMkLst>
            <pc:docMk/>
            <pc:sldMasterMk cId="1239563261" sldId="2147483670"/>
            <pc:sldLayoutMk cId="2120338987" sldId="2147483699"/>
          </pc:sldLayoutMkLst>
          <pc:spChg chg="mod">
            <ac:chgData name="Torsten Kupsch" userId="190722d87756ff60" providerId="LiveId" clId="{A371FA23-8E8D-DE4A-ABC1-91045D38A7DB}" dt="2023-03-28T07:06:46.335" v="9110" actId="1036"/>
            <ac:spMkLst>
              <pc:docMk/>
              <pc:sldMasterMk cId="1239563261" sldId="2147483670"/>
              <pc:sldLayoutMk cId="2120338987" sldId="2147483699"/>
              <ac:spMk id="19" creationId="{3313E98B-D0AF-BB4F-83E2-3D7E6DA5FEC2}"/>
            </ac:spMkLst>
          </pc:spChg>
        </pc:sldLayoutChg>
        <pc:sldLayoutChg chg="modSp mod">
          <pc:chgData name="Torsten Kupsch" userId="190722d87756ff60" providerId="LiveId" clId="{A371FA23-8E8D-DE4A-ABC1-91045D38A7DB}" dt="2023-03-28T07:06:59.782" v="9113" actId="1076"/>
          <pc:sldLayoutMkLst>
            <pc:docMk/>
            <pc:sldMasterMk cId="1239563261" sldId="2147483670"/>
            <pc:sldLayoutMk cId="2018941765" sldId="2147483700"/>
          </pc:sldLayoutMkLst>
          <pc:spChg chg="mod">
            <ac:chgData name="Torsten Kupsch" userId="190722d87756ff60" providerId="LiveId" clId="{A371FA23-8E8D-DE4A-ABC1-91045D38A7DB}" dt="2023-03-28T07:06:59.782" v="9113" actId="1076"/>
            <ac:spMkLst>
              <pc:docMk/>
              <pc:sldMasterMk cId="1239563261" sldId="2147483670"/>
              <pc:sldLayoutMk cId="2018941765" sldId="2147483700"/>
              <ac:spMk id="19" creationId="{3313E98B-D0AF-BB4F-83E2-3D7E6DA5FEC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28.03.23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28.03.23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kas-mi.dzlm.de/node/272"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269944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6540721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125</a:t>
            </a:fld>
            <a:endParaRPr lang="de-DE"/>
          </a:p>
        </p:txBody>
      </p:sp>
    </p:spTree>
    <p:extLst>
      <p:ext uri="{BB962C8B-B14F-4D97-AF65-F5344CB8AC3E}">
        <p14:creationId xmlns:p14="http://schemas.microsoft.com/office/powerpoint/2010/main" val="37825732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126</a:t>
            </a:fld>
            <a:endParaRPr lang="de-DE"/>
          </a:p>
        </p:txBody>
      </p:sp>
    </p:spTree>
    <p:extLst>
      <p:ext uri="{BB962C8B-B14F-4D97-AF65-F5344CB8AC3E}">
        <p14:creationId xmlns:p14="http://schemas.microsoft.com/office/powerpoint/2010/main" val="1793021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128</a:t>
            </a:fld>
            <a:endParaRPr lang="de-DE"/>
          </a:p>
        </p:txBody>
      </p:sp>
    </p:spTree>
    <p:extLst>
      <p:ext uri="{BB962C8B-B14F-4D97-AF65-F5344CB8AC3E}">
        <p14:creationId xmlns:p14="http://schemas.microsoft.com/office/powerpoint/2010/main" val="3542502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die Gliederung der kommenden Module und in welcher Form die nun folgende Praxisaufgabe im Modul 2 wieder aufgegriffen und reflektiert wird.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129</a:t>
            </a:fld>
            <a:endParaRPr lang="de-DE"/>
          </a:p>
        </p:txBody>
      </p:sp>
    </p:spTree>
    <p:extLst>
      <p:ext uri="{BB962C8B-B14F-4D97-AF65-F5344CB8AC3E}">
        <p14:creationId xmlns:p14="http://schemas.microsoft.com/office/powerpoint/2010/main" val="40938146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131</a:t>
            </a:fld>
            <a:endParaRPr lang="de-DE"/>
          </a:p>
        </p:txBody>
      </p:sp>
    </p:spTree>
    <p:extLst>
      <p:ext uri="{BB962C8B-B14F-4D97-AF65-F5344CB8AC3E}">
        <p14:creationId xmlns:p14="http://schemas.microsoft.com/office/powerpoint/2010/main" val="41647429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132</a:t>
            </a:fld>
            <a:endParaRPr lang="de-DE"/>
          </a:p>
        </p:txBody>
      </p:sp>
    </p:spTree>
    <p:extLst>
      <p:ext uri="{BB962C8B-B14F-4D97-AF65-F5344CB8AC3E}">
        <p14:creationId xmlns:p14="http://schemas.microsoft.com/office/powerpoint/2010/main" val="25504422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133</a:t>
            </a:fld>
            <a:endParaRPr lang="de-DE"/>
          </a:p>
        </p:txBody>
      </p:sp>
    </p:spTree>
    <p:extLst>
      <p:ext uri="{BB962C8B-B14F-4D97-AF65-F5344CB8AC3E}">
        <p14:creationId xmlns:p14="http://schemas.microsoft.com/office/powerpoint/2010/main" val="9393031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dieser Aktivität ist es, die Lehrkräfte eigene, zur Lernsituation ihrer Klasse passende, Basisaufgaben entwickeln zu lassen. Die Teilnehmenden können sich von den auf der Webseite (Rubrik Inhalte) vorhandenen Basisaufgaben Anregungen holen, sollen diese aber möglichst nicht 1:1 übernehmen. Es geht also um das Anwenden der genannten 10 Kriterien für das Entwickeln von Basisaufgaben, nicht um das Einsetzen vorhandener Basisaufgaben in der eigenen Lerngruppe.</a:t>
            </a:r>
          </a:p>
          <a:p>
            <a:endParaRPr lang="de-DE" dirty="0"/>
          </a:p>
          <a:p>
            <a:r>
              <a:rPr lang="de-DE" dirty="0"/>
              <a:t>Ein weiterer Aspekt, der bei der Planung berücksichtigt werden sollte (und hier aus Platzgründen nicht genannt wird): </a:t>
            </a:r>
          </a:p>
          <a:p>
            <a:r>
              <a:rPr lang="de-DE" b="1" dirty="0"/>
              <a:t>Kann jedes Kind in der Arbeitsphase auf seinem Niveau etwas verstehen und lernen?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134</a:t>
            </a:fld>
            <a:endParaRPr lang="de-DE"/>
          </a:p>
        </p:txBody>
      </p:sp>
    </p:spTree>
    <p:extLst>
      <p:ext uri="{BB962C8B-B14F-4D97-AF65-F5344CB8AC3E}">
        <p14:creationId xmlns:p14="http://schemas.microsoft.com/office/powerpoint/2010/main" val="14598233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und die nächste Folie können bei Bedarf (noch einmal) gezeigt werden. Die zehn Kriterien formulieren differenziert die Anforderungen, denen Basisaufgaben genügen sollten, wenn sie wichtige Elemente in einer differenzsensiblen Unterrichtsplanung darstellen sollen.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135</a:t>
            </a:fld>
            <a:endParaRPr lang="de-DE"/>
          </a:p>
        </p:txBody>
      </p:sp>
    </p:spTree>
    <p:extLst>
      <p:ext uri="{BB962C8B-B14F-4D97-AF65-F5344CB8AC3E}">
        <p14:creationId xmlns:p14="http://schemas.microsoft.com/office/powerpoint/2010/main" val="2365357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136</a:t>
            </a:fld>
            <a:endParaRPr lang="de-DE"/>
          </a:p>
        </p:txBody>
      </p:sp>
    </p:spTree>
    <p:extLst>
      <p:ext uri="{BB962C8B-B14F-4D97-AF65-F5344CB8AC3E}">
        <p14:creationId xmlns:p14="http://schemas.microsoft.com/office/powerpoint/2010/main" val="366656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„Um allen Kindern einen Zugang zu den Lernangeboten im Mathematikunterricht zu </a:t>
            </a:r>
            <a:r>
              <a:rPr lang="de-DE" sz="1800" dirty="0" err="1">
                <a:solidFill>
                  <a:srgbClr val="1C1C19"/>
                </a:solidFill>
                <a:effectLst/>
                <a:latin typeface="OpenSans"/>
              </a:rPr>
              <a:t>ermöglichen</a:t>
            </a:r>
            <a:r>
              <a:rPr lang="de-DE" sz="1800" dirty="0">
                <a:solidFill>
                  <a:srgbClr val="1C1C19"/>
                </a:solidFill>
                <a:effectLst/>
                <a:latin typeface="OpenSans"/>
              </a:rPr>
              <a:t>, </a:t>
            </a:r>
            <a:r>
              <a:rPr lang="de-DE" sz="1800" dirty="0" err="1">
                <a:solidFill>
                  <a:srgbClr val="1C1C19"/>
                </a:solidFill>
                <a:effectLst/>
                <a:latin typeface="OpenSans"/>
              </a:rPr>
              <a:t>müssen</a:t>
            </a:r>
            <a:r>
              <a:rPr lang="de-DE" sz="1800" dirty="0">
                <a:solidFill>
                  <a:srgbClr val="1C1C19"/>
                </a:solidFill>
                <a:effectLst/>
                <a:latin typeface="OpenSans"/>
              </a:rPr>
              <a:t> bei der Planung nicht nur die individuellen mathematischen </a:t>
            </a:r>
            <a:r>
              <a:rPr lang="de-DE" sz="1800" dirty="0" err="1">
                <a:solidFill>
                  <a:srgbClr val="1C1C19"/>
                </a:solidFill>
                <a:effectLst/>
                <a:latin typeface="OpenSans"/>
              </a:rPr>
              <a:t>Lernstände</a:t>
            </a:r>
            <a:r>
              <a:rPr lang="de-DE" sz="1800" dirty="0">
                <a:solidFill>
                  <a:srgbClr val="1C1C19"/>
                </a:solidFill>
                <a:effectLst/>
                <a:latin typeface="OpenSans"/>
              </a:rPr>
              <a:t> der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a:t>
            </a:r>
            <a:r>
              <a:rPr lang="de-DE" sz="1800" dirty="0">
                <a:solidFill>
                  <a:srgbClr val="1C1C19"/>
                </a:solidFill>
                <a:effectLst/>
                <a:latin typeface="OpenSans"/>
              </a:rPr>
              <a:t>̈- </a:t>
            </a:r>
            <a:r>
              <a:rPr lang="de-DE" sz="1800" dirty="0" err="1">
                <a:solidFill>
                  <a:srgbClr val="1C1C19"/>
                </a:solidFill>
                <a:effectLst/>
                <a:latin typeface="OpenSans"/>
              </a:rPr>
              <a:t>ler</a:t>
            </a:r>
            <a:r>
              <a:rPr lang="de-DE" sz="1800" dirty="0">
                <a:solidFill>
                  <a:srgbClr val="1C1C19"/>
                </a:solidFill>
                <a:effectLst/>
                <a:latin typeface="OpenSans"/>
              </a:rPr>
              <a:t> bedacht werden, sondern auch die verschiedenen sensorischen, kognitiven, emotionalen, sprachlichen oder </a:t>
            </a:r>
            <a:r>
              <a:rPr lang="de-DE" sz="1800" dirty="0" err="1">
                <a:solidFill>
                  <a:srgbClr val="1C1C19"/>
                </a:solidFill>
                <a:effectLst/>
                <a:latin typeface="OpenSans"/>
              </a:rPr>
              <a:t>körperlichen</a:t>
            </a:r>
            <a:r>
              <a:rPr lang="de-DE" sz="1800" dirty="0">
                <a:solidFill>
                  <a:srgbClr val="1C1C19"/>
                </a:solidFill>
                <a:effectLst/>
                <a:latin typeface="OpenSans"/>
              </a:rPr>
              <a:t> Lernvoraussetzungen. Hier gilt es, durch gezielte methodische, mediale oder soziale </a:t>
            </a:r>
            <a:r>
              <a:rPr lang="de-DE" sz="1800" dirty="0" err="1">
                <a:solidFill>
                  <a:srgbClr val="1C1C19"/>
                </a:solidFill>
                <a:effectLst/>
                <a:latin typeface="OpenSans"/>
              </a:rPr>
              <a:t>Unterstützungsmaßnahmen</a:t>
            </a:r>
            <a:r>
              <a:rPr lang="de-DE" sz="1800" dirty="0">
                <a:solidFill>
                  <a:srgbClr val="1C1C19"/>
                </a:solidFill>
                <a:effectLst/>
                <a:latin typeface="OpenSans"/>
              </a:rPr>
              <a:t>, im Rahmen der </a:t>
            </a:r>
            <a:r>
              <a:rPr lang="de-DE" sz="1800" dirty="0" err="1">
                <a:solidFill>
                  <a:srgbClr val="1C1C19"/>
                </a:solidFill>
                <a:effectLst/>
                <a:latin typeface="OpenSans"/>
              </a:rPr>
              <a:t>Möglichkeiten</a:t>
            </a:r>
            <a:r>
              <a:rPr lang="de-DE" sz="1800" dirty="0">
                <a:solidFill>
                  <a:srgbClr val="1C1C19"/>
                </a:solidFill>
                <a:effectLst/>
                <a:latin typeface="OpenSans"/>
              </a:rPr>
              <a:t>, Barrieren zu reduzieren (vgl. KMK 2011).“ </a:t>
            </a:r>
            <a:r>
              <a:rPr lang="de-DE" sz="1800" dirty="0"/>
              <a:t>(Handreichung „Mathematik gemeinsam lernen“, 2022, S. 6)</a:t>
            </a:r>
            <a:endParaRPr lang="de-DE" sz="1800" dirty="0">
              <a:solidFill>
                <a:srgbClr val="1C1C19"/>
              </a:solidFill>
              <a:effectLst/>
              <a:latin typeface="OpenSans"/>
            </a:endParaRPr>
          </a:p>
          <a:p>
            <a:r>
              <a:rPr lang="de-DE" sz="1800" dirty="0">
                <a:solidFill>
                  <a:srgbClr val="1C1C19"/>
                </a:solidFill>
                <a:effectLst/>
                <a:latin typeface="OpenSans"/>
              </a:rPr>
              <a:t>Die Umsetzung der Inklusion wird bisweilen kontrovers diskutiert. „Schulen und </a:t>
            </a:r>
            <a:r>
              <a:rPr lang="de-DE" sz="1800" dirty="0" err="1">
                <a:solidFill>
                  <a:srgbClr val="1C1C19"/>
                </a:solidFill>
                <a:effectLst/>
                <a:latin typeface="OpenSans"/>
              </a:rPr>
              <a:t>Lehrkräfte</a:t>
            </a:r>
            <a:r>
              <a:rPr lang="de-DE" sz="1800" dirty="0">
                <a:solidFill>
                  <a:srgbClr val="1C1C19"/>
                </a:solidFill>
                <a:effectLst/>
                <a:latin typeface="OpenSans"/>
              </a:rPr>
              <a:t> stehen zweifelsohne vor großen Herausforderungen. Zwar wird die Auseinandersetzung mit den Materialien, die in dieser Handreichung und auf der Projektwebsite </a:t>
            </a:r>
            <a:r>
              <a:rPr lang="de-DE" sz="1800" i="1" dirty="0" err="1">
                <a:solidFill>
                  <a:srgbClr val="1C1C19"/>
                </a:solidFill>
                <a:effectLst/>
                <a:latin typeface="OpenSans"/>
              </a:rPr>
              <a:t>pikas-mi.dzlm.de</a:t>
            </a:r>
            <a:r>
              <a:rPr lang="de-DE" sz="1800" i="1" dirty="0">
                <a:solidFill>
                  <a:srgbClr val="1C1C19"/>
                </a:solidFill>
                <a:effectLst/>
                <a:latin typeface="OpenSans"/>
              </a:rPr>
              <a:t> </a:t>
            </a:r>
            <a:r>
              <a:rPr lang="de-DE" sz="1800" dirty="0">
                <a:solidFill>
                  <a:srgbClr val="1C1C19"/>
                </a:solidFill>
                <a:effectLst/>
                <a:latin typeface="OpenSans"/>
              </a:rPr>
              <a:t>angeboten werden, vermutlich nicht alle Fragen beantworten </a:t>
            </a:r>
            <a:r>
              <a:rPr lang="de-DE" sz="1800" dirty="0" err="1">
                <a:solidFill>
                  <a:srgbClr val="1C1C19"/>
                </a:solidFill>
                <a:effectLst/>
                <a:latin typeface="OpenSans"/>
              </a:rPr>
              <a:t>können</a:t>
            </a:r>
            <a:r>
              <a:rPr lang="de-DE" sz="1800" dirty="0">
                <a:solidFill>
                  <a:srgbClr val="1C1C19"/>
                </a:solidFill>
                <a:effectLst/>
                <a:latin typeface="OpenSans"/>
              </a:rPr>
              <a:t>, die sich im Kontext des inklusiven Mathematikunterrichts stellen.“ Die im Projekt entwickelten Unterrichtsideen und Hintergrundinformationen bieten Potenzial </a:t>
            </a:r>
            <a:r>
              <a:rPr lang="de-DE" sz="1800" dirty="0" err="1">
                <a:solidFill>
                  <a:srgbClr val="1C1C19"/>
                </a:solidFill>
                <a:effectLst/>
                <a:latin typeface="OpenSans"/>
              </a:rPr>
              <a:t>für</a:t>
            </a:r>
            <a:r>
              <a:rPr lang="de-DE" sz="1800" dirty="0">
                <a:solidFill>
                  <a:srgbClr val="1C1C19"/>
                </a:solidFill>
                <a:effectLst/>
                <a:latin typeface="OpenSans"/>
              </a:rPr>
              <a:t> praxisrelevante </a:t>
            </a:r>
            <a:r>
              <a:rPr lang="de-DE" sz="1800" dirty="0" err="1">
                <a:solidFill>
                  <a:srgbClr val="1C1C19"/>
                </a:solidFill>
                <a:effectLst/>
                <a:latin typeface="OpenSans"/>
              </a:rPr>
              <a:t>Unterstützung</a:t>
            </a:r>
            <a:r>
              <a:rPr lang="de-DE" sz="18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Unterrichtsmaterialien haben exemplarischen Charakter. Sie sind so aufbereitet, dass sie ohne großen Mehraufwand im Unterricht eingesetzt werden </a:t>
            </a:r>
            <a:r>
              <a:rPr lang="de-DE" sz="1800" dirty="0" err="1">
                <a:solidFill>
                  <a:srgbClr val="1C1C19"/>
                </a:solidFill>
                <a:effectLst/>
                <a:latin typeface="OpenSans"/>
              </a:rPr>
              <a:t>können</a:t>
            </a:r>
            <a:r>
              <a:rPr lang="de-DE" sz="1800" dirty="0">
                <a:solidFill>
                  <a:srgbClr val="1C1C19"/>
                </a:solidFill>
                <a:effectLst/>
                <a:latin typeface="OpenSans"/>
              </a:rPr>
              <a:t>. Durch die beispielhaften Konkretisierungen soll eine Sensibilisierung </a:t>
            </a:r>
            <a:r>
              <a:rPr lang="de-DE" sz="1800" dirty="0" err="1">
                <a:solidFill>
                  <a:srgbClr val="1C1C19"/>
                </a:solidFill>
                <a:effectLst/>
                <a:latin typeface="OpenSans"/>
              </a:rPr>
              <a:t>für</a:t>
            </a:r>
            <a:r>
              <a:rPr lang="de-DE" sz="1800" dirty="0">
                <a:solidFill>
                  <a:srgbClr val="1C1C19"/>
                </a:solidFill>
                <a:effectLst/>
                <a:latin typeface="OpenSans"/>
              </a:rPr>
              <a:t> die </a:t>
            </a:r>
            <a:r>
              <a:rPr lang="de-DE" sz="1800" dirty="0" err="1">
                <a:solidFill>
                  <a:srgbClr val="1C1C19"/>
                </a:solidFill>
                <a:effectLst/>
                <a:latin typeface="OpenSans"/>
              </a:rPr>
              <a:t>Grundzüge</a:t>
            </a:r>
            <a:r>
              <a:rPr lang="de-DE" sz="1800" dirty="0">
                <a:solidFill>
                  <a:srgbClr val="1C1C19"/>
                </a:solidFill>
                <a:effectLst/>
                <a:latin typeface="OpenSans"/>
              </a:rPr>
              <a:t> guten inklusiven Mathematikunterrichts erreicht und ein Einblick in die verschiedenen </a:t>
            </a:r>
            <a:r>
              <a:rPr lang="de-DE" sz="1800" dirty="0" err="1">
                <a:solidFill>
                  <a:srgbClr val="1C1C19"/>
                </a:solidFill>
                <a:effectLst/>
                <a:latin typeface="OpenSans"/>
              </a:rPr>
              <a:t>Unterstützungsbedarfe</a:t>
            </a:r>
            <a:r>
              <a:rPr lang="de-DE" sz="1800" dirty="0">
                <a:solidFill>
                  <a:srgbClr val="1C1C19"/>
                </a:solidFill>
                <a:effectLst/>
                <a:latin typeface="OpenSans"/>
              </a:rPr>
              <a:t> gegeben werden.“</a:t>
            </a:r>
            <a:r>
              <a:rPr lang="de-DE" sz="1800" dirty="0"/>
              <a:t>(Handreichung „Mathematik gemeinsam lernen“, 2022, S. 3)</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31266674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Raster ist als Hilfestellung für diejenigen TN gedacht, die über die eigentliche Praxisaufgabe (Entwicklung einer Basisaufgabe mit Hilfe der genannten Kriterien) hinaus weitere Elemente der differenzsensiblen Unterrichtsplanung erproben wollen. Es handelt sich also ausdrücklich um eine „Sternchenaufgabe“, die nicht Teil der </a:t>
            </a:r>
            <a:r>
              <a:rPr lang="de-DE"/>
              <a:t>Planungsaktivität und des </a:t>
            </a:r>
            <a:r>
              <a:rPr lang="de-DE" dirty="0"/>
              <a:t>Erprobungsauftrags ist.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137</a:t>
            </a:fld>
            <a:endParaRPr lang="de-DE"/>
          </a:p>
        </p:txBody>
      </p:sp>
    </p:spTree>
    <p:extLst>
      <p:ext uri="{BB962C8B-B14F-4D97-AF65-F5344CB8AC3E}">
        <p14:creationId xmlns:p14="http://schemas.microsoft.com/office/powerpoint/2010/main" val="5368746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enthält das Planungsraster „Unterricht differenzsensibel planen“ mit der Grafik aus der Handreichung. Auf dieser Grafik sind farbige Punkte als Orientierungshilfen enthalten, die in der Grafik auf der Webseite fehlen.</a:t>
            </a:r>
          </a:p>
          <a:p>
            <a:r>
              <a:rPr lang="de-DE" dirty="0"/>
              <a:t>Die Folie kann alternativ zur vorherigen Folie gezeigt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138</a:t>
            </a:fld>
            <a:endParaRPr lang="de-DE"/>
          </a:p>
        </p:txBody>
      </p:sp>
    </p:spTree>
    <p:extLst>
      <p:ext uri="{BB962C8B-B14F-4D97-AF65-F5344CB8AC3E}">
        <p14:creationId xmlns:p14="http://schemas.microsoft.com/office/powerpoint/2010/main" val="7228063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und Beobachtung auf dem Arbeitsblatt „Reflexion </a:t>
            </a:r>
            <a:r>
              <a:rPr lang="de-DE" i="1" baseline="0" dirty="0"/>
              <a:t>Basisaufgabe</a:t>
            </a:r>
            <a:r>
              <a:rPr lang="de-DE" baseline="0" dirty="0"/>
              <a:t>“, welches Sie sowohl im Teilnehmenden-Material als auch auf der digitalen Pinnwand finden.</a:t>
            </a:r>
            <a:endParaRPr lang="de-DE" dirty="0"/>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marL="171450" lvl="0" indent="-171450">
              <a:buFontTx/>
              <a:buChar char="-"/>
            </a:pPr>
            <a:r>
              <a:rPr lang="de-DE" sz="1200" i="1" kern="1200" dirty="0">
                <a:solidFill>
                  <a:schemeClr val="tx1"/>
                </a:solidFill>
                <a:effectLst/>
                <a:latin typeface="+mn-lt"/>
                <a:ea typeface="+mn-ea"/>
                <a:cs typeface="+mn-cs"/>
              </a:rPr>
              <a:t>Welche grundsätzlichen Rückmeldungen haben Sie zur Durchführung der Erprobung?</a:t>
            </a:r>
          </a:p>
          <a:p>
            <a:pPr marL="171450" lvl="0" indent="-171450">
              <a:buFontTx/>
              <a:buChar char="-"/>
            </a:pPr>
            <a:r>
              <a:rPr lang="de-DE" sz="1200" i="1" kern="1200" dirty="0">
                <a:solidFill>
                  <a:schemeClr val="tx1"/>
                </a:solidFill>
                <a:effectLst/>
                <a:latin typeface="+mn-lt"/>
                <a:ea typeface="+mn-ea"/>
                <a:cs typeface="+mn-cs"/>
              </a:rPr>
              <a:t>Welche Schwierigkeiten beim Bearbeiten „Ihrer“ Basisaufgabe haben Sie bei einzelnen Kindern beobachtet?</a:t>
            </a:r>
          </a:p>
          <a:p>
            <a:pPr marL="171450" lvl="0" indent="-171450">
              <a:buFontTx/>
              <a:buChar char="-"/>
            </a:pPr>
            <a:r>
              <a:rPr lang="de-DE" sz="1200" i="1" kern="1200" dirty="0">
                <a:solidFill>
                  <a:schemeClr val="tx1"/>
                </a:solidFill>
                <a:effectLst/>
                <a:latin typeface="+mn-lt"/>
                <a:ea typeface="+mn-ea"/>
                <a:cs typeface="+mn-cs"/>
              </a:rPr>
              <a:t>Welche Ideen haben Sie, um diese Schwierigkeiten bei einer erneuten Durchführung der UE in einer anderen Lerngruppe zu vermeiden?</a:t>
            </a:r>
          </a:p>
          <a:p>
            <a:pPr lvl="0"/>
            <a:r>
              <a:rPr lang="de-DE" sz="1200" i="1" kern="1200" dirty="0">
                <a:solidFill>
                  <a:schemeClr val="tx1"/>
                </a:solidFill>
                <a:effectLst/>
                <a:latin typeface="+mn-lt"/>
                <a:ea typeface="+mn-ea"/>
                <a:cs typeface="+mn-cs"/>
              </a:rPr>
              <a:t>Sammeln von wichtigen Tipps für die Praxis zu der durchgeführten Aufgabe (dem Entwickeln von Basisaufgaben):</a:t>
            </a:r>
          </a:p>
          <a:p>
            <a:pPr marL="171450" lvl="0" indent="-171450">
              <a:buFontTx/>
              <a:buChar char="-"/>
            </a:pPr>
            <a:r>
              <a:rPr lang="de-DE" sz="1200" i="1" kern="1200" dirty="0">
                <a:solidFill>
                  <a:schemeClr val="tx1"/>
                </a:solidFill>
                <a:effectLst/>
                <a:latin typeface="+mn-lt"/>
                <a:ea typeface="+mn-ea"/>
                <a:cs typeface="+mn-cs"/>
              </a:rPr>
              <a:t>Welche Erkenntnisse ergeben sich für die Weiterarbeit mit diesen Kindern?</a:t>
            </a:r>
          </a:p>
          <a:p>
            <a:pPr marL="171450" lvl="0" indent="-171450">
              <a:buFontTx/>
              <a:buChar char="-"/>
            </a:pPr>
            <a:r>
              <a:rPr lang="de-DE" sz="1200" i="1" kern="1200" dirty="0">
                <a:solidFill>
                  <a:schemeClr val="tx1"/>
                </a:solidFill>
                <a:effectLst/>
                <a:latin typeface="+mn-lt"/>
                <a:ea typeface="+mn-ea"/>
                <a:cs typeface="+mn-cs"/>
              </a:rPr>
              <a:t>Wie könnten Sie von dieser Basisaufgabe ausgehend Reduktions- und Erweiterungsaufgaben entwickeln?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139</a:t>
            </a:fld>
            <a:endParaRPr lang="de-DE"/>
          </a:p>
        </p:txBody>
      </p:sp>
    </p:spTree>
    <p:extLst>
      <p:ext uri="{BB962C8B-B14F-4D97-AF65-F5344CB8AC3E}">
        <p14:creationId xmlns:p14="http://schemas.microsoft.com/office/powerpoint/2010/main" val="29927877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140</a:t>
            </a:fld>
            <a:endParaRPr lang="de-DE"/>
          </a:p>
        </p:txBody>
      </p:sp>
    </p:spTree>
    <p:extLst>
      <p:ext uri="{BB962C8B-B14F-4D97-AF65-F5344CB8AC3E}">
        <p14:creationId xmlns:p14="http://schemas.microsoft.com/office/powerpoint/2010/main" val="31671834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143</a:t>
            </a:fld>
            <a:endParaRPr lang="de-DE"/>
          </a:p>
        </p:txBody>
      </p:sp>
    </p:spTree>
    <p:extLst>
      <p:ext uri="{BB962C8B-B14F-4D97-AF65-F5344CB8AC3E}">
        <p14:creationId xmlns:p14="http://schemas.microsoft.com/office/powerpoint/2010/main" val="27772251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144</a:t>
            </a:fld>
            <a:endParaRPr lang="de-DE"/>
          </a:p>
        </p:txBody>
      </p:sp>
    </p:spTree>
    <p:extLst>
      <p:ext uri="{BB962C8B-B14F-4D97-AF65-F5344CB8AC3E}">
        <p14:creationId xmlns:p14="http://schemas.microsoft.com/office/powerpoint/2010/main" val="171923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Diese und die folgenden Folien bereiten anschaulich das Anknüpfen an die Fragen und Erfahrungen, die Lehrkräfte im Zusammenhang mit der Gestaltung guten inklusiven Mathematikunterrichts sich möglicherweise gestellt bzw. die sie so oder in ähnlicher Form gemacht haben, vor (s. Folie 24). </a:t>
            </a:r>
          </a:p>
          <a:p>
            <a:r>
              <a:rPr lang="de-DE"/>
              <a:t>Mit Bezug zur Antwort der Kollegin (</a:t>
            </a:r>
            <a:r>
              <a:rPr lang="de-DE" sz="1200" i="1">
                <a:latin typeface="Arial" panose="020B0604020202020204" pitchFamily="34" charset="0"/>
                <a:cs typeface="Arial" panose="020B0604020202020204" pitchFamily="34" charset="0"/>
              </a:rPr>
              <a:t>In einem guten inklusiven Mathematikunterricht lernen alle Schülerinnen und Schüler auf ihrem Niveau verständnisorientiert am gleichen Lerngegenstand.) </a:t>
            </a:r>
            <a:r>
              <a:rPr lang="de-DE" sz="1200" i="0">
                <a:latin typeface="Arial" panose="020B0604020202020204" pitchFamily="34" charset="0"/>
                <a:cs typeface="Arial" panose="020B0604020202020204" pitchFamily="34" charset="0"/>
              </a:rPr>
              <a:t>werden auf den Folien 20-23 mögliche Auswirkungen eines der Fragestellung entsprechenden Vorgehens kurz dargestellt.</a:t>
            </a:r>
            <a:endParaRPr lang="de-DE" i="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93582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187872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14871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knüpfen die TN an die eigenen Unterrichtserfahrungen an und werden gleichzeitig für die Herausforderungen sensibilisiert, die mit der Gestaltung eines guten (inklusiven) Mathematikunterrichts verbunden sind.</a:t>
            </a:r>
          </a:p>
          <a:p>
            <a:r>
              <a:rPr lang="de-DE" dirty="0"/>
              <a:t>Der Zeitrahmen für diese Aktivität ist mit ca. 10 Minuten eng begrenzt. Fachberatende, die den TN einen, je nach Gruppengröße mehr oder weniger, intensiven Austausch der Erfahrungen ermöglichen wollen, sollten diese Phase angesichts der Vielzahl an nachfolgenden Informationen und Arbeitsphasen so kurz wie möglich gestalten.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7924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97859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211437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 Vorschau auf den Erprobungsauftrag wird den TN ermöglicht, die nachfolgenden Informationen auf diesen Auftrag zu beziehen und sich erste weiterführende Gedanken dazu zu machen bzw. eine Auswahl hinsichtlich des mathematischen Inhalts zu treffen, den sie im Rahmen des Erprobungsauftrags bearbeiten wollen.</a:t>
            </a:r>
          </a:p>
          <a:p>
            <a:endParaRPr lang="de-DE" dirty="0"/>
          </a:p>
          <a:p>
            <a:r>
              <a:rPr lang="de-DE" dirty="0"/>
              <a:t>Die TN erhalten im letzten Drittel der Veranstaltung folgenden Erprobungsauftrag:</a:t>
            </a:r>
          </a:p>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Beobachtung, Diagnose und Fördermöglichkeiten auf dem Arbeitsblatt „Reflexion „Zahlen treffen“, welches Sie sowohl im Teilnehmenden-Material als auch auf der digitalen Pinnwand finden.</a:t>
            </a:r>
            <a:endParaRPr lang="de-DE" dirty="0"/>
          </a:p>
          <a:p>
            <a:r>
              <a:rPr lang="de-DE" dirty="0"/>
              <a:t>Diejenigen unter Ihnen, die zur Zeit nicht in einem ersten oder zweiten Schuljahr unterrichten, könnten</a:t>
            </a:r>
            <a:r>
              <a:rPr lang="de-DE" baseline="0" dirty="0"/>
              <a:t> </a:t>
            </a:r>
            <a:r>
              <a:rPr lang="de-DE" dirty="0"/>
              <a:t>die Aufgaben so adaptieren, dass sie auch Aufschluss über bestimmte Beobachtungsaspekte in größeren Zahlräumen geben könnten. Denn … </a:t>
            </a:r>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lvl="0"/>
            <a:r>
              <a:rPr lang="de-DE" sz="1200" i="1" kern="1200" dirty="0">
                <a:solidFill>
                  <a:schemeClr val="tx1"/>
                </a:solidFill>
                <a:effectLst/>
                <a:latin typeface="+mn-lt"/>
                <a:ea typeface="+mn-ea"/>
                <a:cs typeface="+mn-cs"/>
              </a:rPr>
              <a:t>- Welche grundsätzlichen Rückmeldungen haben Sie zur Durchführung der Erprobung?</a:t>
            </a:r>
          </a:p>
          <a:p>
            <a:pPr lvl="0"/>
            <a:r>
              <a:rPr lang="de-DE" sz="1200" i="1" kern="1200" dirty="0">
                <a:solidFill>
                  <a:schemeClr val="tx1"/>
                </a:solidFill>
                <a:effectLst/>
                <a:latin typeface="+mn-lt"/>
                <a:ea typeface="+mn-ea"/>
                <a:cs typeface="+mn-cs"/>
              </a:rPr>
              <a:t>- Inwiefern ließen sich die von Ihnen formulierten Beobachtungsschwerpunkte feststellen?</a:t>
            </a:r>
          </a:p>
          <a:p>
            <a:pPr lvl="0"/>
            <a:r>
              <a:rPr lang="de-DE" sz="1200" i="1" kern="1200" dirty="0">
                <a:solidFill>
                  <a:schemeClr val="tx1"/>
                </a:solidFill>
                <a:effectLst/>
                <a:latin typeface="+mn-lt"/>
                <a:ea typeface="+mn-ea"/>
                <a:cs typeface="+mn-cs"/>
              </a:rPr>
              <a:t>- Welche Schwierigkeiten bei dem Spiel „Zahlen treffen“ haben Sie bei einzelnen Kindern beobachtet?</a:t>
            </a:r>
          </a:p>
          <a:p>
            <a:pPr lvl="0"/>
            <a:r>
              <a:rPr lang="de-DE" sz="1200" i="1" kern="1200" dirty="0">
                <a:solidFill>
                  <a:schemeClr val="tx1"/>
                </a:solidFill>
                <a:effectLst/>
                <a:latin typeface="+mn-lt"/>
                <a:ea typeface="+mn-ea"/>
                <a:cs typeface="+mn-cs"/>
              </a:rPr>
              <a:t>Sammeln von wichtigen Tipps für die Praxis zu der durchgeführten Aufgabe und mögliche Diagnose- und Förderhinweise:</a:t>
            </a:r>
          </a:p>
          <a:p>
            <a:pPr lvl="0"/>
            <a:r>
              <a:rPr lang="de-DE" sz="1200" i="1" kern="1200" dirty="0">
                <a:solidFill>
                  <a:schemeClr val="tx1"/>
                </a:solidFill>
                <a:effectLst/>
                <a:latin typeface="+mn-lt"/>
                <a:ea typeface="+mn-ea"/>
                <a:cs typeface="+mn-cs"/>
              </a:rPr>
              <a:t>- Welche Erkenntnisse ergeben sich für die Weiterarbeit mit diesen Kindern?</a:t>
            </a:r>
          </a:p>
          <a:p>
            <a:r>
              <a:rPr lang="de-DE" sz="1200" i="1" kern="1200" dirty="0">
                <a:solidFill>
                  <a:schemeClr val="tx1"/>
                </a:solidFill>
                <a:effectLst/>
                <a:latin typeface="+mn-lt"/>
                <a:ea typeface="+mn-ea"/>
                <a:cs typeface="+mn-cs"/>
              </a:rPr>
              <a:t>- Welche Konsequenzen ziehen Sie daraus, um das Kind beim Aufbau eines tragfähigen Zahlverständnisses weiter zu unterstützen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30303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t>Natürlich ist es nicht möglich, mit einer Webseite alle Fragen zu beantworten, die sich im Rahmen von inklusiven Unterricht stellen. Da Lehrkräfte im inklusiven Unterricht aber oft vor großen Herausforderungen stehen, können die Unterrichtsideen und Hintergrundinformationen (mathematikdidaktisch sowie sonderpädagogisch) eine Hilfe darstellen und praxisnahe Unterstützung bieten. Die praktischen Beispiele können zwar direkt im Unterricht eingesetzt werden, sollen aber vor allem als exemplarische Anregungen genutzt werden. </a:t>
            </a:r>
            <a:r>
              <a:rPr lang="de-DE" dirty="0"/>
              <a:t>(Handreichung „Mathematik gemeinsam lernen“, 2022, S. 3)</a:t>
            </a:r>
          </a:p>
          <a:p>
            <a:pPr marL="0" indent="0">
              <a:buFont typeface="Arial" panose="020B0604020202020204" pitchFamily="34" charset="0"/>
              <a:buNone/>
            </a:pPr>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402520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301481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die Startseite der Homepage </a:t>
            </a:r>
            <a:r>
              <a:rPr lang="de-DE" b="1" dirty="0" err="1"/>
              <a:t>pikas-mi.dzlm.de</a:t>
            </a:r>
            <a:r>
              <a:rPr lang="de-DE" b="1" dirty="0"/>
              <a:t> </a:t>
            </a:r>
            <a:r>
              <a:rPr lang="de-DE" dirty="0"/>
              <a:t>und ist in der Projektpräsentation enthalten, die unter folgendem Link heruntergeladen werden kann: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/446.</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1844515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a:t>Die auf der Homepage vorhandenen Informationen und Materialien des Projektes </a:t>
            </a:r>
            <a:r>
              <a:rPr lang="de-DE" b="1" i="0" baseline="0" dirty="0"/>
              <a:t>Mathe inklusiv mit PIKAS </a:t>
            </a:r>
            <a:r>
              <a:rPr lang="de-DE" baseline="0" dirty="0"/>
              <a:t>sind auf dieser Übersicht stichpunktartig dargestellt.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Gegliedert ist die Webseite in drei verschiedene Rubriken: </a:t>
            </a:r>
            <a:r>
              <a:rPr lang="de-DE" i="1" baseline="0" dirty="0"/>
              <a:t>Leitideen, Inhalte und Förderschwerpunkte (s. Kästen)</a:t>
            </a:r>
            <a:r>
              <a:rPr lang="de-DE" baseline="0" dirty="0"/>
              <a:t>, die sich unterschiedlichen Schwerpunkten widmen.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Diese Folie entstammt ebenfalls der Projekt-Präsentation.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rote Rahmen weist darauf hin, dass die in diesem Modul präsentierten Informationen größtenteils in der Rubrik </a:t>
            </a:r>
            <a:r>
              <a:rPr lang="de-DE" i="1" baseline="0" dirty="0"/>
              <a:t>Inhalte</a:t>
            </a:r>
            <a:r>
              <a:rPr lang="de-DE" baseline="0" dirty="0"/>
              <a:t> zu finden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nachfolgenden Folien 32-52 sind ausgeblendet, da davon ausgegangen wird, dass sich die TN des Coaching-Moduls im Vorfeld der Veranstaltung (aufgrund eines entsprechenden Selbstlernauftrags) über die Inhalte und Materialien der Homepage informiert und/oder sich die Projektpräsentation angesehen haben. Sollte dies nicht der Fall sein, können FB die ausgeblendeten Folien oder auch die Projektpräsentation selbst nutzen, um über das Projekt und seine Unterstützungsangebote zu informieren.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1548268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Leitideen sind inhaltsübergreifende Aspekte, Methoden, Werkzeuge etc., welche zwar beispielhaft an einem Inhalt anschaulich verdeutlicht werden aber auf andere Inhalte übertragen werden können. </a:t>
            </a:r>
          </a:p>
          <a:p>
            <a:pPr marL="171450" indent="-171450">
              <a:buFont typeface="Arial" panose="020B0604020202020204" pitchFamily="34" charset="0"/>
              <a:buChar char="•"/>
            </a:pPr>
            <a:r>
              <a:rPr lang="de-DE" baseline="0"/>
              <a:t>Die Rubrik Leitideen beschäftigt sich mit vier zentralen Themen (Modulen): Aufgaben adaptieren, Diagnosegeleitet fördern, Austausch anregen und Effektiv üben</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425227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Startseite der Rubrik Leitideen mit den vier Modulen (Kasten). </a:t>
            </a:r>
          </a:p>
          <a:p>
            <a:pPr marL="171450" indent="-171450">
              <a:buFont typeface="Arial" panose="020B0604020202020204" pitchFamily="34" charset="0"/>
              <a:buChar char="•"/>
            </a:pPr>
            <a:r>
              <a:rPr lang="de-DE" baseline="0"/>
              <a:t>Alle Module sind komplett ausgearbeitet (Stand: November 2021).</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855176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Ein Modul der Rubrik Leitideen (hier Beispiel Leitidee „Aufgaben adaptieren“) unterteilt sich noch einmal in verschiedene Teilmodule (Kasten links z.B. „Tipps und Herausforderungen bereithalten“ oder „Forschermittel verwenden“). </a:t>
            </a:r>
          </a:p>
          <a:p>
            <a:pPr marL="171450" indent="-171450">
              <a:buFont typeface="Arial" panose="020B0604020202020204" pitchFamily="34" charset="0"/>
              <a:buChar char="•"/>
            </a:pPr>
            <a:r>
              <a:rPr lang="de-DE" baseline="0"/>
              <a:t>Dort sind z.B. die konkreten Adaptionsmöglichkeiten zu finden.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004058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Der Aufbau jedes Teilmoduls (hier am Beispiel des Teilmoduls „Forschermittel“) gliedert sich in Einstieg, Hintergrund, Unterricht und Material. </a:t>
            </a:r>
            <a:endParaRPr lang="de-DE" b="0" u="none" baseline="0"/>
          </a:p>
          <a:p>
            <a:r>
              <a:rPr lang="de-DE" b="0" u="none" baseline="0">
                <a:sym typeface="Wingdings" pitchFamily="2" charset="2"/>
              </a:rPr>
              <a:t> hier: </a:t>
            </a:r>
            <a:r>
              <a:rPr lang="de-DE" b="0" u="none" baseline="0"/>
              <a:t>Einstieg:</a:t>
            </a:r>
            <a:r>
              <a:rPr lang="de-DE" u="none" baseline="0"/>
              <a:t> anschauliche Einführung in die Thematik</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3827130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u="none" baseline="0"/>
              <a:t>Hintergrund: theoretische Hintergrundinformationen zum Verständnis der Thematik</a:t>
            </a:r>
          </a:p>
          <a:p>
            <a:pPr marL="0" indent="0">
              <a:buFont typeface="Arial" panose="020B0604020202020204" pitchFamily="34" charset="0"/>
              <a:buNone/>
            </a:pPr>
            <a:r>
              <a:rPr lang="de-DE" u="none" baseline="0">
                <a:sym typeface="Wingdings" pitchFamily="2" charset="2"/>
              </a:rPr>
              <a:t> hier: drei Funktionen von Forschermitteln</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1437832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0" u="none" baseline="0"/>
              <a:t>Unterricht: </a:t>
            </a:r>
            <a:r>
              <a:rPr lang="de-DE" u="none" baseline="0"/>
              <a:t>praktische Beispiele zur Umsetzung im Unterricht </a:t>
            </a:r>
            <a:r>
              <a:rPr lang="de-DE" u="none" baseline="0">
                <a:sym typeface="Wingdings" pitchFamily="2" charset="2"/>
              </a:rPr>
              <a:t> hier beispielhafte Kinderdokumente zu Unterrichtsreihe zum Thema „Hundertertafel“, Verwendung von Pfeilen</a:t>
            </a:r>
            <a:endParaRPr lang="de-DE" u="none" baseline="0"/>
          </a:p>
          <a:p>
            <a:pPr marL="171450" indent="-171450">
              <a:buFont typeface="Arial" panose="020B0604020202020204" pitchFamily="34" charset="0"/>
              <a:buChar char="•"/>
            </a:pPr>
            <a:r>
              <a:rPr lang="de-DE" u="none" baseline="0"/>
              <a:t>Material: Materialien zum Herunterladen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1433670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Zielsetzung der Rubrik „Inhalte“: </a:t>
            </a:r>
          </a:p>
          <a:p>
            <a:pPr marL="171450" indent="-171450">
              <a:buFont typeface="Arial"/>
              <a:buChar char="•"/>
            </a:pPr>
            <a:r>
              <a:rPr lang="de-DE" baseline="0"/>
              <a:t>Zentrale mathematische Inhalte für den Einsatz im inklusiven Unterricht aufbereiten</a:t>
            </a:r>
          </a:p>
          <a:p>
            <a:pPr marL="171450" indent="-171450">
              <a:buFont typeface="Arial"/>
              <a:buChar char="•"/>
            </a:pPr>
            <a:r>
              <a:rPr lang="de-DE" baseline="0"/>
              <a:t>Gemeinsame Lernsituationen gestalten – durch die Adaption grundlegender Aufgabenstellungen und mit Ideen zu individuellen Unterstützungsmaßnahmen </a:t>
            </a:r>
            <a:br>
              <a:rPr lang="de-DE" baseline="0"/>
            </a:br>
            <a:r>
              <a:rPr lang="de-DE" baseline="0"/>
              <a:t>und zur Einbindung digitaler Medien</a:t>
            </a:r>
          </a:p>
          <a:p>
            <a:pPr marL="0" indent="0">
              <a:buFont typeface="Arial"/>
              <a:buNone/>
            </a:pPr>
            <a:r>
              <a:rPr lang="de-DE" baseline="0"/>
              <a:t>Unterthemen</a:t>
            </a:r>
          </a:p>
          <a:p>
            <a:pPr marL="171450" indent="-171450">
              <a:buFont typeface="Arial" panose="020B0604020202020204" pitchFamily="34" charset="0"/>
              <a:buChar char="•"/>
            </a:pPr>
            <a:r>
              <a:rPr lang="de-DE" baseline="0"/>
              <a:t>Elemente einer differenzsensiblen Unterrichtsplanung</a:t>
            </a:r>
          </a:p>
          <a:p>
            <a:pPr marL="171450" indent="-171450">
              <a:buFont typeface="Arial" panose="020B0604020202020204" pitchFamily="34" charset="0"/>
              <a:buChar char="•"/>
            </a:pPr>
            <a:r>
              <a:rPr lang="de-DE" baseline="0"/>
              <a:t>zentrale Themen aus dem Lehrplan – Konzentration auf arithmetische Themen (werden in der Adaption für den inklusiven MU von Lehrkräften oft als schwierig empfunden)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59538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Startseite der Rubrik Inhalte. Im Modul „Unterrichtsplanung GL“ werden die Planungsformate erläutert. </a:t>
            </a:r>
          </a:p>
          <a:p>
            <a:pPr marL="171450" indent="-171450">
              <a:buFont typeface="Arial" panose="020B0604020202020204" pitchFamily="34" charset="0"/>
              <a:buChar char="•"/>
            </a:pPr>
            <a:r>
              <a:rPr lang="de-DE" baseline="0"/>
              <a:t>Bisher sind die Module „Unterrichtsplanung GL“, „Zahlvorstellungen“. „Stellenwertvorstellungen“, „Operationsvorstellungen“, “Zahlenrechnen“ und „Größenvorstellungen“ ausgearbeitet (Stand: November 2021).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82370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522621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Der Aufbau jedes Teilmoduls (hier am Beispiel des Teilmoduls „Zahlvorstellungen“) gliedert sich in Einstieg, Unterricht, Hintergrund und Material. </a:t>
            </a:r>
          </a:p>
          <a:p>
            <a:pPr marL="171450" indent="-171450">
              <a:buFont typeface="Arial" panose="020B0604020202020204" pitchFamily="34" charset="0"/>
              <a:buChar char="•"/>
            </a:pPr>
            <a:r>
              <a:rPr lang="de-DE" u="none" baseline="0"/>
              <a:t>Einstieg: anschauliche Einführung in die Thematik </a:t>
            </a:r>
            <a:r>
              <a:rPr lang="de-DE" u="none" baseline="0">
                <a:sym typeface="Wingdings" pitchFamily="2" charset="2"/>
              </a:rPr>
              <a:t> hier: Aussage einer Lehrkraft</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219814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Unterricht: </a:t>
            </a:r>
            <a:r>
              <a:rPr lang="de-DE" sz="1200" u="none" kern="1200">
                <a:solidFill>
                  <a:schemeClr val="tx1"/>
                </a:solidFill>
                <a:effectLst/>
                <a:latin typeface="+mn-lt"/>
                <a:ea typeface="+mn-ea"/>
                <a:cs typeface="+mn-cs"/>
              </a:rPr>
              <a:t>ausgewählte Inhalte</a:t>
            </a:r>
            <a:r>
              <a:rPr lang="de-DE" sz="1200" u="none" kern="1200" baseline="0">
                <a:solidFill>
                  <a:schemeClr val="tx1"/>
                </a:solidFill>
                <a:effectLst/>
                <a:latin typeface="+mn-lt"/>
                <a:ea typeface="+mn-ea"/>
                <a:cs typeface="+mn-cs"/>
              </a:rPr>
              <a:t> </a:t>
            </a:r>
            <a:r>
              <a:rPr lang="de-DE" sz="1200" u="none" kern="1200">
                <a:solidFill>
                  <a:schemeClr val="tx1"/>
                </a:solidFill>
                <a:effectLst/>
                <a:latin typeface="+mn-lt"/>
                <a:ea typeface="+mn-ea"/>
                <a:cs typeface="+mn-cs"/>
              </a:rPr>
              <a:t>als Anschauungsbeispiel für</a:t>
            </a:r>
            <a:r>
              <a:rPr lang="de-DE" sz="1200" u="none" kern="1200" baseline="0">
                <a:solidFill>
                  <a:schemeClr val="tx1"/>
                </a:solidFill>
                <a:effectLst/>
                <a:latin typeface="+mn-lt"/>
                <a:ea typeface="+mn-ea"/>
                <a:cs typeface="+mn-cs"/>
              </a:rPr>
              <a:t> </a:t>
            </a:r>
            <a:r>
              <a:rPr lang="de-DE" sz="1200" u="none" kern="1200">
                <a:solidFill>
                  <a:schemeClr val="tx1"/>
                </a:solidFill>
                <a:effectLst/>
                <a:latin typeface="+mn-lt"/>
                <a:ea typeface="+mn-ea"/>
                <a:cs typeface="+mn-cs"/>
              </a:rPr>
              <a:t>eine Umsetzung in der Praxis und als Musterschablone</a:t>
            </a:r>
            <a:r>
              <a:rPr lang="de-DE" sz="1200" u="none" kern="1200" baseline="0">
                <a:solidFill>
                  <a:schemeClr val="tx1"/>
                </a:solidFill>
                <a:effectLst/>
                <a:latin typeface="+mn-lt"/>
                <a:ea typeface="+mn-ea"/>
                <a:cs typeface="+mn-cs"/>
              </a:rPr>
              <a:t> für </a:t>
            </a:r>
            <a:r>
              <a:rPr lang="de-DE" sz="1200" u="none" kern="1200">
                <a:solidFill>
                  <a:schemeClr val="tx1"/>
                </a:solidFill>
                <a:effectLst/>
                <a:latin typeface="+mn-lt"/>
                <a:ea typeface="+mn-ea"/>
                <a:cs typeface="+mn-cs"/>
              </a:rPr>
              <a:t>die Übertragung auf weitere Inhalte </a:t>
            </a:r>
            <a:r>
              <a:rPr lang="de-DE" sz="1200" u="none" kern="1200">
                <a:solidFill>
                  <a:schemeClr val="tx1"/>
                </a:solidFill>
                <a:effectLst/>
                <a:latin typeface="+mn-lt"/>
                <a:ea typeface="+mn-ea"/>
                <a:cs typeface="+mn-cs"/>
                <a:sym typeface="Wingdings" pitchFamily="2" charset="2"/>
              </a:rPr>
              <a:t>hier exemplarisch die ausgewählten Inhalte zu „Zahlvorstellungen“</a:t>
            </a:r>
            <a:endParaRPr lang="de-DE" sz="1200" u="none" kern="1200">
              <a:solidFill>
                <a:schemeClr val="tx1"/>
              </a:solidFill>
              <a:effectLst/>
              <a:latin typeface="+mn-lt"/>
              <a:ea typeface="+mn-ea"/>
              <a:cs typeface="+mn-cs"/>
            </a:endParaRPr>
          </a:p>
          <a:p>
            <a:pPr marL="171450" indent="-171450">
              <a:buFont typeface="Arial" panose="020B0604020202020204" pitchFamily="34" charset="0"/>
              <a:buChar char="•"/>
            </a:pPr>
            <a:endParaRPr lang="de-DE" u="none" baseline="0"/>
          </a:p>
          <a:p>
            <a:pPr marL="0" indent="0">
              <a:buFont typeface="Arial" panose="020B0604020202020204" pitchFamily="34" charset="0"/>
              <a:buNone/>
            </a:pPr>
            <a:r>
              <a:rPr lang="de-DE" u="none" baseline="0">
                <a:sym typeface="Wingdings" pitchFamily="2" charset="2"/>
              </a:rPr>
              <a:t>der Unterrichtsteil soll kurz am Beispiel von „Muster legen“ erläutert werden.</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142910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In einer kompakten Übersicht werden exemplarisch mögliche Adaptionen der Basisaufgaben, d.h. vertiefende Aufgabenstellungen, mögliche Reduktionen und Erweiterungen der Anforderungen erkundet, so dass jeweils die inhaltliche Bandbreite der Aufgabenstellung deutlich wird.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Zudem sind die vertiefenden Aufgabenstellungen im Allgemeinen so angelegt, dass sie neben der </a:t>
            </a:r>
            <a:r>
              <a:rPr lang="de-DE" i="1" baseline="0"/>
              <a:t>Basisaufgabe </a:t>
            </a:r>
            <a:r>
              <a:rPr lang="de-DE" i="0" baseline="0"/>
              <a:t>(links auf der Grafik) </a:t>
            </a:r>
            <a:r>
              <a:rPr lang="de-DE" baseline="0"/>
              <a:t>auch auf die Aufgabenstellungen der </a:t>
            </a:r>
            <a:r>
              <a:rPr lang="de-DE" i="1" baseline="0"/>
              <a:t>Reduktion</a:t>
            </a:r>
            <a:r>
              <a:rPr lang="de-DE" baseline="0"/>
              <a:t> und </a:t>
            </a:r>
            <a:r>
              <a:rPr lang="de-DE" i="1" baseline="0"/>
              <a:t>Erweiterung</a:t>
            </a:r>
            <a:r>
              <a:rPr lang="de-DE" baseline="0"/>
              <a:t>  (rechts auf der Grafik) bezogen und angewendet werden können.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Dargestellt werden zudem konkrete Ideen zu den </a:t>
            </a:r>
            <a:r>
              <a:rPr lang="de-DE" i="1" baseline="0"/>
              <a:t>Möglichkeiten individueller Unterstützung </a:t>
            </a:r>
            <a:r>
              <a:rPr lang="de-DE" baseline="0"/>
              <a:t>(beispielsweise medial und organisatorisch), die über alle Bereiche einer inhaltlichen Differenzierung hinweg eingesetzt werden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1348020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baseline="0">
                <a:solidFill>
                  <a:schemeClr val="tx1"/>
                </a:solidFill>
                <a:effectLst/>
                <a:latin typeface="+mn-lt"/>
                <a:ea typeface="+mn-ea"/>
                <a:cs typeface="+mn-cs"/>
              </a:rPr>
              <a:t>Auf der Webseite sind alle Bereiche hinterlegt mit vertiefenden Erläuterungen, Abbildungen, Beispielen, ...</a:t>
            </a:r>
            <a:r>
              <a:rPr lang="de-DE" b="0" i="1" baseline="0">
                <a:solidFill>
                  <a:srgbClr val="FF0000"/>
                </a:solidFill>
              </a:rPr>
              <a:t>. </a:t>
            </a:r>
            <a:r>
              <a:rPr lang="de-DE" b="0" i="1" baseline="0">
                <a:solidFill>
                  <a:srgbClr val="FF0000"/>
                </a:solidFill>
                <a:sym typeface="Wingdings" pitchFamily="2" charset="2"/>
              </a:rPr>
              <a:t> </a:t>
            </a:r>
            <a:r>
              <a:rPr lang="de-DE" baseline="0"/>
              <a:t>Erkundung der Bandbreite einer grundlegenden Aufgabenstellung (hier das Beispiel </a:t>
            </a:r>
            <a:r>
              <a:rPr lang="de-DE" i="0" baseline="0"/>
              <a:t>„Muster legen“ aus dem Bereich „Zahlvorstellungen“</a:t>
            </a:r>
            <a:r>
              <a:rPr lang="de-DE" baseline="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a:p>
          <a:p>
            <a:pPr marL="0" marR="0" indent="0" algn="l" defTabSz="914400" rtl="0" eaLnBrk="1" fontAlgn="auto" latinLnBrk="0" hangingPunct="1">
              <a:lnSpc>
                <a:spcPct val="100000"/>
              </a:lnSpc>
              <a:spcBef>
                <a:spcPts val="0"/>
              </a:spcBef>
              <a:spcAft>
                <a:spcPts val="0"/>
              </a:spcAft>
              <a:buClrTx/>
              <a:buSzTx/>
              <a:buFontTx/>
              <a:buNone/>
              <a:tabLst/>
              <a:defRPr/>
            </a:pPr>
            <a:r>
              <a:rPr lang="de-DE" u="none" baseline="0"/>
              <a:t>Kompakte Darstellung:</a:t>
            </a:r>
          </a:p>
          <a:p>
            <a:pPr marL="171450" indent="-171450">
              <a:buFont typeface="Arial" panose="020B0604020202020204" pitchFamily="34" charset="0"/>
              <a:buChar char="•"/>
            </a:pPr>
            <a:r>
              <a:rPr lang="de-DE" sz="1200" kern="1200">
                <a:solidFill>
                  <a:schemeClr val="tx1"/>
                </a:solidFill>
                <a:effectLst/>
                <a:latin typeface="+mn-lt"/>
                <a:ea typeface="+mn-ea"/>
                <a:cs typeface="+mn-cs"/>
              </a:rPr>
              <a:t>Basisaufgabe („Immer 7 Plättchen! Lege verschiedene Muster.“) und vertiefende Aufgabenstellungen (z.B. Dokumentation von Mustern, Prüfung vorgegebener Abbildungen mit Mustern aus 6, 7, 9, … Plättchen)</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Reduktion (z.B. Legen von Plättchen auf einer Mustervorlage, Nachlegen von Mustern): Aufgabenstellungen für Kinder mit spezifischen Lernschwierigkeiten</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Erweiterung (z.B. Legen zweifarbiger Muster, Muster verändern – Kombinationsmöglichkeiten finden): Aufgaben für leistungsstarke Kinder</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Möglichkeiten individueller Unterstützung (z.B. Einsatz von Wendesteinen und Unterlagen, Dokumentation durch Stempeln): mediale und organisatorische Unterstützung</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Neben den „Aufgabenstellungen – kompakt“ sind in der Rubrik „Inhalte“ auch ausführliche Unterrichtssequenzen mit natürlich differenzierten Aufgabenstellungen, Kompetenzerwartungen und Unterrichtsverläufen zu verschiedenen Themen zu finden (z. B. </a:t>
            </a:r>
            <a:r>
              <a:rPr lang="de-DE" sz="1200" i="1" kern="1200" baseline="0">
                <a:solidFill>
                  <a:schemeClr val="tx1"/>
                </a:solidFill>
                <a:effectLst/>
                <a:latin typeface="+mn-lt"/>
                <a:ea typeface="+mn-ea"/>
                <a:cs typeface="+mn-cs"/>
              </a:rPr>
              <a:t>„100 strukturiert darstellen“</a:t>
            </a:r>
            <a:r>
              <a:rPr lang="de-DE" sz="1200" kern="1200" baseline="0">
                <a:solidFill>
                  <a:schemeClr val="tx1"/>
                </a:solidFill>
                <a:effectLst/>
                <a:latin typeface="+mn-lt"/>
                <a:ea typeface="+mn-ea"/>
                <a:cs typeface="+mn-cs"/>
              </a:rPr>
              <a:t>).</a:t>
            </a:r>
            <a:endParaRPr lang="de-D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327731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Hintergrund: theoretische Hintergrundinformationen zum Verständnis der Thematik </a:t>
            </a:r>
            <a:r>
              <a:rPr lang="de-DE" u="none" baseline="0">
                <a:sym typeface="Wingdings" pitchFamily="2" charset="2"/>
              </a:rPr>
              <a:t> hier Zahlaspekte beachten, Anzahlen strukturieren, Beziehungen herstellen</a:t>
            </a:r>
            <a:endParaRPr lang="de-DE" u="none">
              <a:effectLst/>
            </a:endParaRPr>
          </a:p>
          <a:p>
            <a:pPr marL="171450" indent="-171450">
              <a:buFont typeface="Arial" panose="020B0604020202020204" pitchFamily="34" charset="0"/>
              <a:buChar char="•"/>
            </a:pPr>
            <a:r>
              <a:rPr lang="de-DE" u="none" baseline="0"/>
              <a:t>Material: Materialien zum Herunterladen</a:t>
            </a:r>
            <a:endParaRPr lang="de-D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134901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a:t>Das Ziel der Rubrik Förderschwerpunkte ist es, über sonderpädagogische Fachthemen zu informieren und Anregungen für einen barrierefreien Mathematikunterricht zu geben.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472516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a:t>Neben den Merkmalen und Definitionen zu den sieben Förderschwerpunkten finden sich auch förderschwerpunktspezifische Unterstützungsmaßnahmen sowie einige Informationen zu Gesetzen und Verordnungen (AO-SF).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314759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Jeder Förderschwerpunkt ist in gleiche Teilmodule untergliedert (hier am Beispiel des Förderschwerpunktes Sehen):</a:t>
            </a:r>
          </a:p>
          <a:p>
            <a:pPr marL="171450" indent="-171450">
              <a:buFont typeface="Arial" panose="020B0604020202020204" pitchFamily="34" charset="0"/>
              <a:buChar char="•"/>
            </a:pPr>
            <a:r>
              <a:rPr lang="de-DE" u="none" baseline="0"/>
              <a:t>Einstieg: Anschaulicher Zugang zu dem jeweiligen Förderschwerpunkt durch eine Frage oder ein Problem aus der alltäglichen schulischen Praxis  (hier zum Beispiel der Einsatzes von Material von PIKAS in einer inklusiven Klasse)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1564114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Unterricht: Beispiele für individuelle Unterstützungsmaßnahmen (wie z.B. hier das Nutzen von Brailleschrift oder der Möglichkeit zu vergrößern)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937949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none" baseline="0"/>
              <a:t>Hintergrund: Charakteristische Merkmale und Besonderheiten von Kindern mit dem jeweiligen Förderschwerpunkt allgemein und bezogen auf den Mathematikunterricht (z.B. die Notwendigkeit, Materialien zu adaptieren)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227815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2149500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Vertiefende Informationen: Um noch weiter in die Thematik einzusteigen, besteht die Möglichkeit, sich mit Definitionen/Daten oder auch Bedingungsfaktoren vertiefend auseinanderzusetzen</a:t>
            </a:r>
          </a:p>
          <a:p>
            <a:pPr marL="171450" indent="-171450">
              <a:buFont typeface="Arial" panose="020B0604020202020204" pitchFamily="34" charset="0"/>
              <a:buChar char="•"/>
            </a:pPr>
            <a:r>
              <a:rPr lang="de-DE" u="none" baseline="0"/>
              <a:t>Weiterführende Literatur: Verweise auf Literatur und Links</a:t>
            </a:r>
          </a:p>
          <a:p>
            <a:pPr marL="171450" indent="-171450">
              <a:buFont typeface="Arial" panose="020B0604020202020204" pitchFamily="34" charset="0"/>
              <a:buChar char="•"/>
            </a:pPr>
            <a:endParaRPr lang="de-DE" u="none" baseline="0"/>
          </a:p>
          <a:p>
            <a:pPr marL="171450" indent="-171450">
              <a:buFont typeface="Arial" panose="020B0604020202020204" pitchFamily="34" charset="0"/>
              <a:buChar char="•"/>
            </a:pPr>
            <a:r>
              <a:rPr lang="de-DE" baseline="0"/>
              <a:t>Zu allen Förderschwerpunkten befinden sich Inhalte auf der Webseite. Bei einzelnen Förderschwerpunkten fehlen noch einzelne Teilmodule (Stand Dezember 2021).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1156490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vorliegende Handreichung verfolgt nicht nur die Intention, Ihnen einen kompakten </a:t>
            </a:r>
            <a:r>
              <a:rPr lang="de-DE" sz="1800" dirty="0" err="1">
                <a:solidFill>
                  <a:srgbClr val="1C1C19"/>
                </a:solidFill>
                <a:effectLst/>
                <a:latin typeface="OpenSans"/>
              </a:rPr>
              <a:t>Überblick</a:t>
            </a:r>
            <a:r>
              <a:rPr lang="de-DE" sz="1800" dirty="0">
                <a:solidFill>
                  <a:srgbClr val="1C1C19"/>
                </a:solidFill>
                <a:effectLst/>
                <a:latin typeface="OpenSans"/>
              </a:rPr>
              <a:t> </a:t>
            </a:r>
            <a:r>
              <a:rPr lang="de-DE" sz="1800" dirty="0" err="1">
                <a:solidFill>
                  <a:srgbClr val="1C1C19"/>
                </a:solidFill>
                <a:effectLst/>
                <a:latin typeface="OpenSans"/>
              </a:rPr>
              <a:t>über</a:t>
            </a:r>
            <a:r>
              <a:rPr lang="de-DE" sz="1800" dirty="0">
                <a:solidFill>
                  <a:srgbClr val="1C1C19"/>
                </a:solidFill>
                <a:effectLst/>
                <a:latin typeface="OpenSans"/>
              </a:rPr>
              <a:t> das Thema ‚Mathematik gemeinsam lernen‘ zu geben, sondern auch den Zweck, Sie auf die Website </a:t>
            </a:r>
            <a:r>
              <a:rPr lang="de-DE" sz="1800" i="1" dirty="0" err="1">
                <a:solidFill>
                  <a:srgbClr val="1C1C19"/>
                </a:solidFill>
                <a:effectLst/>
                <a:latin typeface="OpenSans"/>
              </a:rPr>
              <a:t>pikas-mi.dzlm.de</a:t>
            </a:r>
            <a:r>
              <a:rPr lang="de-DE" sz="1800" i="1" dirty="0">
                <a:solidFill>
                  <a:srgbClr val="1C1C19"/>
                </a:solidFill>
                <a:effectLst/>
                <a:latin typeface="OpenSans"/>
              </a:rPr>
              <a:t> </a:t>
            </a:r>
            <a:r>
              <a:rPr lang="de-DE" sz="1800" dirty="0">
                <a:solidFill>
                  <a:srgbClr val="1C1C19"/>
                </a:solidFill>
                <a:effectLst/>
                <a:latin typeface="OpenSans"/>
              </a:rPr>
              <a:t>neugierig zu machen. Zu diesem Zweck wird eine Auswahl von Themen vorgestellt und stets mit </a:t>
            </a:r>
            <a:r>
              <a:rPr lang="de-DE" sz="1800" dirty="0" err="1">
                <a:solidFill>
                  <a:srgbClr val="1C1C19"/>
                </a:solidFill>
                <a:effectLst/>
                <a:latin typeface="OpenSans"/>
              </a:rPr>
              <a:t>weiterführenden</a:t>
            </a:r>
            <a:r>
              <a:rPr lang="de-DE" sz="1800" dirty="0">
                <a:solidFill>
                  <a:srgbClr val="1C1C19"/>
                </a:solidFill>
                <a:effectLst/>
                <a:latin typeface="OpenSans"/>
              </a:rPr>
              <a:t> Hinweisen auf die Website versehen. Hierzu werden </a:t>
            </a:r>
            <a:r>
              <a:rPr lang="de-DE" sz="1800" dirty="0" err="1">
                <a:solidFill>
                  <a:srgbClr val="1C1C19"/>
                </a:solidFill>
                <a:effectLst/>
                <a:latin typeface="OpenSans"/>
              </a:rPr>
              <a:t>häufig</a:t>
            </a:r>
            <a:r>
              <a:rPr lang="de-DE" sz="1800" dirty="0">
                <a:solidFill>
                  <a:srgbClr val="1C1C19"/>
                </a:solidFill>
                <a:effectLst/>
                <a:latin typeface="OpenSans"/>
              </a:rPr>
              <a:t> sog. Kurz-URLs angegeben, mit deren Hilfe interessierte Lehrkräfte und pädagogische Mitarbeitende direkt an die entsprechende Stelle auf der Website gelangen </a:t>
            </a:r>
            <a:r>
              <a:rPr lang="de-DE" sz="1800" dirty="0" err="1">
                <a:solidFill>
                  <a:srgbClr val="1C1C19"/>
                </a:solidFill>
                <a:effectLst/>
                <a:latin typeface="OpenSans"/>
              </a:rPr>
              <a:t>können</a:t>
            </a:r>
            <a:r>
              <a:rPr lang="de-DE" sz="1800" dirty="0">
                <a:solidFill>
                  <a:srgbClr val="1C1C19"/>
                </a:solidFill>
                <a:effectLst/>
                <a:latin typeface="OpenSans"/>
              </a:rPr>
              <a:t>.“</a:t>
            </a:r>
            <a:r>
              <a:rPr lang="de-DE" sz="1800" dirty="0"/>
              <a:t>(Handreichung „Mathematik gemeinsam lernen“, 2022, S.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781403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In der vorliegenden Handreichung enthält Einblicke in die Arbeit des Projektteams </a:t>
            </a:r>
            <a:r>
              <a:rPr lang="de-DE" sz="1800" b="1" dirty="0">
                <a:solidFill>
                  <a:srgbClr val="1C1C19"/>
                </a:solidFill>
                <a:effectLst/>
                <a:latin typeface="OpenSans"/>
              </a:rPr>
              <a:t>Mathe inklusiv mit PIKAS</a:t>
            </a:r>
            <a:r>
              <a:rPr lang="de-DE" sz="1800" dirty="0">
                <a:solidFill>
                  <a:srgbClr val="1C1C19"/>
                </a:solidFill>
                <a:effectLst/>
                <a:latin typeface="OpenSans"/>
              </a:rPr>
              <a:t>. Aus Sicht der Team-Mitarbeitenden „ist die differenzsensible fachbezogene Unterrichtsplanung von zentraler Bedeutung </a:t>
            </a:r>
            <a:r>
              <a:rPr lang="de-DE" sz="1800" dirty="0" err="1">
                <a:solidFill>
                  <a:srgbClr val="1C1C19"/>
                </a:solidFill>
                <a:effectLst/>
                <a:latin typeface="OpenSans"/>
              </a:rPr>
              <a:t>für</a:t>
            </a:r>
            <a:r>
              <a:rPr lang="de-DE" sz="1800" dirty="0">
                <a:solidFill>
                  <a:srgbClr val="1C1C19"/>
                </a:solidFill>
                <a:effectLst/>
                <a:latin typeface="OpenSans"/>
              </a:rPr>
              <a:t> das Gelingen inklusiven Mathematikunterrichts. Wie im einleitenden Kapitel 1 deutlich werden soll, meint differenzsensible Unterrichtsplanung, dass Unterrichtsinhalte unter </a:t>
            </a:r>
            <a:r>
              <a:rPr lang="de-DE" sz="1800" dirty="0" err="1">
                <a:solidFill>
                  <a:srgbClr val="1C1C19"/>
                </a:solidFill>
                <a:effectLst/>
                <a:latin typeface="OpenSans"/>
              </a:rPr>
              <a:t>Berücksichtigung</a:t>
            </a:r>
            <a:r>
              <a:rPr lang="de-DE" sz="1800" dirty="0">
                <a:solidFill>
                  <a:srgbClr val="1C1C19"/>
                </a:solidFill>
                <a:effectLst/>
                <a:latin typeface="OpenSans"/>
              </a:rPr>
              <a:t> individueller </a:t>
            </a:r>
            <a:r>
              <a:rPr lang="de-DE" sz="1800" dirty="0" err="1">
                <a:solidFill>
                  <a:srgbClr val="1C1C19"/>
                </a:solidFill>
                <a:effectLst/>
                <a:latin typeface="OpenSans"/>
              </a:rPr>
              <a:t>Lernstände</a:t>
            </a:r>
            <a:r>
              <a:rPr lang="de-DE" sz="1800" dirty="0">
                <a:solidFill>
                  <a:srgbClr val="1C1C19"/>
                </a:solidFill>
                <a:effectLst/>
                <a:latin typeface="OpenSans"/>
              </a:rPr>
              <a:t> und unterschiedlichster Lernvoraussetzungen so aufbereitet werden, dass </a:t>
            </a:r>
            <a:r>
              <a:rPr lang="de-DE" sz="1800" dirty="0" err="1">
                <a:solidFill>
                  <a:srgbClr val="1C1C19"/>
                </a:solidFill>
                <a:effectLst/>
                <a:latin typeface="OpenSans"/>
              </a:rPr>
              <a:t>vielfältige</a:t>
            </a:r>
            <a:r>
              <a:rPr lang="de-DE" sz="1800" dirty="0">
                <a:solidFill>
                  <a:srgbClr val="1C1C19"/>
                </a:solidFill>
                <a:effectLst/>
                <a:latin typeface="OpenSans"/>
              </a:rPr>
              <a:t> </a:t>
            </a:r>
            <a:r>
              <a:rPr lang="de-DE" sz="1800" dirty="0" err="1">
                <a:solidFill>
                  <a:srgbClr val="1C1C19"/>
                </a:solidFill>
                <a:effectLst/>
                <a:latin typeface="OpenSans"/>
              </a:rPr>
              <a:t>mögliche</a:t>
            </a:r>
            <a:r>
              <a:rPr lang="de-DE" sz="1800" dirty="0">
                <a:solidFill>
                  <a:srgbClr val="1C1C19"/>
                </a:solidFill>
                <a:effectLst/>
                <a:latin typeface="OpenSans"/>
              </a:rPr>
              <a:t>, fachliche </a:t>
            </a:r>
            <a:r>
              <a:rPr lang="de-DE" sz="1800" dirty="0" err="1">
                <a:solidFill>
                  <a:srgbClr val="1C1C19"/>
                </a:solidFill>
                <a:effectLst/>
                <a:latin typeface="OpenSans"/>
              </a:rPr>
              <a:t>Zugänge</a:t>
            </a:r>
            <a:r>
              <a:rPr lang="de-DE" sz="1800" dirty="0">
                <a:solidFill>
                  <a:srgbClr val="1C1C19"/>
                </a:solidFill>
                <a:effectLst/>
                <a:latin typeface="OpenSans"/>
              </a:rPr>
              <a:t> genutzt werden </a:t>
            </a:r>
            <a:r>
              <a:rPr lang="de-DE" sz="1800" dirty="0" err="1">
                <a:solidFill>
                  <a:srgbClr val="1C1C19"/>
                </a:solidFill>
                <a:effectLst/>
                <a:latin typeface="OpenSans"/>
              </a:rPr>
              <a:t>können</a:t>
            </a:r>
            <a:r>
              <a:rPr lang="de-DE" sz="1800" dirty="0">
                <a:solidFill>
                  <a:srgbClr val="1C1C19"/>
                </a:solidFill>
                <a:effectLst/>
                <a:latin typeface="OpenSans"/>
              </a:rPr>
              <a:t>. </a:t>
            </a:r>
            <a:endParaRPr lang="de-DE" dirty="0"/>
          </a:p>
          <a:p>
            <a:r>
              <a:rPr lang="de-DE" sz="1800" dirty="0">
                <a:solidFill>
                  <a:srgbClr val="1C1C19"/>
                </a:solidFill>
                <a:effectLst/>
                <a:latin typeface="OpenSans"/>
              </a:rPr>
              <a:t>Hierzu ist die Orientierung an vier Leitideen hilfreich, die in den Kapiteln 2 bis 5 vorgestellt werden sollen. An konkreten Beispielen wird </a:t>
            </a:r>
            <a:r>
              <a:rPr lang="de-DE" sz="1800" dirty="0" err="1">
                <a:solidFill>
                  <a:srgbClr val="1C1C19"/>
                </a:solidFill>
                <a:effectLst/>
                <a:latin typeface="OpenSans"/>
              </a:rPr>
              <a:t>ausgeführt</a:t>
            </a:r>
            <a:r>
              <a:rPr lang="de-DE" sz="1800" dirty="0">
                <a:solidFill>
                  <a:srgbClr val="1C1C19"/>
                </a:solidFill>
                <a:effectLst/>
                <a:latin typeface="OpenSans"/>
              </a:rPr>
              <a:t>, wie Aufgaben adaptiert werden </a:t>
            </a:r>
            <a:r>
              <a:rPr lang="de-DE" sz="1800" dirty="0" err="1">
                <a:solidFill>
                  <a:srgbClr val="1C1C19"/>
                </a:solidFill>
                <a:effectLst/>
                <a:latin typeface="OpenSans"/>
              </a:rPr>
              <a:t>können</a:t>
            </a:r>
            <a:r>
              <a:rPr lang="de-DE" sz="1800" dirty="0">
                <a:solidFill>
                  <a:srgbClr val="1C1C19"/>
                </a:solidFill>
                <a:effectLst/>
                <a:latin typeface="OpenSans"/>
              </a:rPr>
              <a:t>, sodass sie individuell unterschiedliche </a:t>
            </a:r>
            <a:r>
              <a:rPr lang="de-DE" sz="1800" dirty="0" err="1">
                <a:solidFill>
                  <a:srgbClr val="1C1C19"/>
                </a:solidFill>
                <a:effectLst/>
                <a:latin typeface="OpenSans"/>
              </a:rPr>
              <a:t>Lernstände</a:t>
            </a:r>
            <a:r>
              <a:rPr lang="de-DE" sz="1800" dirty="0">
                <a:solidFill>
                  <a:srgbClr val="1C1C19"/>
                </a:solidFill>
                <a:effectLst/>
                <a:latin typeface="OpenSans"/>
              </a:rPr>
              <a:t> und </a:t>
            </a:r>
            <a:r>
              <a:rPr lang="de-DE" sz="1800" dirty="0" err="1">
                <a:solidFill>
                  <a:srgbClr val="1C1C19"/>
                </a:solidFill>
                <a:effectLst/>
                <a:latin typeface="OpenSans"/>
              </a:rPr>
              <a:t>Lernmöglichkeiten</a:t>
            </a:r>
            <a:r>
              <a:rPr lang="de-DE" sz="1800" dirty="0">
                <a:solidFill>
                  <a:srgbClr val="1C1C19"/>
                </a:solidFill>
                <a:effectLst/>
                <a:latin typeface="OpenSans"/>
              </a:rPr>
              <a:t> </a:t>
            </a:r>
            <a:r>
              <a:rPr lang="de-DE" sz="1800" dirty="0" err="1">
                <a:solidFill>
                  <a:srgbClr val="1C1C19"/>
                </a:solidFill>
                <a:effectLst/>
                <a:latin typeface="OpenSans"/>
              </a:rPr>
              <a:t>berücksichtigen</a:t>
            </a:r>
            <a:r>
              <a:rPr lang="de-DE" sz="1800" dirty="0">
                <a:solidFill>
                  <a:srgbClr val="1C1C19"/>
                </a:solidFill>
                <a:effectLst/>
                <a:latin typeface="OpenSans"/>
              </a:rPr>
              <a:t> und wie eine dia- </a:t>
            </a:r>
            <a:r>
              <a:rPr lang="de-DE" sz="1800" dirty="0" err="1">
                <a:solidFill>
                  <a:srgbClr val="1C1C19"/>
                </a:solidFill>
                <a:effectLst/>
                <a:latin typeface="OpenSans"/>
              </a:rPr>
              <a:t>gnosegeleitete</a:t>
            </a:r>
            <a:r>
              <a:rPr lang="de-DE" sz="1800" dirty="0">
                <a:solidFill>
                  <a:srgbClr val="1C1C19"/>
                </a:solidFill>
                <a:effectLst/>
                <a:latin typeface="OpenSans"/>
              </a:rPr>
              <a:t> </a:t>
            </a:r>
            <a:r>
              <a:rPr lang="de-DE" sz="1800" dirty="0" err="1">
                <a:solidFill>
                  <a:srgbClr val="1C1C19"/>
                </a:solidFill>
                <a:effectLst/>
                <a:latin typeface="OpenSans"/>
              </a:rPr>
              <a:t>Förderung</a:t>
            </a:r>
            <a:r>
              <a:rPr lang="de-DE" sz="1800" dirty="0">
                <a:solidFill>
                  <a:srgbClr val="1C1C19"/>
                </a:solidFill>
                <a:effectLst/>
                <a:latin typeface="OpenSans"/>
              </a:rPr>
              <a:t> erreicht werden kann. Außerdem werden </a:t>
            </a:r>
            <a:r>
              <a:rPr lang="de-DE" sz="1800" dirty="0" err="1">
                <a:solidFill>
                  <a:srgbClr val="1C1C19"/>
                </a:solidFill>
                <a:effectLst/>
                <a:latin typeface="OpenSans"/>
              </a:rPr>
              <a:t>Möglichkeiten</a:t>
            </a:r>
            <a:r>
              <a:rPr lang="de-DE" sz="1800" dirty="0">
                <a:solidFill>
                  <a:srgbClr val="1C1C19"/>
                </a:solidFill>
                <a:effectLst/>
                <a:latin typeface="OpenSans"/>
              </a:rPr>
              <a:t> aufgezeigt, in heterogenen Lerngruppen den Austausch anzuregen und effektive </a:t>
            </a:r>
            <a:r>
              <a:rPr lang="de-DE" sz="1800" dirty="0" err="1">
                <a:solidFill>
                  <a:srgbClr val="1C1C19"/>
                </a:solidFill>
                <a:effectLst/>
                <a:latin typeface="OpenSans"/>
              </a:rPr>
              <a:t>Übungsphasen</a:t>
            </a:r>
            <a:r>
              <a:rPr lang="de-DE" sz="1800" dirty="0">
                <a:solidFill>
                  <a:srgbClr val="1C1C19"/>
                </a:solidFill>
                <a:effectLst/>
                <a:latin typeface="OpenSans"/>
              </a:rPr>
              <a:t> so zu gestalten, dass sowohl </a:t>
            </a:r>
            <a:r>
              <a:rPr lang="de-DE" sz="1800" dirty="0" err="1">
                <a:solidFill>
                  <a:srgbClr val="1C1C19"/>
                </a:solidFill>
                <a:effectLst/>
                <a:latin typeface="OpenSans"/>
              </a:rPr>
              <a:t>Verständnis</a:t>
            </a:r>
            <a:r>
              <a:rPr lang="de-DE" sz="1800" dirty="0">
                <a:solidFill>
                  <a:srgbClr val="1C1C19"/>
                </a:solidFill>
                <a:effectLst/>
                <a:latin typeface="OpenSans"/>
              </a:rPr>
              <a:t> aufgebaut als auch </a:t>
            </a:r>
            <a:r>
              <a:rPr lang="de-DE" sz="1800" dirty="0" err="1">
                <a:solidFill>
                  <a:srgbClr val="1C1C19"/>
                </a:solidFill>
                <a:effectLst/>
                <a:latin typeface="OpenSans"/>
              </a:rPr>
              <a:t>Geläufigkeit</a:t>
            </a:r>
            <a:r>
              <a:rPr lang="de-DE" sz="1800" dirty="0">
                <a:solidFill>
                  <a:srgbClr val="1C1C19"/>
                </a:solidFill>
                <a:effectLst/>
                <a:latin typeface="OpenSans"/>
              </a:rPr>
              <a:t> trainiert wird. </a:t>
            </a:r>
            <a:endParaRPr lang="de-DE" dirty="0"/>
          </a:p>
          <a:p>
            <a:r>
              <a:rPr lang="de-DE" sz="1800" dirty="0">
                <a:solidFill>
                  <a:srgbClr val="1C1C19"/>
                </a:solidFill>
                <a:effectLst/>
                <a:latin typeface="OpenSans"/>
              </a:rPr>
              <a:t>In den Kapiteln 6 bis 12 werden </a:t>
            </a:r>
            <a:r>
              <a:rPr lang="de-DE" sz="1800" dirty="0" err="1">
                <a:solidFill>
                  <a:srgbClr val="1C1C19"/>
                </a:solidFill>
                <a:effectLst/>
                <a:latin typeface="OpenSans"/>
              </a:rPr>
              <a:t>gemäß</a:t>
            </a:r>
            <a:r>
              <a:rPr lang="de-DE" sz="1800" dirty="0">
                <a:solidFill>
                  <a:srgbClr val="1C1C19"/>
                </a:solidFill>
                <a:effectLst/>
                <a:latin typeface="OpenSans"/>
              </a:rPr>
              <a:t> ‚Ausbildungsordnung </a:t>
            </a:r>
            <a:r>
              <a:rPr lang="de-DE" sz="1800" dirty="0" err="1">
                <a:solidFill>
                  <a:srgbClr val="1C1C19"/>
                </a:solidFill>
                <a:effectLst/>
                <a:latin typeface="OpenSans"/>
              </a:rPr>
              <a:t>sonderpädagogische</a:t>
            </a:r>
            <a:r>
              <a:rPr lang="de-DE" sz="1800" dirty="0">
                <a:solidFill>
                  <a:srgbClr val="1C1C19"/>
                </a:solidFill>
                <a:effectLst/>
                <a:latin typeface="OpenSans"/>
              </a:rPr>
              <a:t> </a:t>
            </a:r>
            <a:r>
              <a:rPr lang="de-DE" sz="1800" dirty="0" err="1">
                <a:solidFill>
                  <a:srgbClr val="1C1C19"/>
                </a:solidFill>
                <a:effectLst/>
                <a:latin typeface="OpenSans"/>
              </a:rPr>
              <a:t>Förderung</a:t>
            </a:r>
            <a:r>
              <a:rPr lang="de-DE" sz="1800" dirty="0">
                <a:solidFill>
                  <a:srgbClr val="1C1C19"/>
                </a:solidFill>
                <a:effectLst/>
                <a:latin typeface="OpenSans"/>
              </a:rPr>
              <a:t>‘ (AO-SF) sieben Schwerpunkte </a:t>
            </a:r>
            <a:r>
              <a:rPr lang="de-DE" sz="1800" dirty="0" err="1">
                <a:solidFill>
                  <a:srgbClr val="1C1C19"/>
                </a:solidFill>
                <a:effectLst/>
                <a:latin typeface="OpenSans"/>
              </a:rPr>
              <a:t>sonderpädagogischer</a:t>
            </a:r>
            <a:r>
              <a:rPr lang="de-DE" sz="1800" dirty="0">
                <a:solidFill>
                  <a:srgbClr val="1C1C19"/>
                </a:solidFill>
                <a:effectLst/>
                <a:latin typeface="OpenSans"/>
              </a:rPr>
              <a:t> </a:t>
            </a:r>
            <a:r>
              <a:rPr lang="de-DE" sz="1800" dirty="0" err="1">
                <a:solidFill>
                  <a:srgbClr val="1C1C19"/>
                </a:solidFill>
                <a:effectLst/>
                <a:latin typeface="OpenSans"/>
              </a:rPr>
              <a:t>Unterstützung</a:t>
            </a:r>
            <a:r>
              <a:rPr lang="de-DE" sz="1800" dirty="0">
                <a:solidFill>
                  <a:srgbClr val="1C1C19"/>
                </a:solidFill>
                <a:effectLst/>
                <a:latin typeface="OpenSans"/>
              </a:rPr>
              <a:t> in </a:t>
            </a:r>
            <a:r>
              <a:rPr lang="de-DE" sz="1800" dirty="0" err="1">
                <a:solidFill>
                  <a:srgbClr val="1C1C19"/>
                </a:solidFill>
                <a:effectLst/>
                <a:latin typeface="OpenSans"/>
              </a:rPr>
              <a:t>Kurzporträts</a:t>
            </a:r>
            <a:r>
              <a:rPr lang="de-DE" sz="1800" dirty="0">
                <a:solidFill>
                  <a:srgbClr val="1C1C19"/>
                </a:solidFill>
                <a:effectLst/>
                <a:latin typeface="OpenSans"/>
              </a:rPr>
              <a:t> vorgestellt. </a:t>
            </a:r>
            <a:endParaRPr lang="de-DE" dirty="0"/>
          </a:p>
          <a:p>
            <a:r>
              <a:rPr lang="de-DE" sz="1800" dirty="0">
                <a:solidFill>
                  <a:srgbClr val="1C1C19"/>
                </a:solidFill>
                <a:effectLst/>
                <a:latin typeface="OpenSans"/>
              </a:rPr>
              <a:t>Es werden einige charakteristische Merkmale des Erlebens und Verhaltens in Schule und Unterricht </a:t>
            </a:r>
            <a:r>
              <a:rPr lang="de-DE" sz="1800" dirty="0" err="1">
                <a:solidFill>
                  <a:srgbClr val="1C1C19"/>
                </a:solidFill>
                <a:effectLst/>
                <a:latin typeface="OpenSans"/>
              </a:rPr>
              <a:t>erörtert</a:t>
            </a:r>
            <a:r>
              <a:rPr lang="de-DE" sz="1800" dirty="0">
                <a:solidFill>
                  <a:srgbClr val="1C1C19"/>
                </a:solidFill>
                <a:effectLst/>
                <a:latin typeface="OpenSans"/>
              </a:rPr>
              <a:t>, bevor Hinweise zur gezielten Gestaltung von angepassten Lernumgebungen im Mathematikunterricht gegeben werden. Tipps zum Lesen und Lernen im Internet und in der Fachliteratur runden die </a:t>
            </a:r>
            <a:r>
              <a:rPr lang="de-DE" sz="1800" dirty="0" err="1">
                <a:solidFill>
                  <a:srgbClr val="1C1C19"/>
                </a:solidFill>
                <a:effectLst/>
                <a:latin typeface="OpenSans"/>
              </a:rPr>
              <a:t>Kurzporträts</a:t>
            </a:r>
            <a:r>
              <a:rPr lang="de-DE" sz="1800" dirty="0">
                <a:solidFill>
                  <a:srgbClr val="1C1C19"/>
                </a:solidFill>
                <a:effectLst/>
                <a:latin typeface="OpenSans"/>
              </a:rPr>
              <a:t> ab.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In den Kapiteln 13 und 14 werden beispielhaft und konkret vier Lernumgebungen vorgestellt - zwei Lernumgebungen zum Darstellen von Zahlen und zwei Lernumgebungen zur Entwicklung eines </a:t>
            </a:r>
            <a:r>
              <a:rPr lang="de-DE" sz="1800" dirty="0" err="1">
                <a:solidFill>
                  <a:srgbClr val="1C1C19"/>
                </a:solidFill>
                <a:effectLst/>
                <a:latin typeface="OpenSans"/>
              </a:rPr>
              <a:t>tragfähigen</a:t>
            </a:r>
            <a:r>
              <a:rPr lang="de-DE" sz="1800" dirty="0">
                <a:solidFill>
                  <a:srgbClr val="1C1C19"/>
                </a:solidFill>
                <a:effectLst/>
                <a:latin typeface="OpenSans"/>
              </a:rPr>
              <a:t> </a:t>
            </a:r>
            <a:r>
              <a:rPr lang="de-DE" sz="1800" dirty="0" err="1">
                <a:solidFill>
                  <a:srgbClr val="1C1C19"/>
                </a:solidFill>
                <a:effectLst/>
                <a:latin typeface="OpenSans"/>
              </a:rPr>
              <a:t>Operationsverständnisses</a:t>
            </a:r>
            <a:r>
              <a:rPr lang="de-DE" sz="1800" dirty="0">
                <a:solidFill>
                  <a:srgbClr val="1C1C19"/>
                </a:solidFill>
                <a:effectLst/>
                <a:latin typeface="OpenSans"/>
              </a:rPr>
              <a:t> zur Multiplikation. Kern dieser Lernumgebungen ist jeweils eine Basisaufgabe </a:t>
            </a:r>
            <a:r>
              <a:rPr lang="de-DE" sz="1800" dirty="0" err="1">
                <a:solidFill>
                  <a:srgbClr val="1C1C19"/>
                </a:solidFill>
                <a:effectLst/>
                <a:latin typeface="OpenSans"/>
              </a:rPr>
              <a:t>für</a:t>
            </a:r>
            <a:r>
              <a:rPr lang="de-DE" sz="1800" dirty="0">
                <a:solidFill>
                  <a:srgbClr val="1C1C19"/>
                </a:solidFill>
                <a:effectLst/>
                <a:latin typeface="OpenSans"/>
              </a:rPr>
              <a:t> alle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Schüler</a:t>
            </a:r>
            <a:r>
              <a:rPr lang="de-DE" sz="1800" dirty="0">
                <a:solidFill>
                  <a:srgbClr val="1C1C19"/>
                </a:solidFill>
                <a:effectLst/>
                <a:latin typeface="OpenSans"/>
              </a:rPr>
              <a:t>, die den gemeinsamen Inhalt vorgibt. Ausgehend von dieser Basisaufgabe werden verwandte Aufgabenstellungen im Sinne einer inhaltlichen Reduktion bzw. Erweiterung vorgestellt.“ </a:t>
            </a:r>
            <a:r>
              <a:rPr lang="de-DE" sz="1800" dirty="0"/>
              <a:t>(Handreichung „Mathematik gemeinsam lernen“, 2022, S. 4)</a:t>
            </a:r>
            <a:endParaRPr lang="de-DE" sz="1800" dirty="0">
              <a:solidFill>
                <a:srgbClr val="1C1C19"/>
              </a:solidFill>
              <a:effectLst/>
              <a:latin typeface="OpenSans"/>
            </a:endParaRPr>
          </a:p>
          <a:p>
            <a:endParaRPr lang="de-DE" sz="1800" dirty="0">
              <a:solidFill>
                <a:srgbClr val="1C1C19"/>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aseline="0" dirty="0"/>
              <a:t>Die nachfolgenden Folien 55-60 sind ausgeblendet, da davon ausgegangen wird, dass sich die TN des Coaching-Moduls im Vorfeld der Veranstaltung (aufgrund eines entsprechenden Selbstlernauftrags) über die Inhalte der Handreichung informiert haben. Sollte dies nicht der Fall sein, können FB die ausgeblendeten Folien nutzen, um über das Projekt und seine Unterstützungsangebote zu informieren.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3843228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5518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2416113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1807669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sollen die TN ihre im Rahmen der Selbstlernaufgabe und dieses Coaching-Moduls erhaltenen Informationen über das Projekt Mathe inklusiv mit PIKAS mit einem Fokus auf die Rubrik Inhalte vertiefen. Sie stellen zudem erste Überlegungen zum mathematischen Inhalt der Basisaufgabe an, die im anschließenden Kapitel zur differenzsensiblen Unterrichtsplanung das Praxisbeispiel darstellt. Die TN halten ihre Gedanken fest und notieren Fragestellungen, über die sie sich mit ihren </a:t>
            </a:r>
            <a:r>
              <a:rPr lang="de-DE" dirty="0" err="1"/>
              <a:t>Kolleg:innen</a:t>
            </a:r>
            <a:r>
              <a:rPr lang="de-DE" dirty="0"/>
              <a:t> austauschen.</a:t>
            </a:r>
          </a:p>
          <a:p>
            <a:r>
              <a:rPr lang="de-DE" dirty="0"/>
              <a:t>Als Zeitrahmen für diese Aktivität schlagen wir die Dauer von 10-15 Minuten vor.</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3944558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sollen die TN die in der Vorstellung lediglich in einem groben Überblick dargestellten Inhalte der Webseite vertiefend betrachten. Dadurch finden sie, falls sie die Seite vorher noch nicht besucht haben, einen ersten Zugang zur Webseite, können dort kurz „stöbern“ und mehr Einblick gewinnen, als das in der Präsentation möglich war.</a:t>
            </a:r>
          </a:p>
          <a:p>
            <a:r>
              <a:rPr lang="de-DE" dirty="0"/>
              <a:t>Die „HA“ soll den TN in Form einer “Selbstverpflichtung“ Anlas geben, die Webseite zu einem späteren Zeitpunkt (auch über die Planung der Praxisaufgabe hinaus) erneut zu besuchen und  mit der Lektüre der ausgewählten Inhalte Ideen für die Gestaltung des eigenen Unterrichts zu erhalten und eigene Kompetenzen zu erweitern.</a:t>
            </a:r>
          </a:p>
          <a:p>
            <a:r>
              <a:rPr lang="de-DE" dirty="0"/>
              <a:t>Als Zeitrahmen für diese Aktivität schlagen wir die Dauer von 15min vor. Ein Austausch der gewonnen Eindrücke ist aus Zeitgründen nicht vorgesehen.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649800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3843721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61225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651864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Sätze leiten das 1. Kapitel der Handreichung mit dem Thema </a:t>
            </a:r>
            <a:r>
              <a:rPr lang="de-DE" i="1" dirty="0"/>
              <a:t>Unterricht differenzsensibel planen</a:t>
            </a:r>
            <a:r>
              <a:rPr lang="de-DE" dirty="0"/>
              <a:t> ein. Im Anschluss daran heißt 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„Dabei sollten individuelle </a:t>
            </a:r>
            <a:r>
              <a:rPr lang="de-DE" sz="1800" dirty="0" err="1">
                <a:solidFill>
                  <a:srgbClr val="1C1C19"/>
                </a:solidFill>
                <a:effectLst/>
                <a:latin typeface="OpenSans"/>
              </a:rPr>
              <a:t>Fähigkeiten</a:t>
            </a:r>
            <a:r>
              <a:rPr lang="de-DE" sz="1800" dirty="0">
                <a:solidFill>
                  <a:srgbClr val="1C1C19"/>
                </a:solidFill>
                <a:effectLst/>
                <a:latin typeface="OpenSans"/>
              </a:rPr>
              <a:t> und Potenziale </a:t>
            </a:r>
            <a:r>
              <a:rPr lang="de-DE" sz="1800" dirty="0" err="1">
                <a:solidFill>
                  <a:srgbClr val="1C1C19"/>
                </a:solidFill>
                <a:effectLst/>
                <a:latin typeface="OpenSans"/>
              </a:rPr>
              <a:t>berücksichtigt</a:t>
            </a:r>
            <a:r>
              <a:rPr lang="de-DE" sz="1800" dirty="0">
                <a:solidFill>
                  <a:srgbClr val="1C1C19"/>
                </a:solidFill>
                <a:effectLst/>
                <a:latin typeface="OpenSans"/>
              </a:rPr>
              <a:t> und die Lernprozesse jedes einzelnen Kindes </a:t>
            </a:r>
            <a:r>
              <a:rPr lang="de-DE" sz="1800" dirty="0" err="1">
                <a:solidFill>
                  <a:srgbClr val="1C1C19"/>
                </a:solidFill>
                <a:effectLst/>
                <a:latin typeface="OpenSans"/>
              </a:rPr>
              <a:t>unterstützt</a:t>
            </a:r>
            <a:r>
              <a:rPr lang="de-DE" sz="1800" dirty="0">
                <a:solidFill>
                  <a:srgbClr val="1C1C19"/>
                </a:solidFill>
                <a:effectLst/>
                <a:latin typeface="OpenSans"/>
              </a:rPr>
              <a:t> und </a:t>
            </a:r>
            <a:r>
              <a:rPr lang="de-DE" sz="1800" dirty="0" err="1">
                <a:solidFill>
                  <a:srgbClr val="1C1C19"/>
                </a:solidFill>
                <a:effectLst/>
                <a:latin typeface="OpenSans"/>
              </a:rPr>
              <a:t>gewürdigt</a:t>
            </a:r>
            <a:r>
              <a:rPr lang="de-DE" sz="1800" dirty="0">
                <a:solidFill>
                  <a:srgbClr val="1C1C19"/>
                </a:solidFill>
                <a:effectLst/>
                <a:latin typeface="OpenSans"/>
              </a:rPr>
              <a:t> werden.“</a:t>
            </a:r>
            <a:r>
              <a:rPr lang="de-DE" sz="1800" dirty="0"/>
              <a:t>(Handreichung „Mathematik gemeinsam lernen“, 2022, S. 6)</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i="0" u="none" strike="noStrike" dirty="0">
                <a:solidFill>
                  <a:srgbClr val="222222"/>
                </a:solidFill>
                <a:effectLst/>
                <a:latin typeface="Open Sans" panose="020B0606030504020204" pitchFamily="34" charset="0"/>
              </a:rPr>
              <a:t>„Ebenso wie die Lerninhalte im inklusiven Mathematikunterricht sich nicht grundsätzlich von einem Mathematikunterricht unterscheiden, der nicht inklusiv ausgerichtet ist, entspricht auch die Unterrichtsvorbereitung in den Grundzügen der üblichen Praxis. Allerdings müssen bei der Planung nicht nur die individuellen mathematischen Lernstände der Schülerinnen und Schüler bedacht werden, sondern auch die verschiedenen sensorischen, kognitiven, emotionalen, sprachlichen oder körperlichen Lernvoraussetzungen“ (s. </a:t>
            </a:r>
            <a:r>
              <a:rPr lang="de-DE" sz="1800" u="sng" dirty="0">
                <a:solidFill>
                  <a:srgbClr val="222222"/>
                </a:solidFill>
                <a:effectLst/>
                <a:latin typeface="Calibri" panose="020F0502020204030204" pitchFamily="34" charset="0"/>
                <a:ea typeface="Calibri" panose="020F0502020204030204" pitchFamily="34" charset="0"/>
                <a:cs typeface="Calibri" panose="020F0502020204030204" pitchFamily="34" charset="0"/>
                <a:hlinkClick r:id="rId3"/>
              </a:rPr>
              <a:t>https://pikas-mi.dzlm.de/node/272</a:t>
            </a:r>
            <a:r>
              <a:rPr lang="de-DE" sz="18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de-DE" sz="2800" b="0" i="0" u="none" strike="noStrike" dirty="0">
                <a:solidFill>
                  <a:srgbClr val="222222"/>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Wie das geschehen kann und welche Bestandteile der Unterrichtsvorbereitung wie angepasst werden müssen, um dieser Herausforderung gerecht zu werden, wird in auf den folgenden Folien des Kapitels dargestellt. Ebenso werden Planungselemente vorgestellt, die in eine Unterrichtsplanung für eine nicht-inklusive Lerngruppe integriert werden sollten.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4040524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Zitat auf dieser Folie wird aus fachdidaktischer Sich die Frage formuliert, deren Beantwortung Möglichkeiten aufzeigt, wie guter inklusiver Mathematikunterricht geplant, durchgeführt und evaluiert werden kann. Damit wird gleichzeitig ein Bogen geschlagen von den in Kapitel 2.1 formulierten Herausforderungen (s. Bild) zu den nachfolgend vorgestellten 10 Elementen differenzsensibler Unterrichtsplanung.</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476340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4082138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Aktivität soll die TN auf die folgenden Darstellungen der einzelnen Planungselemente vorbereiten, indem sie ihre eigenen Planungsüberlegungen reflektieren und stichwortartig zusammenfassen.</a:t>
            </a:r>
          </a:p>
          <a:p>
            <a:r>
              <a:rPr lang="de-DE" dirty="0"/>
              <a:t>Für diese Aktivität sind 5 Minuten vorgesehen. Die notierten Stichworte sollen nicht besprochen werden, da sie an dieser Stelle ausschließlich der individuellen Sensibilisierung dienen.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523225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abgebildete Grafik bietet einen </a:t>
            </a:r>
            <a:r>
              <a:rPr lang="de-DE" sz="1200" kern="1200" dirty="0" err="1">
                <a:solidFill>
                  <a:schemeClr val="tx1"/>
                </a:solidFill>
                <a:effectLst/>
                <a:latin typeface="+mn-lt"/>
                <a:ea typeface="+mn-ea"/>
                <a:cs typeface="+mn-cs"/>
              </a:rPr>
              <a:t>Überblick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die verschiedenen Elemente einer differenzsensiblen Unterrichtsplanung. Deutlich wird, dass die einzelnen Planungselemente miteinander korrespondieren und nicht </a:t>
            </a:r>
            <a:r>
              <a:rPr lang="de-DE" sz="1200" kern="1200" dirty="0" err="1">
                <a:solidFill>
                  <a:schemeClr val="tx1"/>
                </a:solidFill>
                <a:effectLst/>
                <a:latin typeface="+mn-lt"/>
                <a:ea typeface="+mn-ea"/>
                <a:cs typeface="+mn-cs"/>
              </a:rPr>
              <a:t>unabhängig</a:t>
            </a:r>
            <a:r>
              <a:rPr lang="de-DE" sz="1200" kern="1200" dirty="0">
                <a:solidFill>
                  <a:schemeClr val="tx1"/>
                </a:solidFill>
                <a:effectLst/>
                <a:latin typeface="+mn-lt"/>
                <a:ea typeface="+mn-ea"/>
                <a:cs typeface="+mn-cs"/>
              </a:rPr>
              <a:t> voneinander gedacht werden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Am Beispiel einer Unterrichtssequenz zur Erkundung des Zahlenraums bis 100 (100 STRUKTURIERT DARSTELLEN) wird im Folgenden der Verlauf einer </a:t>
            </a:r>
            <a:r>
              <a:rPr lang="de-DE" sz="1200" kern="1200" dirty="0" err="1">
                <a:solidFill>
                  <a:schemeClr val="tx1"/>
                </a:solidFill>
                <a:effectLst/>
                <a:latin typeface="+mn-lt"/>
                <a:ea typeface="+mn-ea"/>
                <a:cs typeface="+mn-cs"/>
              </a:rPr>
              <a:t>möglichen</a:t>
            </a:r>
            <a:r>
              <a:rPr lang="de-DE" sz="1200" kern="1200" dirty="0">
                <a:solidFill>
                  <a:schemeClr val="tx1"/>
                </a:solidFill>
                <a:effectLst/>
                <a:latin typeface="+mn-lt"/>
                <a:ea typeface="+mn-ea"/>
                <a:cs typeface="+mn-cs"/>
              </a:rPr>
              <a:t> Unterrichtsplanung dargestellt. Dabei wird deutlich werden, wie und an welchen Stellen der Unterrichtsplanung ein solch differenzsensibler Blick zu einem Mathematikunterricht mit Raum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Vielfalt </a:t>
            </a:r>
            <a:r>
              <a:rPr lang="de-DE" sz="1200" kern="1200" dirty="0" err="1">
                <a:solidFill>
                  <a:schemeClr val="tx1"/>
                </a:solidFill>
                <a:effectLst/>
                <a:latin typeface="+mn-lt"/>
                <a:ea typeface="+mn-ea"/>
                <a:cs typeface="+mn-cs"/>
              </a:rPr>
              <a:t>führen</a:t>
            </a:r>
            <a:r>
              <a:rPr lang="de-DE" sz="1200" kern="1200" dirty="0">
                <a:solidFill>
                  <a:schemeClr val="tx1"/>
                </a:solidFill>
                <a:effectLst/>
                <a:latin typeface="+mn-lt"/>
                <a:ea typeface="+mn-ea"/>
                <a:cs typeface="+mn-cs"/>
              </a:rPr>
              <a:t> kann.“ </a:t>
            </a:r>
            <a:r>
              <a:rPr lang="de-DE" dirty="0"/>
              <a:t>(Handreichung „Mathematik gemeinsam lernen“, 2022, S. 6)</a:t>
            </a:r>
          </a:p>
          <a:p>
            <a:endParaRPr lang="de-DE" dirty="0"/>
          </a:p>
          <a:p>
            <a:r>
              <a:rPr lang="de-DE" dirty="0"/>
              <a:t>Ausführliche Informationen zu den einzelnen Planungselementen gibt es hier: https://</a:t>
            </a:r>
            <a:r>
              <a:rPr lang="de-DE" dirty="0" err="1"/>
              <a:t>pikas-mi.dzlm.de</a:t>
            </a:r>
            <a:r>
              <a:rPr lang="de-DE" dirty="0"/>
              <a:t>/</a:t>
            </a:r>
            <a:r>
              <a:rPr lang="de-DE" dirty="0" err="1"/>
              <a:t>node</a:t>
            </a:r>
            <a:r>
              <a:rPr lang="de-DE" dirty="0"/>
              <a:t>/272</a:t>
            </a:r>
          </a:p>
          <a:p>
            <a:endParaRPr lang="de-DE" dirty="0"/>
          </a:p>
          <a:p>
            <a:r>
              <a:rPr lang="de-DE" dirty="0"/>
              <a:t>Die Färbung der Rahmen um die einzelnen Planungselemente ist angelehnt an die analoge Färbung in der Handreichung. Auf der Webseite existiert diese Färbung nicht.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3466211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Praxisbeispiel wird an dieser Stelle ohne Bezug zu den einzelnen Elementen der differenzsensiblen Unterrichtsplanung vorgestellt, da die Basisaufgabe im Verlauf des Moduls erst im Kapitel 3.3 im Planungselement „Lernaufgaben formulieren“ ausführlicher thematisiert, sich zuvor, bei der Vorstellung der anderen Planungselemente jedoch bereits darauf bezogen wird. Mit dieser Kurzvorstellung wird den TN das Vernetzen der einzelnen Planungsüberlegungen und das Erkennen der Bedeutung der einzelnen Elemente für den gesamten Planungsprozess erleichtert.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2953549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3843086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28011698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Reihenfolge, mit der die einzelnen Elemente bedacht werden, ist nicht festgelegt und kann variiert werden. So kann es beispielsweise sinnvoll sein, </a:t>
            </a:r>
            <a:r>
              <a:rPr lang="de-DE" sz="1200" kern="1200" dirty="0" err="1">
                <a:solidFill>
                  <a:schemeClr val="tx1"/>
                </a:solidFill>
                <a:effectLst/>
                <a:latin typeface="+mn-lt"/>
                <a:ea typeface="+mn-ea"/>
                <a:cs typeface="+mn-cs"/>
              </a:rPr>
              <a:t>zunächst</a:t>
            </a:r>
            <a:r>
              <a:rPr lang="de-DE" sz="1200" kern="1200" dirty="0">
                <a:solidFill>
                  <a:schemeClr val="tx1"/>
                </a:solidFill>
                <a:effectLst/>
                <a:latin typeface="+mn-lt"/>
                <a:ea typeface="+mn-ea"/>
                <a:cs typeface="+mn-cs"/>
              </a:rPr>
              <a:t> auf der Grundlage des Lehrplanes einen Unterrichtsinhalt </a:t>
            </a:r>
            <a:r>
              <a:rPr lang="de-DE" sz="1200" kern="1200" dirty="0" err="1">
                <a:solidFill>
                  <a:schemeClr val="tx1"/>
                </a:solidFill>
                <a:effectLst/>
                <a:latin typeface="+mn-lt"/>
                <a:ea typeface="+mn-ea"/>
                <a:cs typeface="+mn-cs"/>
              </a:rPr>
              <a:t>auszuwählen</a:t>
            </a:r>
            <a:r>
              <a:rPr lang="de-DE" sz="1200" kern="1200" dirty="0">
                <a:solidFill>
                  <a:schemeClr val="tx1"/>
                </a:solidFill>
                <a:effectLst/>
                <a:latin typeface="+mn-lt"/>
                <a:ea typeface="+mn-ea"/>
                <a:cs typeface="+mn-cs"/>
              </a:rPr>
              <a:t> und eine konkrete Lernaufgabe zu bestimmen. Ausgehend von dieser konkreten Festlegung gilt es dann, alle weiteren Planungselemente einzubeziehen.“</a:t>
            </a:r>
            <a:r>
              <a:rPr lang="de-DE" dirty="0"/>
              <a:t>(Handreichung „Mathematik gemeinsam lernen“, 2022, S. 7)</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1675305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a:t>
            </a:r>
            <a:r>
              <a:rPr lang="de-DE" sz="1200" dirty="0">
                <a:solidFill>
                  <a:srgbClr val="1C1C19"/>
                </a:solidFill>
                <a:effectLst/>
                <a:latin typeface="OpenSans"/>
              </a:rPr>
              <a:t>Die Planung differenzsensiblen Unterrichts stellt die Lehrkraft vor die Herausforderung, Inhalte auf der Grundlage des Lehrplans so </a:t>
            </a:r>
            <a:r>
              <a:rPr lang="de-DE" sz="1200" dirty="0" err="1">
                <a:solidFill>
                  <a:srgbClr val="1C1C19"/>
                </a:solidFill>
                <a:effectLst/>
                <a:latin typeface="OpenSans"/>
              </a:rPr>
              <a:t>auszuwählen</a:t>
            </a:r>
            <a:r>
              <a:rPr lang="de-DE" sz="1200" dirty="0">
                <a:solidFill>
                  <a:srgbClr val="1C1C19"/>
                </a:solidFill>
                <a:effectLst/>
                <a:latin typeface="OpenSans"/>
              </a:rPr>
              <a:t>, dass trotz </a:t>
            </a:r>
            <a:r>
              <a:rPr lang="de-DE" sz="1200" dirty="0" err="1">
                <a:solidFill>
                  <a:srgbClr val="1C1C19"/>
                </a:solidFill>
                <a:effectLst/>
                <a:latin typeface="OpenSans"/>
              </a:rPr>
              <a:t>möglicher</a:t>
            </a:r>
            <a:r>
              <a:rPr lang="de-DE" sz="1200" dirty="0">
                <a:solidFill>
                  <a:srgbClr val="1C1C19"/>
                </a:solidFill>
                <a:effectLst/>
                <a:latin typeface="OpenSans"/>
              </a:rPr>
              <a:t> Unterschiede in Bezug auf die individuellen Kompetenzerwartungen gemeinsames Lernen </a:t>
            </a:r>
            <a:r>
              <a:rPr lang="de-DE" sz="1200" dirty="0" err="1">
                <a:solidFill>
                  <a:srgbClr val="1C1C19"/>
                </a:solidFill>
                <a:effectLst/>
                <a:latin typeface="OpenSans"/>
              </a:rPr>
              <a:t>möglich</a:t>
            </a:r>
            <a:r>
              <a:rPr lang="de-DE" sz="1200" dirty="0">
                <a:solidFill>
                  <a:srgbClr val="1C1C19"/>
                </a:solidFill>
                <a:effectLst/>
                <a:latin typeface="OpenSans"/>
              </a:rPr>
              <a:t> wird. Eine sorgsame Aufbereitung der Inhalte erlaubt es, einen Bogen zwischen den individuellen Vorerfahrungen und Lernvoraussetzungen der </a:t>
            </a:r>
            <a:r>
              <a:rPr lang="de-DE" sz="1200" dirty="0" err="1">
                <a:solidFill>
                  <a:srgbClr val="1C1C19"/>
                </a:solidFill>
                <a:effectLst/>
                <a:latin typeface="OpenSans"/>
              </a:rPr>
              <a:t>Schülerinnen</a:t>
            </a:r>
            <a:r>
              <a:rPr lang="de-DE" sz="1200" dirty="0">
                <a:solidFill>
                  <a:srgbClr val="1C1C19"/>
                </a:solidFill>
                <a:effectLst/>
                <a:latin typeface="OpenSans"/>
              </a:rPr>
              <a:t> und </a:t>
            </a:r>
            <a:r>
              <a:rPr lang="de-DE" sz="1200" dirty="0" err="1">
                <a:solidFill>
                  <a:srgbClr val="1C1C19"/>
                </a:solidFill>
                <a:effectLst/>
                <a:latin typeface="OpenSans"/>
              </a:rPr>
              <a:t>Schüler</a:t>
            </a:r>
            <a:r>
              <a:rPr lang="de-DE" sz="1200" dirty="0">
                <a:solidFill>
                  <a:srgbClr val="1C1C19"/>
                </a:solidFill>
                <a:effectLst/>
                <a:latin typeface="OpenSans"/>
              </a:rPr>
              <a:t> zu schlagen. </a:t>
            </a:r>
            <a:r>
              <a:rPr lang="de-DE" sz="1800" dirty="0">
                <a:solidFill>
                  <a:srgbClr val="1C1C19"/>
                </a:solidFill>
                <a:effectLst/>
                <a:latin typeface="OpenSans"/>
              </a:rPr>
              <a:t>Besonders geeignet </a:t>
            </a:r>
            <a:r>
              <a:rPr lang="de-DE" sz="1800" dirty="0" err="1">
                <a:solidFill>
                  <a:srgbClr val="1C1C19"/>
                </a:solidFill>
                <a:effectLst/>
                <a:latin typeface="OpenSans"/>
              </a:rPr>
              <a:t>für</a:t>
            </a:r>
            <a:r>
              <a:rPr lang="de-DE" sz="1800" dirty="0">
                <a:solidFill>
                  <a:srgbClr val="1C1C19"/>
                </a:solidFill>
                <a:effectLst/>
                <a:latin typeface="OpenSans"/>
              </a:rPr>
              <a:t> den Unterricht in heterogenen Lerngruppen erweisen sich Inhalte, die den fundamentalen Ideen des Mathematikunterrichts (vgl. Wittmann et al. 2017a) entsprechen und bei denen der Kompetenzaufbau im Sinne des Spiralprinzips durch eine wiederkehrende </a:t>
            </a:r>
            <a:r>
              <a:rPr lang="de-DE" sz="1800" dirty="0" err="1">
                <a:solidFill>
                  <a:srgbClr val="1C1C19"/>
                </a:solidFill>
                <a:effectLst/>
                <a:latin typeface="OpenSans"/>
              </a:rPr>
              <a:t>Beschäftigung</a:t>
            </a:r>
            <a:r>
              <a:rPr lang="de-DE" sz="1800" dirty="0">
                <a:solidFill>
                  <a:srgbClr val="1C1C19"/>
                </a:solidFill>
                <a:effectLst/>
                <a:latin typeface="OpenSans"/>
              </a:rPr>
              <a:t> mit mathematischen </a:t>
            </a:r>
            <a:r>
              <a:rPr lang="de-DE" sz="1800" dirty="0" err="1">
                <a:solidFill>
                  <a:srgbClr val="1C1C19"/>
                </a:solidFill>
                <a:effectLst/>
                <a:latin typeface="OpenSans"/>
              </a:rPr>
              <a:t>Zusammenhängen</a:t>
            </a:r>
            <a:r>
              <a:rPr lang="de-DE" sz="1800" dirty="0">
                <a:solidFill>
                  <a:srgbClr val="1C1C19"/>
                </a:solidFill>
                <a:effectLst/>
                <a:latin typeface="OpenSans"/>
              </a:rPr>
              <a:t> auf immer </a:t>
            </a:r>
            <a:r>
              <a:rPr lang="de-DE" sz="1800" dirty="0" err="1">
                <a:solidFill>
                  <a:srgbClr val="1C1C19"/>
                </a:solidFill>
                <a:effectLst/>
                <a:latin typeface="OpenSans"/>
              </a:rPr>
              <a:t>höherem</a:t>
            </a:r>
            <a:r>
              <a:rPr lang="de-DE" sz="1800" dirty="0">
                <a:solidFill>
                  <a:srgbClr val="1C1C19"/>
                </a:solidFill>
                <a:effectLst/>
                <a:latin typeface="OpenSans"/>
              </a:rPr>
              <a:t> Niveau mit steigendem Abstraktionsgrad erfolgt. Dadurch kann der mathematische Basisstoff grundlegend thematisiert werden und zugleich </a:t>
            </a:r>
            <a:r>
              <a:rPr lang="de-DE" sz="1800" dirty="0" err="1">
                <a:solidFill>
                  <a:srgbClr val="1C1C19"/>
                </a:solidFill>
                <a:effectLst/>
                <a:latin typeface="OpenSans"/>
              </a:rPr>
              <a:t>können</a:t>
            </a:r>
            <a:r>
              <a:rPr lang="de-DE" sz="1800" dirty="0">
                <a:solidFill>
                  <a:srgbClr val="1C1C19"/>
                </a:solidFill>
                <a:effectLst/>
                <a:latin typeface="OpenSans"/>
              </a:rPr>
              <a:t> </a:t>
            </a:r>
            <a:r>
              <a:rPr lang="de-DE" sz="1800" dirty="0" err="1">
                <a:solidFill>
                  <a:srgbClr val="1C1C19"/>
                </a:solidFill>
                <a:effectLst/>
                <a:latin typeface="OpenSans"/>
              </a:rPr>
              <a:t>für</a:t>
            </a:r>
            <a:r>
              <a:rPr lang="de-DE" sz="1800" dirty="0">
                <a:solidFill>
                  <a:srgbClr val="1C1C19"/>
                </a:solidFill>
                <a:effectLst/>
                <a:latin typeface="OpenSans"/>
              </a:rPr>
              <a:t>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Schüler</a:t>
            </a:r>
            <a:r>
              <a:rPr lang="de-DE" sz="1800" dirty="0">
                <a:solidFill>
                  <a:srgbClr val="1C1C19"/>
                </a:solidFill>
                <a:effectLst/>
                <a:latin typeface="OpenSans"/>
              </a:rPr>
              <a:t> komplexe Themenfelder erkundet werden.</a:t>
            </a:r>
            <a:r>
              <a:rPr lang="de-DE" sz="1200" dirty="0">
                <a:solidFill>
                  <a:srgbClr val="1C1C19"/>
                </a:solidFill>
                <a:effectLst/>
                <a:latin typeface="OpenSans"/>
              </a:rPr>
              <a:t>“ </a:t>
            </a:r>
            <a:r>
              <a:rPr lang="de-DE" sz="1200" dirty="0"/>
              <a:t>(Handreichung „Mathematik gemeinsam lernen“, 2022, S. 7)</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380364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Fachoffensive Mathematik hat 2021 begonnen und ist bis 2025 geplant. In diesem Zeitraum entstehen im Rahmen der FOM Unterstützungsmaterialien zu den oben genannten sieben Themenfeldern. Zu allen Themenfelder werden Handreichungen veröffentlicht, von denen die Grund- und Förderschulen jeweils Printexemplare erhalten und die zudem zum Download zur Verfügung stehen werden. Das Themenfeld Mathematik gemeinsam lernen ist das 2. der FOM.</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4204926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r>
              <a:rPr lang="de-DE" sz="1800" dirty="0">
                <a:solidFill>
                  <a:srgbClr val="1C1C19"/>
                </a:solidFill>
                <a:effectLst/>
                <a:latin typeface="OpenSans"/>
              </a:rPr>
              <a:t>Die Unterrichtssequenz ist verortet im Inhalts- </a:t>
            </a:r>
            <a:r>
              <a:rPr lang="de-DE" sz="1800" dirty="0" err="1">
                <a:solidFill>
                  <a:srgbClr val="1C1C19"/>
                </a:solidFill>
                <a:effectLst/>
                <a:latin typeface="OpenSans"/>
              </a:rPr>
              <a:t>bereich</a:t>
            </a:r>
            <a:r>
              <a:rPr lang="de-DE" sz="1800" dirty="0">
                <a:solidFill>
                  <a:srgbClr val="1C1C19"/>
                </a:solidFill>
                <a:effectLst/>
                <a:latin typeface="OpenSans"/>
              </a:rPr>
              <a:t> „Zahlen und Operationen“. Im Mittel- punkt steht die Erkundung des </a:t>
            </a:r>
            <a:r>
              <a:rPr lang="de-DE" sz="1800" dirty="0" err="1">
                <a:solidFill>
                  <a:srgbClr val="1C1C19"/>
                </a:solidFill>
                <a:effectLst/>
                <a:latin typeface="OpenSans"/>
              </a:rPr>
              <a:t>Dezimalsys</a:t>
            </a:r>
            <a:r>
              <a:rPr lang="de-DE" sz="1800" dirty="0">
                <a:solidFill>
                  <a:srgbClr val="1C1C19"/>
                </a:solidFill>
                <a:effectLst/>
                <a:latin typeface="OpenSans"/>
              </a:rPr>
              <a:t>- </a:t>
            </a:r>
            <a:r>
              <a:rPr lang="de-DE" sz="1800" dirty="0" err="1">
                <a:solidFill>
                  <a:srgbClr val="1C1C19"/>
                </a:solidFill>
                <a:effectLst/>
                <a:latin typeface="OpenSans"/>
              </a:rPr>
              <a:t>tems</a:t>
            </a:r>
            <a:r>
              <a:rPr lang="de-DE" sz="1800" dirty="0">
                <a:solidFill>
                  <a:srgbClr val="1C1C19"/>
                </a:solidFill>
                <a:effectLst/>
                <a:latin typeface="OpenSans"/>
              </a:rPr>
              <a:t> mit Bezug auf die Unterscheidung von Zehnern und </a:t>
            </a:r>
            <a:r>
              <a:rPr lang="de-DE" sz="1800" dirty="0" err="1">
                <a:solidFill>
                  <a:srgbClr val="1C1C19"/>
                </a:solidFill>
                <a:effectLst/>
                <a:latin typeface="OpenSans"/>
              </a:rPr>
              <a:t>Einern</a:t>
            </a:r>
            <a:r>
              <a:rPr lang="de-DE" sz="1800" dirty="0">
                <a:solidFill>
                  <a:srgbClr val="1C1C19"/>
                </a:solidFill>
                <a:effectLst/>
                <a:latin typeface="OpenSans"/>
              </a:rPr>
              <a:t>, das </a:t>
            </a:r>
            <a:r>
              <a:rPr lang="de-DE" sz="1800" dirty="0" err="1">
                <a:solidFill>
                  <a:srgbClr val="1C1C19"/>
                </a:solidFill>
                <a:effectLst/>
                <a:latin typeface="OpenSans"/>
              </a:rPr>
              <a:t>Zählen</a:t>
            </a:r>
            <a:r>
              <a:rPr lang="de-DE" sz="1800" dirty="0">
                <a:solidFill>
                  <a:srgbClr val="1C1C19"/>
                </a:solidFill>
                <a:effectLst/>
                <a:latin typeface="OpenSans"/>
              </a:rPr>
              <a:t> in Schritten sowie das strukturierte Darstellen und </a:t>
            </a:r>
            <a:r>
              <a:rPr lang="de-DE" sz="1800" dirty="0" err="1">
                <a:solidFill>
                  <a:srgbClr val="1C1C19"/>
                </a:solidFill>
                <a:effectLst/>
                <a:latin typeface="OpenSans"/>
              </a:rPr>
              <a:t>Erfas</a:t>
            </a:r>
            <a:r>
              <a:rPr lang="de-DE" sz="1800" dirty="0">
                <a:solidFill>
                  <a:srgbClr val="1C1C19"/>
                </a:solidFill>
                <a:effectLst/>
                <a:latin typeface="OpenSans"/>
              </a:rPr>
              <a:t>- </a:t>
            </a:r>
            <a:r>
              <a:rPr lang="de-DE" sz="1800" dirty="0" err="1">
                <a:solidFill>
                  <a:srgbClr val="1C1C19"/>
                </a:solidFill>
                <a:effectLst/>
                <a:latin typeface="OpenSans"/>
              </a:rPr>
              <a:t>sen</a:t>
            </a:r>
            <a:r>
              <a:rPr lang="de-DE" sz="1800" dirty="0">
                <a:solidFill>
                  <a:srgbClr val="1C1C19"/>
                </a:solidFill>
                <a:effectLst/>
                <a:latin typeface="OpenSans"/>
              </a:rPr>
              <a:t> von </a:t>
            </a:r>
            <a:r>
              <a:rPr lang="de-DE" sz="1800" dirty="0" err="1">
                <a:solidFill>
                  <a:srgbClr val="1C1C19"/>
                </a:solidFill>
                <a:effectLst/>
                <a:latin typeface="OpenSans"/>
              </a:rPr>
              <a:t>gebündelten</a:t>
            </a:r>
            <a:r>
              <a:rPr lang="de-DE" sz="1800" dirty="0">
                <a:solidFill>
                  <a:srgbClr val="1C1C19"/>
                </a:solidFill>
                <a:effectLst/>
                <a:latin typeface="OpenSans"/>
              </a:rPr>
              <a:t> Mengen.“</a:t>
            </a:r>
            <a:r>
              <a:rPr lang="de-DE" sz="1800" dirty="0"/>
              <a:t>(Handreichung „Mathematik gemeinsam lernen“, 2022, 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r>
              <a:rPr lang="de-DE" dirty="0"/>
              <a:t>Im Praxisbeispiel, an dem in diesem Coaching-Modul die einzelnen Elemente der differenzsensiblen Unterrichtsplanung vorgestellt werden, ist mit Bezug zum Lehrplan Grundschule Mathematik NRW (S. 85f.) als Unterrichtsinhalt die Erkundung des Dezimalsystems anhand von Aufgaben im Zahlenraum bis 100 ausgewählt worden.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53576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4092326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„,Eine inklusive Unterrichtsgestaltung beruht auf einer den Lernprozess begleitenden </a:t>
            </a:r>
            <a:r>
              <a:rPr lang="de-DE" sz="1800" dirty="0" err="1">
                <a:solidFill>
                  <a:srgbClr val="1C1C19"/>
                </a:solidFill>
                <a:effectLst/>
                <a:latin typeface="OpenSans"/>
              </a:rPr>
              <a:t>pädagogischen</a:t>
            </a:r>
            <a:r>
              <a:rPr lang="de-DE" sz="1800" dirty="0">
                <a:solidFill>
                  <a:srgbClr val="1C1C19"/>
                </a:solidFill>
                <a:effectLst/>
                <a:latin typeface="OpenSans"/>
              </a:rPr>
              <a:t> Diagnostik und einer kontinuierlichen Dokumentation der Lernentwicklung‘ (KMK 2011, S. 10). Um die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Schüler</a:t>
            </a:r>
            <a:r>
              <a:rPr lang="de-DE" sz="1800" dirty="0">
                <a:solidFill>
                  <a:srgbClr val="1C1C19"/>
                </a:solidFill>
                <a:effectLst/>
                <a:latin typeface="OpenSans"/>
              </a:rPr>
              <a:t> optimal in ihrem Lernprozess begleiten und </a:t>
            </a:r>
            <a:r>
              <a:rPr lang="de-DE" sz="1800" dirty="0" err="1">
                <a:solidFill>
                  <a:srgbClr val="1C1C19"/>
                </a:solidFill>
                <a:effectLst/>
                <a:latin typeface="OpenSans"/>
              </a:rPr>
              <a:t>unterstützen</a:t>
            </a:r>
            <a:r>
              <a:rPr lang="de-DE" sz="1800" dirty="0">
                <a:solidFill>
                  <a:srgbClr val="1C1C19"/>
                </a:solidFill>
                <a:effectLst/>
                <a:latin typeface="OpenSans"/>
              </a:rPr>
              <a:t> zu </a:t>
            </a:r>
            <a:r>
              <a:rPr lang="de-DE" sz="1800" dirty="0" err="1">
                <a:solidFill>
                  <a:srgbClr val="1C1C19"/>
                </a:solidFill>
                <a:effectLst/>
                <a:latin typeface="OpenSans"/>
              </a:rPr>
              <a:t>können</a:t>
            </a:r>
            <a:r>
              <a:rPr lang="de-DE" sz="1800" dirty="0">
                <a:solidFill>
                  <a:srgbClr val="1C1C19"/>
                </a:solidFill>
                <a:effectLst/>
                <a:latin typeface="OpenSans"/>
              </a:rPr>
              <a:t>, ist es deshalb sinnvoll und wichtig, vor der </a:t>
            </a:r>
            <a:r>
              <a:rPr lang="de-DE" sz="1800" dirty="0" err="1">
                <a:solidFill>
                  <a:srgbClr val="1C1C19"/>
                </a:solidFill>
                <a:effectLst/>
                <a:latin typeface="OpenSans"/>
              </a:rPr>
              <a:t>Durchführung</a:t>
            </a:r>
            <a:r>
              <a:rPr lang="de-DE" sz="1800" dirty="0">
                <a:solidFill>
                  <a:srgbClr val="1C1C19"/>
                </a:solidFill>
                <a:effectLst/>
                <a:latin typeface="OpenSans"/>
              </a:rPr>
              <a:t> einer Unterrichtseinheit zu erheben, an welcher Stelle des Lernprozesses die Kinder sich gerade befinden.“</a:t>
            </a:r>
            <a:r>
              <a:rPr lang="de-DE" sz="1800" dirty="0"/>
              <a:t>(Handreichung „Mathematik gemeinsam lernen“, 2022, S.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82</a:t>
            </a:fld>
            <a:endParaRPr lang="de-DE"/>
          </a:p>
        </p:txBody>
      </p:sp>
    </p:spTree>
    <p:extLst>
      <p:ext uri="{BB962C8B-B14F-4D97-AF65-F5344CB8AC3E}">
        <p14:creationId xmlns:p14="http://schemas.microsoft.com/office/powerpoint/2010/main" val="1003455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hier vorgestellten diagnostischen Aufgabenbeispiele können vor und nach der Durchführung der Praxisbeispielsunterrichtssequenz zur Ermittlung der Lernstände der </a:t>
            </a:r>
            <a:r>
              <a:rPr lang="de-DE" dirty="0" err="1"/>
              <a:t>SuS</a:t>
            </a:r>
            <a:r>
              <a:rPr lang="de-DE" dirty="0"/>
              <a:t> eingesetzt werden. Eine unterrichtsbegleitende Diagnostik kann die Lehrkraft aufgrund der Offenheit der Aufgabenstellung des Praxisbeispiels ohne zusätzliche Materialien und Aufgaben durchführen.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a:t>
            </a:r>
            <a:r>
              <a:rPr lang="de-DE" sz="1800" dirty="0" err="1">
                <a:solidFill>
                  <a:srgbClr val="1C1C19"/>
                </a:solidFill>
                <a:effectLst/>
                <a:latin typeface="OpenSans"/>
              </a:rPr>
              <a:t>Lernstände</a:t>
            </a:r>
            <a:r>
              <a:rPr lang="de-DE" sz="1800" dirty="0">
                <a:solidFill>
                  <a:srgbClr val="1C1C19"/>
                </a:solidFill>
                <a:effectLst/>
                <a:latin typeface="OpenSans"/>
              </a:rPr>
              <a:t> der Kinder sollten in den in- </a:t>
            </a:r>
            <a:r>
              <a:rPr lang="de-DE" sz="1800" dirty="0" err="1">
                <a:solidFill>
                  <a:srgbClr val="1C1C19"/>
                </a:solidFill>
                <a:effectLst/>
                <a:latin typeface="OpenSans"/>
              </a:rPr>
              <a:t>haltsbezogenen</a:t>
            </a:r>
            <a:r>
              <a:rPr lang="de-DE" sz="1800" dirty="0">
                <a:solidFill>
                  <a:srgbClr val="1C1C19"/>
                </a:solidFill>
                <a:effectLst/>
                <a:latin typeface="OpenSans"/>
              </a:rPr>
              <a:t> Bereichen „</a:t>
            </a:r>
            <a:r>
              <a:rPr lang="de-DE" sz="1800" dirty="0" err="1">
                <a:solidFill>
                  <a:srgbClr val="1C1C19"/>
                </a:solidFill>
                <a:effectLst/>
                <a:latin typeface="OpenSans"/>
              </a:rPr>
              <a:t>Zählkompeten</a:t>
            </a:r>
            <a:r>
              <a:rPr lang="de-DE" sz="1800" dirty="0">
                <a:solidFill>
                  <a:srgbClr val="1C1C19"/>
                </a:solidFill>
                <a:effectLst/>
                <a:latin typeface="OpenSans"/>
              </a:rPr>
              <a:t>- </a:t>
            </a:r>
            <a:r>
              <a:rPr lang="de-DE" sz="1800" dirty="0" err="1">
                <a:solidFill>
                  <a:srgbClr val="1C1C19"/>
                </a:solidFill>
                <a:effectLst/>
                <a:latin typeface="OpenSans"/>
              </a:rPr>
              <a:t>zen</a:t>
            </a:r>
            <a:r>
              <a:rPr lang="de-DE" sz="1800" dirty="0">
                <a:solidFill>
                  <a:srgbClr val="1C1C19"/>
                </a:solidFill>
                <a:effectLst/>
                <a:latin typeface="OpenSans"/>
              </a:rPr>
              <a:t>“, „Strukturen und Beziehungen erkennen und nutzen“ und „Darstellungsebenen wechseln“ bekannt sein oder informell im Unterricht erhoben werden. </a:t>
            </a:r>
            <a:r>
              <a:rPr lang="de-DE" sz="1800" dirty="0" err="1">
                <a:solidFill>
                  <a:srgbClr val="1C1C19"/>
                </a:solidFill>
                <a:effectLst/>
                <a:latin typeface="OpenSans"/>
              </a:rPr>
              <a:t>Möglichkeiten</a:t>
            </a:r>
            <a:r>
              <a:rPr lang="de-DE" sz="1800" dirty="0">
                <a:solidFill>
                  <a:srgbClr val="1C1C19"/>
                </a:solidFill>
                <a:effectLst/>
                <a:latin typeface="OpenSans"/>
              </a:rPr>
              <a:t> dazu bieten beispielsweise gemeinsame (Ab-)</a:t>
            </a:r>
            <a:r>
              <a:rPr lang="de-DE" sz="1800" dirty="0" err="1">
                <a:solidFill>
                  <a:srgbClr val="1C1C19"/>
                </a:solidFill>
                <a:effectLst/>
                <a:latin typeface="OpenSans"/>
              </a:rPr>
              <a:t>Zählaktivitäten</a:t>
            </a:r>
            <a:r>
              <a:rPr lang="de-DE" sz="1800" dirty="0">
                <a:solidFill>
                  <a:srgbClr val="1C1C19"/>
                </a:solidFill>
                <a:effectLst/>
                <a:latin typeface="OpenSans"/>
              </a:rPr>
              <a:t> in verschiedenen </a:t>
            </a:r>
            <a:r>
              <a:rPr lang="de-DE" sz="1800" dirty="0" err="1">
                <a:solidFill>
                  <a:srgbClr val="1C1C19"/>
                </a:solidFill>
                <a:effectLst/>
                <a:latin typeface="OpenSans"/>
              </a:rPr>
              <a:t>Zahlenräumen</a:t>
            </a:r>
            <a:r>
              <a:rPr lang="de-DE" sz="1800" dirty="0">
                <a:solidFill>
                  <a:srgbClr val="1C1C19"/>
                </a:solidFill>
                <a:effectLst/>
                <a:latin typeface="OpenSans"/>
              </a:rPr>
              <a:t>. </a:t>
            </a:r>
            <a:r>
              <a:rPr lang="de-DE" sz="1800" dirty="0" err="1">
                <a:solidFill>
                  <a:srgbClr val="1C1C19"/>
                </a:solidFill>
                <a:effectLst/>
                <a:latin typeface="OpenSans"/>
              </a:rPr>
              <a:t>Darüber</a:t>
            </a:r>
            <a:r>
              <a:rPr lang="de-DE" sz="1800" dirty="0">
                <a:solidFill>
                  <a:srgbClr val="1C1C19"/>
                </a:solidFill>
                <a:effectLst/>
                <a:latin typeface="OpenSans"/>
              </a:rPr>
              <a:t> hinaus </a:t>
            </a:r>
            <a:r>
              <a:rPr lang="de-DE" sz="1800" dirty="0" err="1">
                <a:solidFill>
                  <a:srgbClr val="1C1C19"/>
                </a:solidFill>
                <a:effectLst/>
                <a:latin typeface="OpenSans"/>
              </a:rPr>
              <a:t>können</a:t>
            </a:r>
            <a:r>
              <a:rPr lang="de-DE" sz="1800" dirty="0">
                <a:solidFill>
                  <a:srgbClr val="1C1C19"/>
                </a:solidFill>
                <a:effectLst/>
                <a:latin typeface="OpenSans"/>
              </a:rPr>
              <a:t> Aufgaben bearbeitet werden, bei denen die Lernenden strukturierte Zahldarstellungen (z.B. Punktefelder) gemeinsam deuten und beschreiben.“ </a:t>
            </a:r>
            <a:r>
              <a:rPr lang="de-DE" sz="1800" dirty="0"/>
              <a:t>(Handreichung „Mathematik gemeinsam lernen“, 2022, S. 8f.)</a:t>
            </a:r>
          </a:p>
          <a:p>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1006773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692891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Bei der Erarbeitung der individuellen fachlichen Entwicklungsziele werden "z. B. individuell weniger relevante Inhalte gestrichen oder verkürzt, besonders wichtige Inhalte vertieft, zu anspruchsvolle Inhalte vereinfacht behandelt“ (Wember, 2013, S. 386).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Analyse der Sachstruktur weist die </a:t>
            </a:r>
            <a:r>
              <a:rPr lang="de-DE" sz="1800" dirty="0" err="1">
                <a:solidFill>
                  <a:srgbClr val="1C1C19"/>
                </a:solidFill>
                <a:effectLst/>
                <a:latin typeface="OpenSans"/>
              </a:rPr>
              <a:t>Kompe</a:t>
            </a:r>
            <a:r>
              <a:rPr lang="de-DE" sz="1800" dirty="0">
                <a:solidFill>
                  <a:srgbClr val="1C1C19"/>
                </a:solidFill>
                <a:effectLst/>
                <a:latin typeface="OpenSans"/>
              </a:rPr>
              <a:t>- </a:t>
            </a:r>
            <a:r>
              <a:rPr lang="de-DE" sz="1800" dirty="0" err="1">
                <a:solidFill>
                  <a:srgbClr val="1C1C19"/>
                </a:solidFill>
                <a:effectLst/>
                <a:latin typeface="OpenSans"/>
              </a:rPr>
              <a:t>tenzbereiche</a:t>
            </a:r>
            <a:r>
              <a:rPr lang="de-DE" sz="1800" dirty="0">
                <a:solidFill>
                  <a:srgbClr val="1C1C19"/>
                </a:solidFill>
                <a:effectLst/>
                <a:latin typeface="OpenSans"/>
              </a:rPr>
              <a:t> fachlichen Lernens aus. Die </a:t>
            </a:r>
            <a:r>
              <a:rPr lang="de-DE" sz="1800" dirty="0" err="1">
                <a:solidFill>
                  <a:srgbClr val="1C1C19"/>
                </a:solidFill>
                <a:effectLst/>
                <a:latin typeface="OpenSans"/>
              </a:rPr>
              <a:t>Ermitt</a:t>
            </a:r>
            <a:r>
              <a:rPr lang="de-DE" sz="1800" dirty="0">
                <a:solidFill>
                  <a:srgbClr val="1C1C19"/>
                </a:solidFill>
                <a:effectLst/>
                <a:latin typeface="OpenSans"/>
              </a:rPr>
              <a:t>- </a:t>
            </a:r>
            <a:r>
              <a:rPr lang="de-DE" sz="1800" dirty="0" err="1">
                <a:solidFill>
                  <a:srgbClr val="1C1C19"/>
                </a:solidFill>
                <a:effectLst/>
                <a:latin typeface="OpenSans"/>
              </a:rPr>
              <a:t>lung</a:t>
            </a:r>
            <a:r>
              <a:rPr lang="de-DE" sz="1800" dirty="0">
                <a:solidFill>
                  <a:srgbClr val="1C1C19"/>
                </a:solidFill>
                <a:effectLst/>
                <a:latin typeface="OpenSans"/>
              </a:rPr>
              <a:t> von individuellen </a:t>
            </a:r>
            <a:r>
              <a:rPr lang="de-DE" sz="1800" dirty="0" err="1">
                <a:solidFill>
                  <a:srgbClr val="1C1C19"/>
                </a:solidFill>
                <a:effectLst/>
                <a:latin typeface="OpenSans"/>
              </a:rPr>
              <a:t>Lernständen</a:t>
            </a:r>
            <a:r>
              <a:rPr lang="de-DE" sz="1800" dirty="0">
                <a:solidFill>
                  <a:srgbClr val="1C1C19"/>
                </a:solidFill>
                <a:effectLst/>
                <a:latin typeface="OpenSans"/>
              </a:rPr>
              <a:t> zeigt der Lehr- kraft, an welchen unterschiedlichen Stellen des Lernprozesses sich die Kinder einer Lerngruppe im Hinblick auf die ausgewiesenen Kompetenz- </a:t>
            </a:r>
            <a:r>
              <a:rPr lang="de-DE" sz="1800" dirty="0" err="1">
                <a:solidFill>
                  <a:srgbClr val="1C1C19"/>
                </a:solidFill>
                <a:effectLst/>
                <a:latin typeface="OpenSans"/>
              </a:rPr>
              <a:t>bereiche</a:t>
            </a:r>
            <a:r>
              <a:rPr lang="de-DE" sz="1800" dirty="0">
                <a:solidFill>
                  <a:srgbClr val="1C1C19"/>
                </a:solidFill>
                <a:effectLst/>
                <a:latin typeface="OpenSans"/>
              </a:rPr>
              <a:t> befinden. Mit Orientierung am Lehrplan lassen sich auf dieser Grundlage nicht nur </a:t>
            </a:r>
            <a:r>
              <a:rPr lang="de-DE" sz="1800" dirty="0" err="1">
                <a:solidFill>
                  <a:srgbClr val="1C1C19"/>
                </a:solidFill>
                <a:effectLst/>
                <a:latin typeface="OpenSans"/>
              </a:rPr>
              <a:t>Kom</a:t>
            </a:r>
            <a:r>
              <a:rPr lang="de-DE" sz="1800" dirty="0">
                <a:solidFill>
                  <a:srgbClr val="1C1C19"/>
                </a:solidFill>
                <a:effectLst/>
                <a:latin typeface="OpenSans"/>
              </a:rPr>
              <a:t>- </a:t>
            </a:r>
            <a:r>
              <a:rPr lang="de-DE" sz="1800" dirty="0" err="1">
                <a:solidFill>
                  <a:srgbClr val="1C1C19"/>
                </a:solidFill>
                <a:effectLst/>
                <a:latin typeface="OpenSans"/>
              </a:rPr>
              <a:t>petenzerwartungen</a:t>
            </a:r>
            <a:r>
              <a:rPr lang="de-DE" sz="1800" dirty="0">
                <a:solidFill>
                  <a:srgbClr val="1C1C19"/>
                </a:solidFill>
                <a:effectLst/>
                <a:latin typeface="OpenSans"/>
              </a:rPr>
              <a:t> </a:t>
            </a:r>
            <a:r>
              <a:rPr lang="de-DE" sz="1800" dirty="0" err="1">
                <a:solidFill>
                  <a:srgbClr val="1C1C19"/>
                </a:solidFill>
                <a:effectLst/>
                <a:latin typeface="OpenSans"/>
              </a:rPr>
              <a:t>für</a:t>
            </a:r>
            <a:r>
              <a:rPr lang="de-DE" sz="1800" dirty="0">
                <a:solidFill>
                  <a:srgbClr val="1C1C19"/>
                </a:solidFill>
                <a:effectLst/>
                <a:latin typeface="OpenSans"/>
              </a:rPr>
              <a:t> die Lerngruppe insgesamt formulieren; bei zieldifferent zu unterrichtenden Lernenden </a:t>
            </a:r>
            <a:r>
              <a:rPr lang="de-DE" sz="1800" dirty="0" err="1">
                <a:solidFill>
                  <a:srgbClr val="1C1C19"/>
                </a:solidFill>
                <a:effectLst/>
                <a:latin typeface="OpenSans"/>
              </a:rPr>
              <a:t>können</a:t>
            </a:r>
            <a:r>
              <a:rPr lang="de-DE" sz="1800" dirty="0">
                <a:solidFill>
                  <a:srgbClr val="1C1C19"/>
                </a:solidFill>
                <a:effectLst/>
                <a:latin typeface="OpenSans"/>
              </a:rPr>
              <a:t> individuell reduzierte und bei besonders leistungsstarken Lernenden erweiterte Kompetenzerwartungen ausdifferenziert und </a:t>
            </a:r>
            <a:r>
              <a:rPr lang="de-DE" sz="1800" dirty="0" err="1">
                <a:solidFill>
                  <a:srgbClr val="1C1C19"/>
                </a:solidFill>
                <a:effectLst/>
                <a:latin typeface="OpenSans"/>
              </a:rPr>
              <a:t>be</a:t>
            </a:r>
            <a:r>
              <a:rPr lang="de-DE" sz="1800" dirty="0">
                <a:solidFill>
                  <a:srgbClr val="1C1C19"/>
                </a:solidFill>
                <a:effectLst/>
                <a:latin typeface="OpenSans"/>
              </a:rPr>
              <a:t>- </a:t>
            </a:r>
            <a:r>
              <a:rPr lang="de-DE" sz="1800" dirty="0" err="1">
                <a:solidFill>
                  <a:srgbClr val="1C1C19"/>
                </a:solidFill>
                <a:effectLst/>
                <a:latin typeface="OpenSans"/>
              </a:rPr>
              <a:t>gründet</a:t>
            </a:r>
            <a:r>
              <a:rPr lang="de-DE" sz="1800" dirty="0">
                <a:solidFill>
                  <a:srgbClr val="1C1C19"/>
                </a:solidFill>
                <a:effectLst/>
                <a:latin typeface="OpenSans"/>
              </a:rPr>
              <a:t> werden.“ </a:t>
            </a:r>
            <a:r>
              <a:rPr lang="de-DE" sz="1800" dirty="0"/>
              <a:t>(Handreichung „Mathematik gemeinsam lernen“, 2022, S.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2375912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Entwicklungsbezogene Kompetenzen beziehen sich beispielsweise im Förderschwerpunkt Geistige Entwicklung auf die Bereiche Motorik, Wahrnehmung, Kognition, Sozialisation und Kommunikation (vgl. Ministerium für Schule und Bildung des Landes Nordrhein-Westfalen (Hrsg.) (2022): Richtlinien für den Förderschwerpunkt Geistige Entwicklung, S. 38). </a:t>
            </a:r>
          </a:p>
          <a:p>
            <a:endParaRPr lang="de-DE" dirty="0"/>
          </a:p>
          <a:p>
            <a:r>
              <a:rPr lang="de-DE" sz="1800" dirty="0">
                <a:solidFill>
                  <a:srgbClr val="1C1C19"/>
                </a:solidFill>
                <a:effectLst/>
                <a:latin typeface="OpenSans"/>
              </a:rPr>
              <a:t>„Die Analyse der Sachstruktur weist drei Kompetenzbereiche fachlichen Lernens aus (s. o.). Auf der Grundlage der Lernvoraussetzungen der einzelnen Kinder </a:t>
            </a:r>
            <a:r>
              <a:rPr lang="de-DE" sz="1800" dirty="0" err="1">
                <a:solidFill>
                  <a:srgbClr val="1C1C19"/>
                </a:solidFill>
                <a:effectLst/>
                <a:latin typeface="OpenSans"/>
              </a:rPr>
              <a:t>können</a:t>
            </a:r>
            <a:r>
              <a:rPr lang="de-DE" sz="1800" dirty="0">
                <a:solidFill>
                  <a:srgbClr val="1C1C19"/>
                </a:solidFill>
                <a:effectLst/>
                <a:latin typeface="OpenSans"/>
              </a:rPr>
              <a:t> konkrete Kompetenzerwartungen formuliert werden... </a:t>
            </a:r>
            <a:endParaRPr lang="de-DE" dirty="0">
              <a:effectLst/>
            </a:endParaRPr>
          </a:p>
          <a:p>
            <a:r>
              <a:rPr lang="de-DE" sz="1800" dirty="0">
                <a:solidFill>
                  <a:srgbClr val="1C1C19"/>
                </a:solidFill>
                <a:effectLst/>
                <a:latin typeface="OpenSans"/>
              </a:rPr>
              <a:t>• bei der Entwicklung von </a:t>
            </a:r>
            <a:r>
              <a:rPr lang="de-DE" sz="1800" dirty="0" err="1">
                <a:solidFill>
                  <a:srgbClr val="1C1C19"/>
                </a:solidFill>
                <a:effectLst/>
                <a:latin typeface="OpenSans"/>
              </a:rPr>
              <a:t>Zählkompetenzen</a:t>
            </a:r>
            <a:r>
              <a:rPr lang="de-DE" sz="1800" dirty="0">
                <a:solidFill>
                  <a:srgbClr val="1C1C19"/>
                </a:solidFill>
                <a:effectLst/>
                <a:latin typeface="OpenSans"/>
              </a:rPr>
              <a:t> vom Erwerb der Zahlwortreihe und den </a:t>
            </a:r>
            <a:r>
              <a:rPr lang="de-DE" sz="1800" dirty="0" err="1">
                <a:solidFill>
                  <a:srgbClr val="1C1C19"/>
                </a:solidFill>
                <a:effectLst/>
                <a:latin typeface="OpenSans"/>
              </a:rPr>
              <a:t>Zählprinzipien</a:t>
            </a:r>
            <a:r>
              <a:rPr lang="de-DE" sz="1800" dirty="0">
                <a:solidFill>
                  <a:srgbClr val="1C1C19"/>
                </a:solidFill>
                <a:effectLst/>
                <a:latin typeface="OpenSans"/>
              </a:rPr>
              <a:t> </a:t>
            </a:r>
            <a:r>
              <a:rPr lang="de-DE" sz="1800" dirty="0" err="1">
                <a:solidFill>
                  <a:srgbClr val="1C1C19"/>
                </a:solidFill>
                <a:effectLst/>
                <a:latin typeface="OpenSans"/>
              </a:rPr>
              <a:t>über</a:t>
            </a:r>
            <a:r>
              <a:rPr lang="de-DE" sz="1800" dirty="0">
                <a:solidFill>
                  <a:srgbClr val="1C1C19"/>
                </a:solidFill>
                <a:effectLst/>
                <a:latin typeface="OpenSans"/>
              </a:rPr>
              <a:t> das einfache Ab- und </a:t>
            </a:r>
            <a:r>
              <a:rPr lang="de-DE" sz="1800" dirty="0" err="1">
                <a:solidFill>
                  <a:srgbClr val="1C1C19"/>
                </a:solidFill>
                <a:effectLst/>
                <a:latin typeface="OpenSans"/>
              </a:rPr>
              <a:t>Weiterzählen</a:t>
            </a:r>
            <a:r>
              <a:rPr lang="de-DE" sz="1800" dirty="0">
                <a:solidFill>
                  <a:srgbClr val="1C1C19"/>
                </a:solidFill>
                <a:effectLst/>
                <a:latin typeface="OpenSans"/>
              </a:rPr>
              <a:t>, das wiederholte </a:t>
            </a:r>
            <a:r>
              <a:rPr lang="de-DE" sz="1800" dirty="0" err="1">
                <a:solidFill>
                  <a:srgbClr val="1C1C19"/>
                </a:solidFill>
                <a:effectLst/>
                <a:latin typeface="OpenSans"/>
              </a:rPr>
              <a:t>Zählen</a:t>
            </a:r>
            <a:r>
              <a:rPr lang="de-DE" sz="1800" dirty="0">
                <a:solidFill>
                  <a:srgbClr val="1C1C19"/>
                </a:solidFill>
                <a:effectLst/>
                <a:latin typeface="OpenSans"/>
              </a:rPr>
              <a:t> in 2er- und 3er-Schritten bis zum </a:t>
            </a:r>
            <a:r>
              <a:rPr lang="de-DE" sz="1800" dirty="0" err="1">
                <a:solidFill>
                  <a:srgbClr val="1C1C19"/>
                </a:solidFill>
                <a:effectLst/>
                <a:latin typeface="OpenSans"/>
              </a:rPr>
              <a:t>bündelnden</a:t>
            </a:r>
            <a:r>
              <a:rPr lang="de-DE" sz="1800" dirty="0">
                <a:solidFill>
                  <a:srgbClr val="1C1C19"/>
                </a:solidFill>
                <a:effectLst/>
                <a:latin typeface="OpenSans"/>
              </a:rPr>
              <a:t> </a:t>
            </a:r>
            <a:r>
              <a:rPr lang="de-DE" sz="1800" dirty="0" err="1">
                <a:solidFill>
                  <a:srgbClr val="1C1C19"/>
                </a:solidFill>
                <a:effectLst/>
                <a:latin typeface="OpenSans"/>
              </a:rPr>
              <a:t>Zählen</a:t>
            </a:r>
            <a:r>
              <a:rPr lang="de-DE" sz="1800" dirty="0">
                <a:solidFill>
                  <a:srgbClr val="1C1C19"/>
                </a:solidFill>
                <a:effectLst/>
                <a:latin typeface="OpenSans"/>
              </a:rPr>
              <a:t> in 5er- und 10er-Schritten,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 bei der Entwicklung der strukturierten Anzahlerfassung und -darstellung von der Simultanerfassung kleinerer Anzahlen bis 4 oder </a:t>
            </a:r>
            <a:r>
              <a:rPr lang="de-DE" sz="1800" dirty="0" err="1">
                <a:solidFill>
                  <a:srgbClr val="1C1C19"/>
                </a:solidFill>
                <a:effectLst/>
                <a:latin typeface="OpenSans"/>
              </a:rPr>
              <a:t>darüber</a:t>
            </a:r>
            <a:r>
              <a:rPr lang="de-DE" sz="1800" dirty="0">
                <a:solidFill>
                  <a:srgbClr val="1C1C19"/>
                </a:solidFill>
                <a:effectLst/>
                <a:latin typeface="OpenSans"/>
              </a:rPr>
              <a:t> hinaus </a:t>
            </a:r>
            <a:r>
              <a:rPr lang="de-DE" sz="1800" dirty="0" err="1">
                <a:solidFill>
                  <a:srgbClr val="1C1C19"/>
                </a:solidFill>
                <a:effectLst/>
                <a:latin typeface="OpenSans"/>
              </a:rPr>
              <a:t>über</a:t>
            </a:r>
            <a:r>
              <a:rPr lang="de-DE" sz="1800" dirty="0">
                <a:solidFill>
                  <a:srgbClr val="1C1C19"/>
                </a:solidFill>
                <a:effectLst/>
                <a:latin typeface="OpenSans"/>
              </a:rPr>
              <a:t> die Erfassung strukturierter Teilmengen bis hin zum </a:t>
            </a:r>
            <a:r>
              <a:rPr lang="de-DE" sz="1800" dirty="0" err="1">
                <a:solidFill>
                  <a:srgbClr val="1C1C19"/>
                </a:solidFill>
                <a:effectLst/>
                <a:latin typeface="OpenSans"/>
              </a:rPr>
              <a:t>Bündeln</a:t>
            </a:r>
            <a:r>
              <a:rPr lang="de-DE" sz="1800" dirty="0">
                <a:solidFill>
                  <a:srgbClr val="1C1C19"/>
                </a:solidFill>
                <a:effectLst/>
                <a:latin typeface="OpenSans"/>
              </a:rPr>
              <a:t> in 10er-Schritten (Einer zum Zehner, Zehner zum Hunderter) und zur Bestimmung von Anzahlen durch Addition von Teilmengen,</a:t>
            </a:r>
            <a:br>
              <a:rPr lang="de-DE" sz="1800" dirty="0">
                <a:solidFill>
                  <a:srgbClr val="1C1C19"/>
                </a:solidFill>
                <a:effectLst/>
                <a:latin typeface="OpenSans"/>
              </a:rPr>
            </a:br>
            <a:r>
              <a:rPr lang="de-DE" sz="1800" dirty="0">
                <a:solidFill>
                  <a:srgbClr val="1C1C19"/>
                </a:solidFill>
                <a:effectLst/>
                <a:latin typeface="OpenSans"/>
              </a:rPr>
              <a:t>• beim Aufbau von Einsichten in das Dezimalsystem von Zahldarstellungen mit Bausteinen </a:t>
            </a:r>
            <a:r>
              <a:rPr lang="de-DE" sz="1800" dirty="0" err="1">
                <a:solidFill>
                  <a:srgbClr val="1C1C19"/>
                </a:solidFill>
                <a:effectLst/>
                <a:latin typeface="OpenSans"/>
              </a:rPr>
              <a:t>über</a:t>
            </a:r>
            <a:r>
              <a:rPr lang="de-DE" sz="1800" dirty="0">
                <a:solidFill>
                  <a:srgbClr val="1C1C19"/>
                </a:solidFill>
                <a:effectLst/>
                <a:latin typeface="OpenSans"/>
              </a:rPr>
              <a:t> Notationen in Zahlenbildern bis hin zu symbolischen Notationen.</a:t>
            </a:r>
            <a:br>
              <a:rPr lang="de-DE" sz="1800" dirty="0">
                <a:solidFill>
                  <a:srgbClr val="1C1C19"/>
                </a:solidFill>
                <a:effectLst/>
                <a:latin typeface="OpenSans"/>
              </a:rPr>
            </a:br>
            <a:r>
              <a:rPr lang="de-DE" sz="1800" dirty="0" err="1">
                <a:solidFill>
                  <a:srgbClr val="1C1C19"/>
                </a:solidFill>
                <a:effectLst/>
                <a:latin typeface="OpenSans"/>
              </a:rPr>
              <a:t>Durchgängig</a:t>
            </a:r>
            <a:r>
              <a:rPr lang="de-DE" sz="1800" dirty="0">
                <a:solidFill>
                  <a:srgbClr val="1C1C19"/>
                </a:solidFill>
                <a:effectLst/>
                <a:latin typeface="OpenSans"/>
              </a:rPr>
              <a:t> werden prozessbezogene Kompetenzen gefordert und </a:t>
            </a:r>
            <a:r>
              <a:rPr lang="de-DE" sz="1800" dirty="0" err="1">
                <a:solidFill>
                  <a:srgbClr val="1C1C19"/>
                </a:solidFill>
                <a:effectLst/>
                <a:latin typeface="OpenSans"/>
              </a:rPr>
              <a:t>gefördert</a:t>
            </a:r>
            <a:r>
              <a:rPr lang="de-DE" sz="1800" dirty="0">
                <a:solidFill>
                  <a:srgbClr val="1C1C19"/>
                </a:solidFill>
                <a:effectLst/>
                <a:latin typeface="OpenSans"/>
              </a:rPr>
              <a:t>, insbesondere das Darstellen, das Kommunizieren und das Argumentieren beim Dokumentieren, Beschreiben und </a:t>
            </a:r>
            <a:r>
              <a:rPr lang="de-DE" sz="1800" dirty="0" err="1">
                <a:solidFill>
                  <a:srgbClr val="1C1C19"/>
                </a:solidFill>
                <a:effectLst/>
                <a:latin typeface="OpenSans"/>
              </a:rPr>
              <a:t>Begründen</a:t>
            </a:r>
            <a:r>
              <a:rPr lang="de-DE" sz="1800" dirty="0">
                <a:solidFill>
                  <a:srgbClr val="1C1C19"/>
                </a:solidFill>
                <a:effectLst/>
                <a:latin typeface="OpenSans"/>
              </a:rPr>
              <a:t> des eigenen Vorgehens und Nachvollziehen des Vorgehens anderer.</a:t>
            </a:r>
            <a:br>
              <a:rPr lang="de-DE" sz="1800" dirty="0">
                <a:solidFill>
                  <a:srgbClr val="1C1C19"/>
                </a:solidFill>
                <a:effectLst/>
                <a:latin typeface="OpenSans"/>
              </a:rPr>
            </a:br>
            <a:r>
              <a:rPr lang="de-DE" sz="1800" dirty="0">
                <a:solidFill>
                  <a:srgbClr val="1C1C19"/>
                </a:solidFill>
                <a:effectLst/>
                <a:latin typeface="OpenSans"/>
              </a:rPr>
              <a:t>Strukturierte Beobachtungen </a:t>
            </a:r>
            <a:r>
              <a:rPr lang="de-DE" sz="1800" dirty="0" err="1">
                <a:solidFill>
                  <a:srgbClr val="1C1C19"/>
                </a:solidFill>
                <a:effectLst/>
                <a:latin typeface="OpenSans"/>
              </a:rPr>
              <a:t>während</a:t>
            </a:r>
            <a:r>
              <a:rPr lang="de-DE" sz="1800" dirty="0">
                <a:solidFill>
                  <a:srgbClr val="1C1C19"/>
                </a:solidFill>
                <a:effectLst/>
                <a:latin typeface="OpenSans"/>
              </a:rPr>
              <a:t> des Unterrichts sowie diagnostische Erhebungen nach der </a:t>
            </a:r>
            <a:r>
              <a:rPr lang="de-DE" sz="1800" dirty="0" err="1">
                <a:solidFill>
                  <a:srgbClr val="1C1C19"/>
                </a:solidFill>
                <a:effectLst/>
                <a:latin typeface="OpenSans"/>
              </a:rPr>
              <a:t>Durchführung</a:t>
            </a:r>
            <a:r>
              <a:rPr lang="de-DE" sz="1800" dirty="0">
                <a:solidFill>
                  <a:srgbClr val="1C1C19"/>
                </a:solidFill>
                <a:effectLst/>
                <a:latin typeface="OpenSans"/>
              </a:rPr>
              <a:t> der Unterrichtssequenz geben Aufschluss </a:t>
            </a:r>
            <a:r>
              <a:rPr lang="de-DE" sz="1800" dirty="0" err="1">
                <a:solidFill>
                  <a:srgbClr val="1C1C19"/>
                </a:solidFill>
                <a:effectLst/>
                <a:latin typeface="OpenSans"/>
              </a:rPr>
              <a:t>darüber</a:t>
            </a:r>
            <a:r>
              <a:rPr lang="de-DE" sz="1800" dirty="0">
                <a:solidFill>
                  <a:srgbClr val="1C1C19"/>
                </a:solidFill>
                <a:effectLst/>
                <a:latin typeface="OpenSans"/>
              </a:rPr>
              <a:t>, ob die Kompetenzerwartungen passend </a:t>
            </a:r>
            <a:r>
              <a:rPr lang="de-DE" sz="1800" dirty="0" err="1">
                <a:solidFill>
                  <a:srgbClr val="1C1C19"/>
                </a:solidFill>
                <a:effectLst/>
                <a:latin typeface="OpenSans"/>
              </a:rPr>
              <a:t>ausgewählt</a:t>
            </a:r>
            <a:r>
              <a:rPr lang="de-DE" sz="1800" dirty="0">
                <a:solidFill>
                  <a:srgbClr val="1C1C19"/>
                </a:solidFill>
                <a:effectLst/>
                <a:latin typeface="OpenSans"/>
              </a:rPr>
              <a:t> und die angestrebten Kompetenzen </a:t>
            </a:r>
            <a:r>
              <a:rPr lang="de-DE" sz="1800" dirty="0" err="1">
                <a:solidFill>
                  <a:srgbClr val="1C1C19"/>
                </a:solidFill>
                <a:effectLst/>
                <a:latin typeface="OpenSans"/>
              </a:rPr>
              <a:t>tatsächlich</a:t>
            </a:r>
            <a:r>
              <a:rPr lang="de-DE" sz="1800" dirty="0">
                <a:solidFill>
                  <a:srgbClr val="1C1C19"/>
                </a:solidFill>
                <a:effectLst/>
                <a:latin typeface="OpenSans"/>
              </a:rPr>
              <a:t> erworben werden konnten.“ </a:t>
            </a:r>
            <a:r>
              <a:rPr lang="de-DE" sz="1800" dirty="0"/>
              <a:t>(Handreichung „Mathematik gemeinsam lernen“, 2022, S. 9)</a:t>
            </a:r>
          </a:p>
          <a:p>
            <a:endParaRPr lang="de-DE" dirty="0">
              <a:effectLst/>
            </a:endParaRPr>
          </a:p>
          <a:p>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86</a:t>
            </a:fld>
            <a:endParaRPr lang="de-DE"/>
          </a:p>
        </p:txBody>
      </p:sp>
    </p:spTree>
    <p:extLst>
      <p:ext uri="{BB962C8B-B14F-4D97-AF65-F5344CB8AC3E}">
        <p14:creationId xmlns:p14="http://schemas.microsoft.com/office/powerpoint/2010/main" val="8301257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87</a:t>
            </a:fld>
            <a:endParaRPr lang="de-DE"/>
          </a:p>
        </p:txBody>
      </p:sp>
    </p:spTree>
    <p:extLst>
      <p:ext uri="{BB962C8B-B14F-4D97-AF65-F5344CB8AC3E}">
        <p14:creationId xmlns:p14="http://schemas.microsoft.com/office/powerpoint/2010/main" val="2874222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Wissen um die Sachstruktur ermöglicht lernzielbezogene Überlegungen, die Auswahl des Lerninhalts beeinflusst aber auch den Bereich des zu analysierenden Hintergrundwissens.</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2652751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397204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 Grund- und Förderschule sollte ein gedrucktes Exemplar der Handreichung erhalten haben. Interessierte Lehrkräfte können sich die PDF-Version unter dem genannten Link bzw. mit dem QR-Code herunterladen.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1542908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„Die Analyse der Sachstruktur des Lerninhaltes bildet die Grundlage </a:t>
            </a:r>
            <a:r>
              <a:rPr lang="de-DE" sz="1800" dirty="0" err="1">
                <a:solidFill>
                  <a:srgbClr val="1C1C19"/>
                </a:solidFill>
                <a:effectLst/>
                <a:latin typeface="OpenSans"/>
              </a:rPr>
              <a:t>für</a:t>
            </a:r>
            <a:r>
              <a:rPr lang="de-DE" sz="1800" dirty="0">
                <a:solidFill>
                  <a:srgbClr val="1C1C19"/>
                </a:solidFill>
                <a:effectLst/>
                <a:latin typeface="OpenSans"/>
              </a:rPr>
              <a:t> eine differenzsensible Unterrichtsplanung. Auf ihrer Basis werden</a:t>
            </a:r>
            <a:br>
              <a:rPr lang="de-DE" sz="1800" dirty="0">
                <a:solidFill>
                  <a:srgbClr val="1C1C19"/>
                </a:solidFill>
                <a:effectLst/>
                <a:latin typeface="OpenSans"/>
              </a:rPr>
            </a:br>
            <a:r>
              <a:rPr lang="de-DE" sz="1800" dirty="0">
                <a:solidFill>
                  <a:srgbClr val="1C1C19"/>
                </a:solidFill>
                <a:effectLst/>
                <a:latin typeface="OpenSans"/>
              </a:rPr>
              <a:t>• Unterrichtsinhalte </a:t>
            </a:r>
            <a:r>
              <a:rPr lang="de-DE" sz="1800" dirty="0" err="1">
                <a:solidFill>
                  <a:srgbClr val="1C1C19"/>
                </a:solidFill>
                <a:effectLst/>
                <a:latin typeface="OpenSans"/>
              </a:rPr>
              <a:t>begründet</a:t>
            </a:r>
            <a:r>
              <a:rPr lang="de-DE" sz="1800" dirty="0">
                <a:solidFill>
                  <a:srgbClr val="1C1C19"/>
                </a:solidFill>
                <a:effectLst/>
                <a:latin typeface="OpenSans"/>
              </a:rPr>
              <a:t>, </a:t>
            </a:r>
            <a:endParaRPr lang="de-DE" dirty="0"/>
          </a:p>
          <a:p>
            <a:r>
              <a:rPr lang="de-DE" sz="1800" dirty="0">
                <a:solidFill>
                  <a:srgbClr val="1C1C19"/>
                </a:solidFill>
                <a:effectLst/>
                <a:latin typeface="OpenSans"/>
              </a:rPr>
              <a:t>• Kompetenzerwartungen formuliert und die themenbezogenen </a:t>
            </a:r>
            <a:r>
              <a:rPr lang="de-DE" sz="1800" dirty="0" err="1">
                <a:solidFill>
                  <a:srgbClr val="1C1C19"/>
                </a:solidFill>
                <a:effectLst/>
                <a:latin typeface="OpenSans"/>
              </a:rPr>
              <a:t>Lernstände</a:t>
            </a:r>
            <a:r>
              <a:rPr lang="de-DE" sz="1800" dirty="0">
                <a:solidFill>
                  <a:srgbClr val="1C1C19"/>
                </a:solidFill>
                <a:effectLst/>
                <a:latin typeface="OpenSans"/>
              </a:rPr>
              <a:t> bestimmt,</a:t>
            </a:r>
            <a:br>
              <a:rPr lang="de-DE" sz="1800" dirty="0">
                <a:solidFill>
                  <a:srgbClr val="1C1C19"/>
                </a:solidFill>
                <a:effectLst/>
                <a:latin typeface="OpenSans"/>
              </a:rPr>
            </a:br>
            <a:r>
              <a:rPr lang="de-DE" sz="1800" dirty="0">
                <a:solidFill>
                  <a:srgbClr val="1C1C19"/>
                </a:solidFill>
                <a:effectLst/>
                <a:latin typeface="OpenSans"/>
              </a:rPr>
              <a:t>• </a:t>
            </a:r>
            <a:r>
              <a:rPr lang="de-DE" sz="1800" dirty="0" err="1">
                <a:solidFill>
                  <a:srgbClr val="1C1C19"/>
                </a:solidFill>
                <a:effectLst/>
                <a:latin typeface="OpenSans"/>
              </a:rPr>
              <a:t>mögliche</a:t>
            </a:r>
            <a:r>
              <a:rPr lang="de-DE" sz="1800" dirty="0">
                <a:solidFill>
                  <a:srgbClr val="1C1C19"/>
                </a:solidFill>
                <a:effectLst/>
                <a:latin typeface="OpenSans"/>
              </a:rPr>
              <a:t> </a:t>
            </a:r>
            <a:r>
              <a:rPr lang="de-DE" sz="1800" dirty="0" err="1">
                <a:solidFill>
                  <a:srgbClr val="1C1C19"/>
                </a:solidFill>
                <a:effectLst/>
                <a:latin typeface="OpenSans"/>
              </a:rPr>
              <a:t>Förder</a:t>
            </a:r>
            <a:r>
              <a:rPr lang="de-DE" sz="1800" dirty="0">
                <a:solidFill>
                  <a:srgbClr val="1C1C19"/>
                </a:solidFill>
                <a:effectLst/>
                <a:latin typeface="OpenSans"/>
              </a:rPr>
              <a:t>- und Differenzierungsmaßnahmen ersichtlich,</a:t>
            </a:r>
            <a:br>
              <a:rPr lang="de-DE" sz="1800" dirty="0">
                <a:solidFill>
                  <a:srgbClr val="1C1C19"/>
                </a:solidFill>
                <a:effectLst/>
                <a:latin typeface="OpenSans"/>
              </a:rPr>
            </a:br>
            <a:r>
              <a:rPr lang="de-DE" sz="1800" dirty="0">
                <a:solidFill>
                  <a:srgbClr val="1C1C19"/>
                </a:solidFill>
                <a:effectLst/>
                <a:latin typeface="OpenSans"/>
              </a:rPr>
              <a:t>• geeignete Lernaufgaben, Medien und Anschauungsmittel sowie Methoden und Sozialformen </a:t>
            </a:r>
            <a:r>
              <a:rPr lang="de-DE" sz="1800" dirty="0" err="1">
                <a:solidFill>
                  <a:srgbClr val="1C1C19"/>
                </a:solidFill>
                <a:effectLst/>
                <a:latin typeface="OpenSans"/>
              </a:rPr>
              <a:t>ausgewählt</a:t>
            </a:r>
            <a:r>
              <a:rPr lang="de-DE" sz="18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rgbClr val="1C1C19"/>
                </a:solidFill>
                <a:effectLst/>
                <a:latin typeface="Roboto" panose="02000000000000000000" pitchFamily="2" charset="0"/>
              </a:rPr>
              <a:t>„Ziel der Sachanalyse ist es (...), sich der Strukturen und Beziehungen des Unterrichtsgegenstandes bewusst zu werden und diese auf den didaktischen Planungsprozess beziehen zu </a:t>
            </a:r>
            <a:r>
              <a:rPr lang="de-DE" sz="1800" b="0" dirty="0" err="1">
                <a:solidFill>
                  <a:srgbClr val="1C1C19"/>
                </a:solidFill>
                <a:effectLst/>
                <a:latin typeface="Roboto" panose="02000000000000000000" pitchFamily="2" charset="0"/>
              </a:rPr>
              <a:t>können</a:t>
            </a:r>
            <a:r>
              <a:rPr lang="de-DE" sz="1800" b="0" dirty="0">
                <a:solidFill>
                  <a:srgbClr val="1C1C19"/>
                </a:solidFill>
                <a:effectLst/>
                <a:latin typeface="Roboto" panose="02000000000000000000" pitchFamily="2" charset="0"/>
              </a:rPr>
              <a:t>“ (Heckmann &amp; Padberg 2008, S. 71).“</a:t>
            </a:r>
            <a:r>
              <a:rPr lang="de-DE" sz="1800" dirty="0"/>
              <a:t>(Handreichung „Mathematik gemeinsam lernen“, 2022, S. 8)</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558817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u="none" kern="1200" dirty="0">
                <a:solidFill>
                  <a:schemeClr val="tx1"/>
                </a:solidFill>
                <a:effectLst/>
                <a:latin typeface="+mn-lt"/>
                <a:ea typeface="+mn-ea"/>
                <a:cs typeface="+mn-cs"/>
              </a:rPr>
              <a:t>Differenzsensible Leitragen bei der Analyse der Sachstruktur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fachwissenschaftliche Struktur besitzt der Lerninhalt?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gestaltet sich die Kompetenz-/ Lernentwicklung im Sinne des Spiralprinzips?</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hängt der ausgewählte Lerninhalt mit anderen fachlichen Inhalten zusammen?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Inwiefern sind die angestrebten Inhalte für die Kinder vom Fach aus zugänglich?</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Darstellungen (z.B. Notationsformen, Veranschaulichungen) sind gebräuchlich? Sind auch andere Darstellungen denkbar?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Welches sind die besonderen Chancen und Grenzen bzw. die fachlichen Anforderungen des Themas und der dazugehörigen Aufgabenformate?</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könnte der Lernprozess aussehen? Welche verschiedenen Lösungswege und Herangehensweisen gibt?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Kompetenzen sind zur Erarbeitung des Themas erforderlich? Welche fachlichen Voraussetzungen müssen die Schülerinnen und Schüler mitbringen?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(auch grundlegenden) Kompetenzen können ggf. an dem Lerngegenstand selbst noch angebahnt bzw. geübt werden?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Möglichkeiten bietet der Unterrichtsinhalt für Analogiebildungen, Übertragungen, Verallgemeinerungen? Welche Fortsetzungsmöglichkeiten bieten sich an?</a:t>
            </a:r>
          </a:p>
          <a:p>
            <a:pPr fontAlgn="base"/>
            <a:r>
              <a:rPr lang="de-DE" sz="1200" b="0" i="0" u="none" strike="noStrike" kern="1200" dirty="0">
                <a:solidFill>
                  <a:schemeClr val="tx1"/>
                </a:solidFill>
                <a:effectLst/>
                <a:latin typeface="+mn-lt"/>
                <a:ea typeface="+mn-ea"/>
                <a:cs typeface="+mn-cs"/>
              </a:rPr>
              <a:t> (Jaschke, 2010, S.10ff; Heckmann &amp; Padberg, 2008, S. 71f.)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92</a:t>
            </a:fld>
            <a:endParaRPr lang="de-DE"/>
          </a:p>
        </p:txBody>
      </p:sp>
    </p:spTree>
    <p:extLst>
      <p:ext uri="{BB962C8B-B14F-4D97-AF65-F5344CB8AC3E}">
        <p14:creationId xmlns:p14="http://schemas.microsoft.com/office/powerpoint/2010/main" val="2030062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„Der Fokus liegt auf drei – </a:t>
            </a:r>
            <a:r>
              <a:rPr lang="de-DE" sz="1800" dirty="0" err="1">
                <a:solidFill>
                  <a:srgbClr val="1C1C19"/>
                </a:solidFill>
                <a:effectLst/>
                <a:latin typeface="OpenSans"/>
              </a:rPr>
              <a:t>für</a:t>
            </a:r>
            <a:r>
              <a:rPr lang="de-DE" sz="1800" dirty="0">
                <a:solidFill>
                  <a:srgbClr val="1C1C19"/>
                </a:solidFill>
                <a:effectLst/>
                <a:latin typeface="OpenSans"/>
              </a:rPr>
              <a:t> den Mathematikunterricht in der Grundschule zentralen – Lerninhalten: </a:t>
            </a:r>
            <a:endParaRPr lang="de-DE" dirty="0">
              <a:effectLst/>
            </a:endParaRPr>
          </a:p>
          <a:p>
            <a:r>
              <a:rPr lang="de-DE" sz="1800" b="1" dirty="0">
                <a:solidFill>
                  <a:srgbClr val="1C1C19"/>
                </a:solidFill>
                <a:effectLst/>
                <a:latin typeface="OpenSans"/>
              </a:rPr>
              <a:t>1) Entwicklung der </a:t>
            </a:r>
            <a:r>
              <a:rPr lang="de-DE" sz="1800" b="1" dirty="0" err="1">
                <a:solidFill>
                  <a:srgbClr val="1C1C19"/>
                </a:solidFill>
                <a:effectLst/>
                <a:latin typeface="OpenSans"/>
              </a:rPr>
              <a:t>Zählkompetenzen</a:t>
            </a:r>
            <a:r>
              <a:rPr lang="de-DE" sz="1800" b="1" dirty="0">
                <a:solidFill>
                  <a:srgbClr val="1C1C19"/>
                </a:solidFill>
                <a:effectLst/>
                <a:latin typeface="OpenSans"/>
              </a:rPr>
              <a:t> </a:t>
            </a:r>
            <a:endParaRPr lang="de-DE" dirty="0">
              <a:effectLst/>
            </a:endParaRPr>
          </a:p>
          <a:p>
            <a:r>
              <a:rPr lang="de-DE" sz="1800" dirty="0">
                <a:solidFill>
                  <a:srgbClr val="1C1C19"/>
                </a:solidFill>
                <a:effectLst/>
                <a:latin typeface="OpenSans"/>
              </a:rPr>
              <a:t>Um Anzahlen erfolgreich ermitteln zu </a:t>
            </a:r>
            <a:r>
              <a:rPr lang="de-DE" sz="1800" dirty="0" err="1">
                <a:solidFill>
                  <a:srgbClr val="1C1C19"/>
                </a:solidFill>
                <a:effectLst/>
                <a:latin typeface="OpenSans"/>
              </a:rPr>
              <a:t>können</a:t>
            </a:r>
            <a:r>
              <a:rPr lang="de-DE" sz="1800" dirty="0">
                <a:solidFill>
                  <a:srgbClr val="1C1C19"/>
                </a:solidFill>
                <a:effectLst/>
                <a:latin typeface="OpenSans"/>
              </a:rPr>
              <a:t>, </a:t>
            </a:r>
            <a:r>
              <a:rPr lang="de-DE" sz="1800" dirty="0" err="1">
                <a:solidFill>
                  <a:srgbClr val="1C1C19"/>
                </a:solidFill>
                <a:effectLst/>
                <a:latin typeface="OpenSans"/>
              </a:rPr>
              <a:t>müssen</a:t>
            </a:r>
            <a:r>
              <a:rPr lang="de-DE" sz="1800" dirty="0">
                <a:solidFill>
                  <a:srgbClr val="1C1C19"/>
                </a:solidFill>
                <a:effectLst/>
                <a:latin typeface="OpenSans"/>
              </a:rPr>
              <a:t> Kinder nicht nur die korrekte Folge der </a:t>
            </a:r>
            <a:r>
              <a:rPr lang="de-DE" sz="1800" dirty="0" err="1">
                <a:solidFill>
                  <a:srgbClr val="1C1C19"/>
                </a:solidFill>
                <a:effectLst/>
                <a:latin typeface="OpenSans"/>
              </a:rPr>
              <a:t>Zahlwörter</a:t>
            </a:r>
            <a:r>
              <a:rPr lang="de-DE" sz="1800" dirty="0">
                <a:solidFill>
                  <a:srgbClr val="1C1C19"/>
                </a:solidFill>
                <a:effectLst/>
                <a:latin typeface="OpenSans"/>
              </a:rPr>
              <a:t> kennen, sie </a:t>
            </a:r>
            <a:r>
              <a:rPr lang="de-DE" sz="1800" dirty="0" err="1">
                <a:solidFill>
                  <a:srgbClr val="1C1C19"/>
                </a:solidFill>
                <a:effectLst/>
                <a:latin typeface="OpenSans"/>
              </a:rPr>
              <a:t>müssen</a:t>
            </a:r>
            <a:r>
              <a:rPr lang="de-DE" sz="1800" dirty="0">
                <a:solidFill>
                  <a:srgbClr val="1C1C19"/>
                </a:solidFill>
                <a:effectLst/>
                <a:latin typeface="OpenSans"/>
              </a:rPr>
              <a:t> </a:t>
            </a:r>
            <a:r>
              <a:rPr lang="de-DE" sz="1800" dirty="0" err="1">
                <a:solidFill>
                  <a:srgbClr val="1C1C19"/>
                </a:solidFill>
                <a:effectLst/>
                <a:latin typeface="OpenSans"/>
              </a:rPr>
              <a:t>darüber</a:t>
            </a:r>
            <a:r>
              <a:rPr lang="de-DE" sz="1800" dirty="0">
                <a:solidFill>
                  <a:srgbClr val="1C1C19"/>
                </a:solidFill>
                <a:effectLst/>
                <a:latin typeface="OpenSans"/>
              </a:rPr>
              <a:t> hinaus </a:t>
            </a:r>
            <a:r>
              <a:rPr lang="de-DE" sz="1800" dirty="0" err="1">
                <a:solidFill>
                  <a:srgbClr val="1C1C19"/>
                </a:solidFill>
                <a:effectLst/>
                <a:latin typeface="OpenSans"/>
              </a:rPr>
              <a:t>über</a:t>
            </a:r>
            <a:r>
              <a:rPr lang="de-DE" sz="1800" dirty="0">
                <a:solidFill>
                  <a:srgbClr val="1C1C19"/>
                </a:solidFill>
                <a:effectLst/>
                <a:latin typeface="OpenSans"/>
              </a:rPr>
              <a:t> weitere Kompetenzen </a:t>
            </a:r>
            <a:r>
              <a:rPr lang="de-DE" sz="1800" dirty="0" err="1">
                <a:solidFill>
                  <a:srgbClr val="1C1C19"/>
                </a:solidFill>
                <a:effectLst/>
                <a:latin typeface="OpenSans"/>
              </a:rPr>
              <a:t>verfügen</a:t>
            </a:r>
            <a:r>
              <a:rPr lang="de-DE" sz="1800" dirty="0">
                <a:solidFill>
                  <a:srgbClr val="1C1C19"/>
                </a:solidFill>
                <a:effectLst/>
                <a:latin typeface="OpenSans"/>
              </a:rPr>
              <a:t>, wie zum Beispiel die Einsicht in verschiedene </a:t>
            </a:r>
            <a:r>
              <a:rPr lang="de-DE" sz="1800" dirty="0" err="1">
                <a:solidFill>
                  <a:srgbClr val="1C1C19"/>
                </a:solidFill>
                <a:effectLst/>
                <a:latin typeface="OpenSans"/>
              </a:rPr>
              <a:t>Zählprinzipien</a:t>
            </a:r>
            <a:r>
              <a:rPr lang="de-DE" sz="1800" dirty="0">
                <a:solidFill>
                  <a:srgbClr val="1C1C19"/>
                </a:solidFill>
                <a:effectLst/>
                <a:latin typeface="OpenSans"/>
              </a:rPr>
              <a:t> (also das Eins-Eins-Prinzip, das Kardinalprinzip oder das Prinzip der stabilen Rangfolge vgl. z.B. </a:t>
            </a:r>
            <a:r>
              <a:rPr lang="de-DE" sz="1800" i="1" dirty="0">
                <a:solidFill>
                  <a:srgbClr val="1C1C19"/>
                </a:solidFill>
                <a:effectLst/>
                <a:latin typeface="OpenSans"/>
              </a:rPr>
              <a:t>https://</a:t>
            </a:r>
            <a:r>
              <a:rPr lang="de-DE" sz="1800" i="1" dirty="0" err="1">
                <a:solidFill>
                  <a:srgbClr val="1C1C19"/>
                </a:solidFill>
                <a:effectLst/>
                <a:latin typeface="OpenSans"/>
              </a:rPr>
              <a:t>pikas-mi.dzlm.de</a:t>
            </a:r>
            <a:r>
              <a:rPr lang="de-DE" sz="1800" i="1" dirty="0">
                <a:solidFill>
                  <a:srgbClr val="1C1C19"/>
                </a:solidFill>
                <a:effectLst/>
                <a:latin typeface="OpenSans"/>
              </a:rPr>
              <a:t>/</a:t>
            </a:r>
            <a:r>
              <a:rPr lang="de-DE" sz="1800" i="1" dirty="0" err="1">
                <a:solidFill>
                  <a:srgbClr val="1C1C19"/>
                </a:solidFill>
                <a:effectLst/>
                <a:latin typeface="OpenSans"/>
              </a:rPr>
              <a:t>node</a:t>
            </a:r>
            <a:r>
              <a:rPr lang="de-DE" sz="1800" i="1" dirty="0">
                <a:solidFill>
                  <a:srgbClr val="1C1C19"/>
                </a:solidFill>
                <a:effectLst/>
                <a:latin typeface="OpenSans"/>
              </a:rPr>
              <a:t>/121</a:t>
            </a:r>
            <a:r>
              <a:rPr lang="de-DE" sz="1800" dirty="0">
                <a:solidFill>
                  <a:srgbClr val="1C1C19"/>
                </a:solidFill>
                <a:effectLst/>
                <a:latin typeface="OpenSans"/>
              </a:rPr>
              <a:t>). </a:t>
            </a:r>
            <a:endParaRPr lang="de-DE" dirty="0">
              <a:effectLst/>
            </a:endParaRPr>
          </a:p>
          <a:p>
            <a:r>
              <a:rPr lang="de-DE" sz="1800" b="1" dirty="0">
                <a:solidFill>
                  <a:srgbClr val="1C1C19"/>
                </a:solidFill>
                <a:effectLst/>
                <a:latin typeface="OpenSans"/>
              </a:rPr>
              <a:t>2) Anzahlen strukturiert erfassen und darstellen </a:t>
            </a:r>
            <a:endParaRPr lang="de-DE" dirty="0">
              <a:effectLst/>
            </a:endParaRPr>
          </a:p>
          <a:p>
            <a:r>
              <a:rPr lang="de-DE" sz="1800" dirty="0">
                <a:solidFill>
                  <a:srgbClr val="1C1C19"/>
                </a:solidFill>
                <a:effectLst/>
                <a:latin typeface="OpenSans"/>
              </a:rPr>
              <a:t>Die </a:t>
            </a:r>
            <a:r>
              <a:rPr lang="de-DE" sz="1800" dirty="0" err="1">
                <a:solidFill>
                  <a:srgbClr val="1C1C19"/>
                </a:solidFill>
                <a:effectLst/>
                <a:latin typeface="OpenSans"/>
              </a:rPr>
              <a:t>Fähigkeit</a:t>
            </a:r>
            <a:r>
              <a:rPr lang="de-DE" sz="1800" dirty="0">
                <a:solidFill>
                  <a:srgbClr val="1C1C19"/>
                </a:solidFill>
                <a:effectLst/>
                <a:latin typeface="OpenSans"/>
              </a:rPr>
              <a:t> zur strukturierten Anzahlerfassung und -darstellung ist von grundlegender Bedeutung, da erst durch sie der Aufbau von Zahlvorstellungen und die Entwicklung von </a:t>
            </a:r>
            <a:r>
              <a:rPr lang="de-DE" sz="1800" dirty="0" err="1">
                <a:solidFill>
                  <a:srgbClr val="1C1C19"/>
                </a:solidFill>
                <a:effectLst/>
                <a:latin typeface="OpenSans"/>
              </a:rPr>
              <a:t>nicht-zählenden</a:t>
            </a:r>
            <a:r>
              <a:rPr lang="de-DE" sz="1800" dirty="0">
                <a:solidFill>
                  <a:srgbClr val="1C1C19"/>
                </a:solidFill>
                <a:effectLst/>
                <a:latin typeface="OpenSans"/>
              </a:rPr>
              <a:t> Rechenstrategien </a:t>
            </a:r>
            <a:r>
              <a:rPr lang="de-DE" sz="1800" dirty="0" err="1">
                <a:solidFill>
                  <a:srgbClr val="1C1C19"/>
                </a:solidFill>
                <a:effectLst/>
                <a:latin typeface="OpenSans"/>
              </a:rPr>
              <a:t>gewährleistet</a:t>
            </a:r>
            <a:r>
              <a:rPr lang="de-DE" sz="1800" dirty="0">
                <a:solidFill>
                  <a:srgbClr val="1C1C19"/>
                </a:solidFill>
                <a:effectLst/>
                <a:latin typeface="OpenSans"/>
              </a:rPr>
              <a:t> wird. „Je besser ein Kind die gruppenweise Anzahlbestimmung beherrscht, desto leichter, schneller und sicherer kann es </a:t>
            </a:r>
            <a:r>
              <a:rPr lang="de-DE" sz="1800" dirty="0" err="1">
                <a:solidFill>
                  <a:srgbClr val="1C1C19"/>
                </a:solidFill>
                <a:effectLst/>
                <a:latin typeface="OpenSans"/>
              </a:rPr>
              <a:t>später</a:t>
            </a:r>
            <a:r>
              <a:rPr lang="de-DE" sz="1800" dirty="0">
                <a:solidFill>
                  <a:srgbClr val="1C1C19"/>
                </a:solidFill>
                <a:effectLst/>
                <a:latin typeface="OpenSans"/>
              </a:rPr>
              <a:t> rechnen“ (Wittmann &amp; </a:t>
            </a:r>
            <a:r>
              <a:rPr lang="de-DE" sz="1800" dirty="0" err="1">
                <a:solidFill>
                  <a:srgbClr val="1C1C19"/>
                </a:solidFill>
                <a:effectLst/>
                <a:latin typeface="OpenSans"/>
              </a:rPr>
              <a:t>Müller</a:t>
            </a:r>
            <a:r>
              <a:rPr lang="de-DE" sz="1800" dirty="0">
                <a:solidFill>
                  <a:srgbClr val="1C1C19"/>
                </a:solidFill>
                <a:effectLst/>
                <a:latin typeface="OpenSans"/>
              </a:rPr>
              <a:t> 2009, S. 15). </a:t>
            </a:r>
            <a:r>
              <a:rPr lang="de-DE" sz="1800" dirty="0" err="1">
                <a:solidFill>
                  <a:srgbClr val="1C1C19"/>
                </a:solidFill>
                <a:effectLst/>
                <a:latin typeface="OpenSans"/>
              </a:rPr>
              <a:t>Während</a:t>
            </a:r>
            <a:r>
              <a:rPr lang="de-DE" sz="1800" dirty="0">
                <a:solidFill>
                  <a:srgbClr val="1C1C19"/>
                </a:solidFill>
                <a:effectLst/>
                <a:latin typeface="OpenSans"/>
              </a:rPr>
              <a:t> die Anzahl der Elemente bei kleineren Mengen (bis zu vier) in der Regel „auf einen Blick“ (simultan), d.h. ohne zu </a:t>
            </a:r>
            <a:r>
              <a:rPr lang="de-DE" sz="1800" dirty="0" err="1">
                <a:solidFill>
                  <a:srgbClr val="1C1C19"/>
                </a:solidFill>
                <a:effectLst/>
                <a:latin typeface="OpenSans"/>
              </a:rPr>
              <a:t>zählen</a:t>
            </a:r>
            <a:r>
              <a:rPr lang="de-DE" sz="1800" dirty="0">
                <a:solidFill>
                  <a:srgbClr val="1C1C19"/>
                </a:solidFill>
                <a:effectLst/>
                <a:latin typeface="OpenSans"/>
              </a:rPr>
              <a:t>, bestimmt werden kann, gelingt eine sog. quasi-simultane oder strukturierte Anzahlerfassung bei einer </a:t>
            </a:r>
            <a:r>
              <a:rPr lang="de-DE" sz="1800" dirty="0" err="1">
                <a:solidFill>
                  <a:srgbClr val="1C1C19"/>
                </a:solidFill>
                <a:effectLst/>
                <a:latin typeface="OpenSans"/>
              </a:rPr>
              <a:t>größeren</a:t>
            </a:r>
            <a:r>
              <a:rPr lang="de-DE" sz="1800" dirty="0">
                <a:solidFill>
                  <a:srgbClr val="1C1C19"/>
                </a:solidFill>
                <a:effectLst/>
                <a:latin typeface="OpenSans"/>
              </a:rPr>
              <a:t> Menge nur dann, wenn diese zugleich in ihrer Gesamtheit und als Zusammensetzung unterschiedlicher Teile bzw. Gruppen gesehen werden kann (vgl. </a:t>
            </a:r>
            <a:r>
              <a:rPr lang="de-DE" sz="1800" i="1" dirty="0">
                <a:solidFill>
                  <a:srgbClr val="1C1C19"/>
                </a:solidFill>
                <a:effectLst/>
                <a:latin typeface="OpenSans"/>
              </a:rPr>
              <a:t>https://</a:t>
            </a:r>
            <a:r>
              <a:rPr lang="de-DE" sz="1800" i="1" dirty="0" err="1">
                <a:solidFill>
                  <a:srgbClr val="1C1C19"/>
                </a:solidFill>
                <a:effectLst/>
                <a:latin typeface="OpenSans"/>
              </a:rPr>
              <a:t>pikas-mi.dzlm.de</a:t>
            </a:r>
            <a:r>
              <a:rPr lang="de-DE" sz="1800" i="1" dirty="0">
                <a:solidFill>
                  <a:srgbClr val="1C1C19"/>
                </a:solidFill>
                <a:effectLst/>
                <a:latin typeface="OpenSans"/>
              </a:rPr>
              <a:t>/ </a:t>
            </a:r>
            <a:r>
              <a:rPr lang="de-DE" sz="1800" i="1" dirty="0" err="1">
                <a:solidFill>
                  <a:srgbClr val="1C1C19"/>
                </a:solidFill>
                <a:effectLst/>
                <a:latin typeface="OpenSans"/>
              </a:rPr>
              <a:t>node</a:t>
            </a:r>
            <a:r>
              <a:rPr lang="de-DE" sz="1800" i="1" dirty="0">
                <a:solidFill>
                  <a:srgbClr val="1C1C19"/>
                </a:solidFill>
                <a:effectLst/>
                <a:latin typeface="OpenSans"/>
              </a:rPr>
              <a:t>/122</a:t>
            </a:r>
            <a:r>
              <a:rPr lang="de-DE" sz="1800" dirty="0">
                <a:solidFill>
                  <a:srgbClr val="1C1C19"/>
                </a:solidFill>
                <a:effectLst/>
                <a:latin typeface="OpenSans"/>
              </a:rPr>
              <a:t>). </a:t>
            </a:r>
            <a:endParaRPr lang="de-DE" dirty="0">
              <a:effectLst/>
            </a:endParaRPr>
          </a:p>
          <a:p>
            <a:r>
              <a:rPr lang="de-DE" sz="1800" b="1" dirty="0">
                <a:solidFill>
                  <a:srgbClr val="1C1C19"/>
                </a:solidFill>
                <a:effectLst/>
                <a:latin typeface="OpenSans"/>
              </a:rPr>
              <a:t>3) Aufbau von Einsichten in das Dezimalsystem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Wesentlich </a:t>
            </a:r>
            <a:r>
              <a:rPr lang="de-DE" sz="1800" dirty="0" err="1">
                <a:solidFill>
                  <a:srgbClr val="1C1C19"/>
                </a:solidFill>
                <a:effectLst/>
                <a:latin typeface="OpenSans"/>
              </a:rPr>
              <a:t>für</a:t>
            </a:r>
            <a:r>
              <a:rPr lang="de-DE" sz="1800" dirty="0">
                <a:solidFill>
                  <a:srgbClr val="1C1C19"/>
                </a:solidFill>
                <a:effectLst/>
                <a:latin typeface="OpenSans"/>
              </a:rPr>
              <a:t> den Aufbau </a:t>
            </a:r>
            <a:r>
              <a:rPr lang="de-DE" sz="1800" dirty="0" err="1">
                <a:solidFill>
                  <a:srgbClr val="1C1C19"/>
                </a:solidFill>
                <a:effectLst/>
                <a:latin typeface="OpenSans"/>
              </a:rPr>
              <a:t>tragfähiger</a:t>
            </a:r>
            <a:r>
              <a:rPr lang="de-DE" sz="1800" dirty="0">
                <a:solidFill>
                  <a:srgbClr val="1C1C19"/>
                </a:solidFill>
                <a:effectLst/>
                <a:latin typeface="OpenSans"/>
              </a:rPr>
              <a:t> Zahlvorstellungen ist das </a:t>
            </a:r>
            <a:r>
              <a:rPr lang="de-DE" sz="1800" dirty="0" err="1">
                <a:solidFill>
                  <a:srgbClr val="1C1C19"/>
                </a:solidFill>
                <a:effectLst/>
                <a:latin typeface="OpenSans"/>
              </a:rPr>
              <a:t>Verständnis</a:t>
            </a:r>
            <a:r>
              <a:rPr lang="de-DE" sz="1800" dirty="0">
                <a:solidFill>
                  <a:srgbClr val="1C1C19"/>
                </a:solidFill>
                <a:effectLst/>
                <a:latin typeface="OpenSans"/>
              </a:rPr>
              <a:t> unseres Zahlsystems als dekadisches Stellenwertsystem (</a:t>
            </a:r>
            <a:r>
              <a:rPr lang="de-DE" sz="1800" i="1" dirty="0">
                <a:solidFill>
                  <a:srgbClr val="1C1C19"/>
                </a:solidFill>
                <a:effectLst/>
                <a:latin typeface="OpenSans"/>
              </a:rPr>
              <a:t>https://</a:t>
            </a:r>
            <a:r>
              <a:rPr lang="de-DE" sz="1800" i="1" dirty="0" err="1">
                <a:solidFill>
                  <a:srgbClr val="1C1C19"/>
                </a:solidFill>
                <a:effectLst/>
                <a:latin typeface="OpenSans"/>
              </a:rPr>
              <a:t>pikas-mi.dzlm.de</a:t>
            </a:r>
            <a:r>
              <a:rPr lang="de-DE" sz="1800" i="1" dirty="0">
                <a:solidFill>
                  <a:srgbClr val="1C1C19"/>
                </a:solidFill>
                <a:effectLst/>
                <a:latin typeface="OpenSans"/>
              </a:rPr>
              <a:t>/</a:t>
            </a:r>
            <a:r>
              <a:rPr lang="de-DE" sz="1800" i="1" dirty="0" err="1">
                <a:solidFill>
                  <a:srgbClr val="1C1C19"/>
                </a:solidFill>
                <a:effectLst/>
                <a:latin typeface="OpenSans"/>
              </a:rPr>
              <a:t>node</a:t>
            </a:r>
            <a:r>
              <a:rPr lang="de-DE" sz="1800" i="1" dirty="0">
                <a:solidFill>
                  <a:srgbClr val="1C1C19"/>
                </a:solidFill>
                <a:effectLst/>
                <a:latin typeface="OpenSans"/>
              </a:rPr>
              <a:t>/529</a:t>
            </a:r>
            <a:r>
              <a:rPr lang="de-DE" sz="1800" dirty="0">
                <a:solidFill>
                  <a:srgbClr val="1C1C19"/>
                </a:solidFill>
                <a:effectLst/>
                <a:latin typeface="OpenSans"/>
              </a:rPr>
              <a:t>). Der Aufbau dekadischer Einsichten basiert auf Gelegenheiten zur aktiven Auseinandersetzung mit Anzahlen, die eine dezimale Strukturierung erforderlich machen. Dies gelingt mit Anzahlen, die zumindest eine </a:t>
            </a:r>
            <a:r>
              <a:rPr lang="de-DE" sz="1800" dirty="0" err="1">
                <a:solidFill>
                  <a:srgbClr val="1C1C19"/>
                </a:solidFill>
                <a:effectLst/>
                <a:latin typeface="OpenSans"/>
              </a:rPr>
              <a:t>Bündelung</a:t>
            </a:r>
            <a:r>
              <a:rPr lang="de-DE" sz="1800" dirty="0">
                <a:solidFill>
                  <a:srgbClr val="1C1C19"/>
                </a:solidFill>
                <a:effectLst/>
                <a:latin typeface="OpenSans"/>
              </a:rPr>
              <a:t> von 10 </a:t>
            </a:r>
            <a:r>
              <a:rPr lang="de-DE" sz="1800" dirty="0" err="1">
                <a:solidFill>
                  <a:srgbClr val="1C1C19"/>
                </a:solidFill>
                <a:effectLst/>
                <a:latin typeface="OpenSans"/>
              </a:rPr>
              <a:t>Einern</a:t>
            </a:r>
            <a:r>
              <a:rPr lang="de-DE" sz="1800" dirty="0">
                <a:solidFill>
                  <a:srgbClr val="1C1C19"/>
                </a:solidFill>
                <a:effectLst/>
                <a:latin typeface="OpenSans"/>
              </a:rPr>
              <a:t> in 1 Zehner und darauf aufbauend von 10 Zehnern in 1 Hunderter erforderlich machen.“</a:t>
            </a:r>
            <a:r>
              <a:rPr lang="de-DE" sz="1800" dirty="0"/>
              <a:t>(Handreichung „Mathematik gemeinsam lernen“, 2022, S. 8)</a:t>
            </a:r>
          </a:p>
          <a:p>
            <a:endParaRPr lang="de-DE" dirty="0">
              <a:effectLst/>
            </a:endParaRPr>
          </a:p>
          <a:p>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27537396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2336198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2627248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9089122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99</a:t>
            </a:fld>
            <a:endParaRPr lang="de-DE"/>
          </a:p>
        </p:txBody>
      </p:sp>
    </p:spTree>
    <p:extLst>
      <p:ext uri="{BB962C8B-B14F-4D97-AF65-F5344CB8AC3E}">
        <p14:creationId xmlns:p14="http://schemas.microsoft.com/office/powerpoint/2010/main" val="34958440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Eine zentrale Rolle bei der Planung des inklusiven Mathematikunterrichts spielt die Frage, wie konkrete Lernaufgaben formuliert werden </a:t>
            </a:r>
            <a:r>
              <a:rPr lang="de-DE" sz="1800" dirty="0" err="1">
                <a:solidFill>
                  <a:srgbClr val="1C1C19"/>
                </a:solidFill>
                <a:effectLst/>
                <a:latin typeface="OpenSans"/>
              </a:rPr>
              <a:t>können</a:t>
            </a:r>
            <a:r>
              <a:rPr lang="de-DE" sz="1800" dirty="0">
                <a:solidFill>
                  <a:srgbClr val="1C1C19"/>
                </a:solidFill>
                <a:effectLst/>
                <a:latin typeface="OpenSans"/>
              </a:rPr>
              <a:t>, die Kinder mit unterschiedlichen Lernvoraussetzungen und -potentialen ansprechen, ohne dass dabei Unterricht mit streng separierten Lernpaketen entsteht. Die </a:t>
            </a:r>
            <a:r>
              <a:rPr lang="de-DE" sz="1800" dirty="0" err="1">
                <a:solidFill>
                  <a:srgbClr val="1C1C19"/>
                </a:solidFill>
                <a:effectLst/>
                <a:latin typeface="OpenSans"/>
              </a:rPr>
              <a:t>angeführten</a:t>
            </a:r>
            <a:r>
              <a:rPr lang="de-DE" sz="1800" dirty="0">
                <a:solidFill>
                  <a:srgbClr val="1C1C19"/>
                </a:solidFill>
                <a:effectLst/>
                <a:latin typeface="OpenSans"/>
              </a:rPr>
              <a:t> zehn Kriterien charakterisieren sog. „Basisaufgaben“, die im Rahmen einer differenzsensiblen Unterrichtsplanung ein wesentliches Element darstellen.“ </a:t>
            </a:r>
            <a:r>
              <a:rPr lang="de-DE" sz="1200" dirty="0"/>
              <a:t>(Handreichung „Mathematik gemeinsam lernen“, 2022, 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 den dargestellten Maßnahmen zur Reduktion und/oder Erweiterung können Lehrkräfte ausgehend von einer Basisaufgabe viele der anschließenden Aufgaben so adaptieren, dass alle Kinder einer Lerngruppe auf ihrem Lernniveau am gemeinsamen fachlichen Lerngegenstand arbeiten können.</a:t>
            </a:r>
          </a:p>
          <a:p>
            <a:endParaRPr lang="de-DE" dirty="0"/>
          </a:p>
          <a:p>
            <a:r>
              <a:rPr lang="de-DE" dirty="0"/>
              <a:t>Sollten die beiden nächsten Folien nicht gezeigt werden, erscheint es sinnvoll, die 10 Kriterien sogenannter Basisaufgaben im Rahmen dieser Folie zu nennen.</a:t>
            </a:r>
          </a:p>
          <a:p>
            <a:endParaRPr lang="de-DE" dirty="0"/>
          </a:p>
          <a:p>
            <a:r>
              <a:rPr lang="de-DE" sz="1200" b="1" kern="1200" dirty="0">
                <a:solidFill>
                  <a:schemeClr val="tx1"/>
                </a:solidFill>
                <a:effectLst/>
                <a:latin typeface="+mn-lt"/>
                <a:ea typeface="+mn-ea"/>
                <a:cs typeface="+mn-cs"/>
              </a:rPr>
              <a:t>„Basisaufgaben ... </a:t>
            </a:r>
            <a:endParaRPr lang="de-DE" dirty="0"/>
          </a:p>
          <a:p>
            <a:r>
              <a:rPr lang="de-DE" sz="1200" kern="1200" dirty="0">
                <a:solidFill>
                  <a:schemeClr val="tx1"/>
                </a:solidFill>
                <a:effectLst/>
                <a:latin typeface="+mn-lt"/>
                <a:ea typeface="+mn-ea"/>
                <a:cs typeface="+mn-cs"/>
              </a:rPr>
              <a:t>1. bieten eine niedrige Einstiegsschwelle.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sind herausfordernd auf unterschiedlichem Anspruchsniveau und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eigenständiges</a:t>
            </a:r>
            <a:r>
              <a:rPr lang="de-DE" sz="1200" kern="1200" dirty="0">
                <a:solidFill>
                  <a:schemeClr val="tx1"/>
                </a:solidFill>
                <a:effectLst/>
                <a:latin typeface="+mn-lt"/>
                <a:ea typeface="+mn-ea"/>
                <a:cs typeface="+mn-cs"/>
              </a:rPr>
              <a:t>, entdeckendes Lernen. </a:t>
            </a:r>
            <a:endParaRPr lang="de-DE" dirty="0"/>
          </a:p>
          <a:p>
            <a:r>
              <a:rPr lang="de-DE" sz="1200" kern="1200" dirty="0">
                <a:solidFill>
                  <a:schemeClr val="tx1"/>
                </a:solidFill>
                <a:effectLst/>
                <a:latin typeface="+mn-lt"/>
                <a:ea typeface="+mn-ea"/>
                <a:cs typeface="+mn-cs"/>
              </a:rPr>
              <a:t>3. regen die Auseinandersetzung mit mathematischen Fragestellungen, Mustern, Strukturen an. </a:t>
            </a:r>
            <a:endParaRPr lang="de-DE" dirty="0"/>
          </a:p>
          <a:p>
            <a:r>
              <a:rPr lang="de-DE" sz="1200" kern="1200" dirty="0">
                <a:solidFill>
                  <a:schemeClr val="tx1"/>
                </a:solidFill>
                <a:effectLst/>
                <a:latin typeface="+mn-lt"/>
                <a:ea typeface="+mn-ea"/>
                <a:cs typeface="+mn-cs"/>
              </a:rPr>
              <a:t>4. bieten reichhaltige </a:t>
            </a:r>
            <a:r>
              <a:rPr lang="de-DE" sz="1200" kern="1200" dirty="0" err="1">
                <a:solidFill>
                  <a:schemeClr val="tx1"/>
                </a:solidFill>
                <a:effectLst/>
                <a:latin typeface="+mn-lt"/>
                <a:ea typeface="+mn-ea"/>
                <a:cs typeface="+mn-cs"/>
              </a:rPr>
              <a:t>Möglichkeiten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gemeinsame, kooperative, reflektierende mathematische </a:t>
            </a:r>
            <a:r>
              <a:rPr lang="de-DE" sz="1200" kern="1200" dirty="0" err="1">
                <a:solidFill>
                  <a:schemeClr val="tx1"/>
                </a:solidFill>
                <a:effectLst/>
                <a:latin typeface="+mn-lt"/>
                <a:ea typeface="+mn-ea"/>
                <a:cs typeface="+mn-cs"/>
              </a:rPr>
              <a:t>Aktivitäten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5. sind flexibel,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so an die spezifischen Gegebenheiten einer bestimmten Klasse an- gepasst werden und bieten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weitergehende Differenzierungsmaß- nahmen und Aufgabenadaptionen. </a:t>
            </a:r>
            <a:endParaRPr lang="de-DE" dirty="0"/>
          </a:p>
          <a:p>
            <a:r>
              <a:rPr lang="de-DE" sz="1200" kern="1200" dirty="0">
                <a:solidFill>
                  <a:schemeClr val="tx1"/>
                </a:solidFill>
                <a:effectLst/>
                <a:latin typeface="+mn-lt"/>
                <a:ea typeface="+mn-ea"/>
                <a:cs typeface="+mn-cs"/>
              </a:rPr>
              <a:t>6.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es allen Kindern, an den eigenen Lernvoraussetzungen </a:t>
            </a:r>
            <a:r>
              <a:rPr lang="de-DE" sz="1200" kern="1200" dirty="0" err="1">
                <a:solidFill>
                  <a:schemeClr val="tx1"/>
                </a:solidFill>
                <a:effectLst/>
                <a:latin typeface="+mn-lt"/>
                <a:ea typeface="+mn-ea"/>
                <a:cs typeface="+mn-cs"/>
              </a:rPr>
              <a:t>anzuknüpfen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7. </a:t>
            </a:r>
            <a:r>
              <a:rPr lang="de-DE" sz="1200" kern="1200" dirty="0" err="1">
                <a:solidFill>
                  <a:schemeClr val="tx1"/>
                </a:solidFill>
                <a:effectLst/>
                <a:latin typeface="+mn-lt"/>
                <a:ea typeface="+mn-ea"/>
                <a:cs typeface="+mn-cs"/>
              </a:rPr>
              <a:t>fördern</a:t>
            </a:r>
            <a:r>
              <a:rPr lang="de-DE" sz="1200" kern="1200" dirty="0">
                <a:solidFill>
                  <a:schemeClr val="tx1"/>
                </a:solidFill>
                <a:effectLst/>
                <a:latin typeface="+mn-lt"/>
                <a:ea typeface="+mn-ea"/>
                <a:cs typeface="+mn-cs"/>
              </a:rPr>
              <a:t> und fordern inhalts- und prozessbezogene Kompetenzen. </a:t>
            </a:r>
            <a:endParaRPr lang="de-DE" dirty="0"/>
          </a:p>
          <a:p>
            <a:r>
              <a:rPr lang="de-DE" sz="1200" kern="1200" dirty="0">
                <a:solidFill>
                  <a:schemeClr val="tx1"/>
                </a:solidFill>
                <a:effectLst/>
                <a:latin typeface="+mn-lt"/>
                <a:ea typeface="+mn-ea"/>
                <a:cs typeface="+mn-cs"/>
              </a:rPr>
              <a:t>8. bieten Offenheit in Bezug auf die Wahl der Arbeitsmittel sowie der Darstellung. </a:t>
            </a:r>
            <a:endParaRPr lang="de-DE" dirty="0"/>
          </a:p>
          <a:p>
            <a:r>
              <a:rPr lang="de-DE" sz="1200" kern="1200" dirty="0">
                <a:solidFill>
                  <a:schemeClr val="tx1"/>
                </a:solidFill>
                <a:effectLst/>
                <a:latin typeface="+mn-lt"/>
                <a:ea typeface="+mn-ea"/>
                <a:cs typeface="+mn-cs"/>
              </a:rPr>
              <a:t>9.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verschiedene </a:t>
            </a:r>
            <a:r>
              <a:rPr lang="de-DE" sz="1200" kern="1200" dirty="0" err="1">
                <a:solidFill>
                  <a:schemeClr val="tx1"/>
                </a:solidFill>
                <a:effectLst/>
                <a:latin typeface="+mn-lt"/>
                <a:ea typeface="+mn-ea"/>
                <a:cs typeface="+mn-cs"/>
              </a:rPr>
              <a:t>Zugänge</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Lösungswege</a:t>
            </a:r>
            <a:r>
              <a:rPr lang="de-DE" sz="1200" kern="1200" dirty="0">
                <a:solidFill>
                  <a:schemeClr val="tx1"/>
                </a:solidFill>
                <a:effectLst/>
                <a:latin typeface="+mn-lt"/>
                <a:ea typeface="+mn-ea"/>
                <a:cs typeface="+mn-c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geben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gemeinsame aufgabenbezogene Abschlussreflexion.“</a:t>
            </a:r>
            <a:r>
              <a:rPr lang="de-DE" sz="1200" dirty="0"/>
              <a:t>(Handreichung „Mathematik gemeinsam lernen“, 2022, S. 7)</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3642681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und die nächste Folie können bei Bedarf gezeigt werden. Die zehn Kriterien formulieren differenziert die Anforderungen, denen Basisaufgaben genügen sollten, wenn sie wichtige Elemente in einer differenzsensiblen Unterrichtsplanung darstellen sollen.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101</a:t>
            </a:fld>
            <a:endParaRPr lang="de-DE"/>
          </a:p>
        </p:txBody>
      </p:sp>
    </p:spTree>
    <p:extLst>
      <p:ext uri="{BB962C8B-B14F-4D97-AF65-F5344CB8AC3E}">
        <p14:creationId xmlns:p14="http://schemas.microsoft.com/office/powerpoint/2010/main" val="2424889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102</a:t>
            </a:fld>
            <a:endParaRPr lang="de-DE"/>
          </a:p>
        </p:txBody>
      </p:sp>
    </p:spTree>
    <p:extLst>
      <p:ext uri="{BB962C8B-B14F-4D97-AF65-F5344CB8AC3E}">
        <p14:creationId xmlns:p14="http://schemas.microsoft.com/office/powerpoint/2010/main" val="38802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„Die Lerninhalte eines inklusiv ausgerichteten Mathematikunterrichts unterscheiden sich nicht </a:t>
            </a:r>
            <a:r>
              <a:rPr lang="de-DE" sz="1800" dirty="0" err="1">
                <a:solidFill>
                  <a:srgbClr val="1C1C19"/>
                </a:solidFill>
                <a:effectLst/>
                <a:latin typeface="OpenSans"/>
              </a:rPr>
              <a:t>grundsätzlich</a:t>
            </a:r>
            <a:r>
              <a:rPr lang="de-DE" sz="1800" dirty="0">
                <a:solidFill>
                  <a:srgbClr val="1C1C19"/>
                </a:solidFill>
                <a:effectLst/>
                <a:latin typeface="OpenSans"/>
              </a:rPr>
              <a:t> von denen eines nicht inklusiv ausgerichteten Mathematikunterrichts. Inklusiver Mathematikunterricht ist deshalb auch nicht grundlegend von </a:t>
            </a:r>
            <a:r>
              <a:rPr lang="de-DE" sz="1800" dirty="0" err="1">
                <a:solidFill>
                  <a:srgbClr val="1C1C19"/>
                </a:solidFill>
                <a:effectLst/>
                <a:latin typeface="OpenSans"/>
              </a:rPr>
              <a:t>herkömmlicher</a:t>
            </a:r>
            <a:r>
              <a:rPr lang="de-DE" sz="1800" dirty="0">
                <a:solidFill>
                  <a:srgbClr val="1C1C19"/>
                </a:solidFill>
                <a:effectLst/>
                <a:latin typeface="OpenSans"/>
              </a:rPr>
              <a:t> Unterrichtspraxis verschieden. Vielmehr gilt es, wichtige Bestandteile der Unterrichtsvorbereitung anzupassen und neue Planungselemente zu integrieren.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Aus fachdidaktischer Sicht stellt sich vor allem die Frage, wie es gelingen kann, bei der Arbeit an einem Lerngegenstand gemeinsame Zielsetzungen zu verfolgen und zugleich auch zieldifferentes Arbeiten zu </a:t>
            </a:r>
            <a:r>
              <a:rPr lang="de-DE" sz="1800" dirty="0" err="1">
                <a:solidFill>
                  <a:srgbClr val="1C1C19"/>
                </a:solidFill>
                <a:effectLst/>
                <a:latin typeface="OpenSans"/>
              </a:rPr>
              <a:t>ermöglichen</a:t>
            </a:r>
            <a:r>
              <a:rPr lang="de-DE" sz="1800" dirty="0">
                <a:solidFill>
                  <a:srgbClr val="1C1C19"/>
                </a:solidFill>
                <a:effectLst/>
                <a:latin typeface="OpenSans"/>
              </a:rPr>
              <a:t>, ohne den fachlichen Anspruch aufzugeben. Somit werden besondere </a:t>
            </a:r>
            <a:r>
              <a:rPr lang="de-DE" sz="1800" dirty="0" err="1">
                <a:solidFill>
                  <a:srgbClr val="1C1C19"/>
                </a:solidFill>
                <a:effectLst/>
                <a:latin typeface="OpenSans"/>
              </a:rPr>
              <a:t>Zugänge</a:t>
            </a:r>
            <a:r>
              <a:rPr lang="de-DE" sz="1800" dirty="0">
                <a:solidFill>
                  <a:srgbClr val="1C1C19"/>
                </a:solidFill>
                <a:effectLst/>
                <a:latin typeface="OpenSans"/>
              </a:rPr>
              <a:t> im inklusiven Unterricht </a:t>
            </a:r>
            <a:r>
              <a:rPr lang="de-DE" sz="1800" dirty="0" err="1">
                <a:solidFill>
                  <a:srgbClr val="1C1C19"/>
                </a:solidFill>
                <a:effectLst/>
                <a:latin typeface="OpenSans"/>
              </a:rPr>
              <a:t>benötigt</a:t>
            </a:r>
            <a:r>
              <a:rPr lang="de-DE" sz="1800" dirty="0">
                <a:solidFill>
                  <a:srgbClr val="1C1C19"/>
                </a:solidFill>
                <a:effectLst/>
                <a:latin typeface="OpenSans"/>
              </a:rPr>
              <a:t>, die gezielte </a:t>
            </a:r>
            <a:r>
              <a:rPr lang="de-DE" sz="1800" dirty="0" err="1">
                <a:solidFill>
                  <a:srgbClr val="1C1C19"/>
                </a:solidFill>
                <a:effectLst/>
                <a:latin typeface="OpenSans"/>
              </a:rPr>
              <a:t>Unterstützungsmaßnahmen</a:t>
            </a:r>
            <a:r>
              <a:rPr lang="de-DE" sz="1800" dirty="0">
                <a:solidFill>
                  <a:srgbClr val="1C1C19"/>
                </a:solidFill>
                <a:effectLst/>
                <a:latin typeface="OpenSans"/>
              </a:rPr>
              <a:t> auf unterschiedlichen Niveaustufen beinhalten (vgl. Wember 2013).“ </a:t>
            </a:r>
            <a:r>
              <a:rPr lang="de-DE" sz="1800" dirty="0"/>
              <a:t>(Handreichung „Mathematik gemeinsam lernen“, 2022, S. 6)</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6440508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sz="1800" dirty="0">
                <a:solidFill>
                  <a:srgbClr val="1C1C19"/>
                </a:solidFill>
                <a:effectLst/>
                <a:latin typeface="OpenSans"/>
              </a:rPr>
              <a:t>Die Basisaufgabe der Unterrichtssequenz lautet: </a:t>
            </a:r>
            <a:endParaRPr lang="de-DE" dirty="0">
              <a:effectLst/>
            </a:endParaRPr>
          </a:p>
          <a:p>
            <a:r>
              <a:rPr lang="de-DE" sz="1800" b="0" dirty="0">
                <a:solidFill>
                  <a:srgbClr val="1C1C19"/>
                </a:solidFill>
                <a:effectLst/>
                <a:latin typeface="Roboto" panose="02000000000000000000" pitchFamily="2" charset="0"/>
              </a:rPr>
              <a:t>„Legt 100 Bausteine so, dass andere Kinder sofort erkennen </a:t>
            </a:r>
            <a:r>
              <a:rPr lang="de-DE" sz="1800" b="0" dirty="0" err="1">
                <a:solidFill>
                  <a:srgbClr val="1C1C19"/>
                </a:solidFill>
                <a:effectLst/>
                <a:latin typeface="Roboto" panose="02000000000000000000" pitchFamily="2" charset="0"/>
              </a:rPr>
              <a:t>können</a:t>
            </a:r>
            <a:r>
              <a:rPr lang="de-DE" sz="1800" b="0" dirty="0">
                <a:solidFill>
                  <a:srgbClr val="1C1C19"/>
                </a:solidFill>
                <a:effectLst/>
                <a:latin typeface="Roboto" panose="02000000000000000000" pitchFamily="2" charset="0"/>
              </a:rPr>
              <a:t>, dass es genau 100 sind. </a:t>
            </a:r>
            <a:r>
              <a:rPr lang="de-DE" sz="1800" b="0" dirty="0" err="1">
                <a:solidFill>
                  <a:srgbClr val="1C1C19"/>
                </a:solidFill>
                <a:effectLst/>
                <a:latin typeface="Roboto" panose="02000000000000000000" pitchFamily="2" charset="0"/>
              </a:rPr>
              <a:t>Prüft</a:t>
            </a:r>
            <a:r>
              <a:rPr lang="de-DE" sz="1800" b="0" dirty="0">
                <a:solidFill>
                  <a:srgbClr val="1C1C19"/>
                </a:solidFill>
                <a:effectLst/>
                <a:latin typeface="Roboto" panose="02000000000000000000" pitchFamily="2" charset="0"/>
              </a:rPr>
              <a:t> dann die </a:t>
            </a:r>
            <a:r>
              <a:rPr lang="de-DE" sz="1800" b="0" dirty="0" err="1">
                <a:solidFill>
                  <a:srgbClr val="1C1C19"/>
                </a:solidFill>
                <a:effectLst/>
                <a:latin typeface="Roboto" panose="02000000000000000000" pitchFamily="2" charset="0"/>
              </a:rPr>
              <a:t>Lösung</a:t>
            </a:r>
            <a:r>
              <a:rPr lang="de-DE" sz="1800" b="0" dirty="0">
                <a:solidFill>
                  <a:srgbClr val="1C1C19"/>
                </a:solidFill>
                <a:effectLst/>
                <a:latin typeface="Roboto" panose="02000000000000000000" pitchFamily="2" charset="0"/>
              </a:rPr>
              <a:t> von zwei anderen Kindern. </a:t>
            </a:r>
            <a:r>
              <a:rPr lang="de-DE" sz="1800" b="0" dirty="0" err="1">
                <a:solidFill>
                  <a:srgbClr val="1C1C19"/>
                </a:solidFill>
                <a:effectLst/>
                <a:latin typeface="Roboto" panose="02000000000000000000" pitchFamily="2" charset="0"/>
              </a:rPr>
              <a:t>Erklärt</a:t>
            </a:r>
            <a:r>
              <a:rPr lang="de-DE" sz="1800" b="0" dirty="0">
                <a:solidFill>
                  <a:srgbClr val="1C1C19"/>
                </a:solidFill>
                <a:effectLst/>
                <a:latin typeface="Roboto" panose="02000000000000000000" pitchFamily="2" charset="0"/>
              </a:rPr>
              <a:t> euch gegenseitig, wie man schnell sehen kann, dass es genau 100 Steine sind und sammelt eure Ideen."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Durch den konkreten Arbeitsauftrag werden die Kinder aufgefordert, 100 Bausteine in eine </a:t>
            </a:r>
            <a:r>
              <a:rPr lang="de-DE" sz="1800" dirty="0" err="1">
                <a:solidFill>
                  <a:srgbClr val="1C1C19"/>
                </a:solidFill>
                <a:effectLst/>
                <a:latin typeface="OpenSans"/>
              </a:rPr>
              <a:t>überschaubare</a:t>
            </a:r>
            <a:r>
              <a:rPr lang="de-DE" sz="1800" dirty="0">
                <a:solidFill>
                  <a:srgbClr val="1C1C19"/>
                </a:solidFill>
                <a:effectLst/>
                <a:latin typeface="OpenSans"/>
              </a:rPr>
              <a:t> Struktur zu bringen. Diese Aufgabe bietet den Kindern einen niederschwelligen Zugang zur mathematischen </a:t>
            </a:r>
            <a:r>
              <a:rPr lang="de-DE" sz="1800" dirty="0" err="1">
                <a:solidFill>
                  <a:srgbClr val="1C1C19"/>
                </a:solidFill>
                <a:effectLst/>
                <a:latin typeface="OpenSans"/>
              </a:rPr>
              <a:t>Aktivität</a:t>
            </a:r>
            <a:r>
              <a:rPr lang="de-DE" sz="1800" dirty="0">
                <a:solidFill>
                  <a:srgbClr val="1C1C19"/>
                </a:solidFill>
                <a:effectLst/>
                <a:latin typeface="OpenSans"/>
              </a:rPr>
              <a:t>, </a:t>
            </a:r>
            <a:r>
              <a:rPr lang="de-DE" sz="1800" dirty="0" err="1">
                <a:solidFill>
                  <a:srgbClr val="1C1C19"/>
                </a:solidFill>
                <a:effectLst/>
                <a:latin typeface="OpenSans"/>
              </a:rPr>
              <a:t>ermöglicht</a:t>
            </a:r>
            <a:r>
              <a:rPr lang="de-DE" sz="1800" dirty="0">
                <a:solidFill>
                  <a:srgbClr val="1C1C19"/>
                </a:solidFill>
                <a:effectLst/>
                <a:latin typeface="OpenSans"/>
              </a:rPr>
              <a:t> zugleich unterschiedlich komplexe </a:t>
            </a:r>
            <a:r>
              <a:rPr lang="de-DE" sz="1800" dirty="0" err="1">
                <a:solidFill>
                  <a:srgbClr val="1C1C19"/>
                </a:solidFill>
                <a:effectLst/>
                <a:latin typeface="OpenSans"/>
              </a:rPr>
              <a:t>Zugänge</a:t>
            </a:r>
            <a:r>
              <a:rPr lang="de-DE" sz="1800" dirty="0">
                <a:solidFill>
                  <a:srgbClr val="1C1C19"/>
                </a:solidFill>
                <a:effectLst/>
                <a:latin typeface="OpenSans"/>
              </a:rPr>
              <a:t> und diverse </a:t>
            </a:r>
            <a:r>
              <a:rPr lang="de-DE" sz="1800" dirty="0" err="1">
                <a:solidFill>
                  <a:srgbClr val="1C1C19"/>
                </a:solidFill>
                <a:effectLst/>
                <a:latin typeface="OpenSans"/>
              </a:rPr>
              <a:t>Lösungswege</a:t>
            </a:r>
            <a:r>
              <a:rPr lang="de-DE" sz="1800" dirty="0">
                <a:solidFill>
                  <a:srgbClr val="1C1C19"/>
                </a:solidFill>
                <a:effectLst/>
                <a:latin typeface="OpenSans"/>
              </a:rPr>
              <a:t> sowie die </a:t>
            </a:r>
            <a:r>
              <a:rPr lang="de-DE" sz="1800" dirty="0" err="1">
                <a:solidFill>
                  <a:srgbClr val="1C1C19"/>
                </a:solidFill>
                <a:effectLst/>
                <a:latin typeface="OpenSans"/>
              </a:rPr>
              <a:t>Möglichkeit</a:t>
            </a:r>
            <a:r>
              <a:rPr lang="de-DE" sz="1800" dirty="0">
                <a:solidFill>
                  <a:srgbClr val="1C1C19"/>
                </a:solidFill>
                <a:effectLst/>
                <a:latin typeface="OpenSans"/>
              </a:rPr>
              <a:t> einer gemeinsamen fachgebundenen Reflexion, in der mathematische Muster und Strukturen in den Blick genommen werden </a:t>
            </a:r>
            <a:r>
              <a:rPr lang="de-DE" sz="1800" dirty="0" err="1">
                <a:solidFill>
                  <a:srgbClr val="1C1C19"/>
                </a:solidFill>
                <a:effectLst/>
                <a:latin typeface="OpenSans"/>
              </a:rPr>
              <a:t>können</a:t>
            </a:r>
            <a:r>
              <a:rPr lang="de-DE" sz="1800" dirty="0">
                <a:solidFill>
                  <a:srgbClr val="1C1C19"/>
                </a:solidFill>
                <a:effectLst/>
                <a:latin typeface="OpenSans"/>
              </a:rPr>
              <a:t>.“ </a:t>
            </a:r>
            <a:r>
              <a:rPr lang="de-DE" sz="1800" dirty="0"/>
              <a:t>(Handreichung „Mathematik gemeinsam lernen“, 2022, S. 7f.)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103</a:t>
            </a:fld>
            <a:endParaRPr lang="de-DE"/>
          </a:p>
        </p:txBody>
      </p:sp>
    </p:spTree>
    <p:extLst>
      <p:ext uri="{BB962C8B-B14F-4D97-AF65-F5344CB8AC3E}">
        <p14:creationId xmlns:p14="http://schemas.microsoft.com/office/powerpoint/2010/main" val="2509220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104</a:t>
            </a:fld>
            <a:endParaRPr lang="de-DE"/>
          </a:p>
        </p:txBody>
      </p:sp>
    </p:spTree>
    <p:extLst>
      <p:ext uri="{BB962C8B-B14F-4D97-AF65-F5344CB8AC3E}">
        <p14:creationId xmlns:p14="http://schemas.microsoft.com/office/powerpoint/2010/main" val="20655417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a:t>
            </a:r>
            <a:r>
              <a:rPr lang="de-DE" sz="1800" dirty="0">
                <a:solidFill>
                  <a:srgbClr val="1C1C19"/>
                </a:solidFill>
                <a:effectLst/>
                <a:latin typeface="OpenSans"/>
              </a:rPr>
              <a:t>Anschauungsmittel (auch digitale) sind beim Mathematiklernen aus verschiedenen </a:t>
            </a:r>
            <a:r>
              <a:rPr lang="de-DE" sz="1800" dirty="0" err="1">
                <a:solidFill>
                  <a:srgbClr val="1C1C19"/>
                </a:solidFill>
                <a:effectLst/>
                <a:latin typeface="OpenSans"/>
              </a:rPr>
              <a:t>Gründen</a:t>
            </a:r>
            <a:r>
              <a:rPr lang="de-DE" sz="1800" dirty="0">
                <a:solidFill>
                  <a:srgbClr val="1C1C19"/>
                </a:solidFill>
                <a:effectLst/>
                <a:latin typeface="OpenSans"/>
              </a:rPr>
              <a:t> von besonderer Bedeutung (z. B. </a:t>
            </a:r>
            <a:r>
              <a:rPr lang="de-DE" sz="1800" dirty="0" err="1">
                <a:solidFill>
                  <a:srgbClr val="1C1C19"/>
                </a:solidFill>
                <a:effectLst/>
                <a:latin typeface="OpenSans"/>
              </a:rPr>
              <a:t>Söbbeke</a:t>
            </a:r>
            <a:r>
              <a:rPr lang="de-DE" sz="1800" dirty="0">
                <a:solidFill>
                  <a:srgbClr val="1C1C19"/>
                </a:solidFill>
                <a:effectLst/>
                <a:latin typeface="OpenSans"/>
              </a:rPr>
              <a:t>, 2008). Hierbei spielt der sog. Darstellungswechsel eine große Rolle - insbesondere </a:t>
            </a:r>
            <a:r>
              <a:rPr lang="de-DE" sz="1800" dirty="0" err="1">
                <a:solidFill>
                  <a:srgbClr val="1C1C19"/>
                </a:solidFill>
                <a:effectLst/>
                <a:latin typeface="OpenSans"/>
              </a:rPr>
              <a:t>für</a:t>
            </a:r>
            <a:r>
              <a:rPr lang="de-DE" sz="1800" dirty="0">
                <a:solidFill>
                  <a:srgbClr val="1C1C19"/>
                </a:solidFill>
                <a:effectLst/>
                <a:latin typeface="OpenSans"/>
              </a:rPr>
              <a:t> Kinder mit Schwierigkeiten beim Mathematiklernen. Das </a:t>
            </a:r>
            <a:r>
              <a:rPr lang="de-DE" sz="1800" dirty="0" err="1">
                <a:solidFill>
                  <a:srgbClr val="1C1C19"/>
                </a:solidFill>
                <a:effectLst/>
                <a:latin typeface="OpenSans"/>
              </a:rPr>
              <a:t>Übersetzen</a:t>
            </a:r>
            <a:r>
              <a:rPr lang="de-DE" sz="1800" dirty="0">
                <a:solidFill>
                  <a:srgbClr val="1C1C19"/>
                </a:solidFill>
                <a:effectLst/>
                <a:latin typeface="OpenSans"/>
              </a:rPr>
              <a:t> zwischen verschiedenen Darstellungen, beispielsweise vom mathematischen Symbol in ein Bild, ist grundlegende Voraussetzung </a:t>
            </a:r>
            <a:r>
              <a:rPr lang="de-DE" sz="1800" dirty="0" err="1">
                <a:solidFill>
                  <a:srgbClr val="1C1C19"/>
                </a:solidFill>
                <a:effectLst/>
                <a:latin typeface="OpenSans"/>
              </a:rPr>
              <a:t>für</a:t>
            </a:r>
            <a:r>
              <a:rPr lang="de-DE" sz="1800" dirty="0">
                <a:solidFill>
                  <a:srgbClr val="1C1C19"/>
                </a:solidFill>
                <a:effectLst/>
                <a:latin typeface="OpenSans"/>
              </a:rPr>
              <a:t> den Aufbau von </a:t>
            </a:r>
            <a:r>
              <a:rPr lang="de-DE" sz="1800" dirty="0" err="1">
                <a:solidFill>
                  <a:srgbClr val="1C1C19"/>
                </a:solidFill>
                <a:effectLst/>
                <a:latin typeface="OpenSans"/>
              </a:rPr>
              <a:t>tragfähigen</a:t>
            </a:r>
            <a:r>
              <a:rPr lang="de-DE" sz="1800" dirty="0">
                <a:solidFill>
                  <a:srgbClr val="1C1C19"/>
                </a:solidFill>
                <a:effectLst/>
                <a:latin typeface="OpenSans"/>
              </a:rPr>
              <a:t> Grundvorstellungen zu Zahlen und Operationen. </a:t>
            </a:r>
            <a:r>
              <a:rPr lang="de-DE" sz="1800" dirty="0" err="1">
                <a:solidFill>
                  <a:srgbClr val="1C1C19"/>
                </a:solidFill>
                <a:effectLst/>
                <a:latin typeface="OpenSans"/>
              </a:rPr>
              <a:t>Für</a:t>
            </a:r>
            <a:r>
              <a:rPr lang="de-DE" sz="1800" dirty="0">
                <a:solidFill>
                  <a:srgbClr val="1C1C19"/>
                </a:solidFill>
                <a:effectLst/>
                <a:latin typeface="OpenSans"/>
              </a:rPr>
              <a:t> die Lernenden ist es deshalb wichtig, dass der Mathematikunterricht von Beginn an </a:t>
            </a:r>
            <a:r>
              <a:rPr lang="de-DE" sz="1800" dirty="0" err="1">
                <a:solidFill>
                  <a:srgbClr val="1C1C19"/>
                </a:solidFill>
                <a:effectLst/>
                <a:latin typeface="OpenSans"/>
              </a:rPr>
              <a:t>durchgängig</a:t>
            </a:r>
            <a:r>
              <a:rPr lang="de-DE" sz="1800" dirty="0">
                <a:solidFill>
                  <a:srgbClr val="1C1C19"/>
                </a:solidFill>
                <a:effectLst/>
                <a:latin typeface="OpenSans"/>
              </a:rPr>
              <a:t> (auch in den </a:t>
            </a:r>
            <a:r>
              <a:rPr lang="de-DE" sz="1800" dirty="0" err="1">
                <a:solidFill>
                  <a:srgbClr val="1C1C19"/>
                </a:solidFill>
                <a:effectLst/>
                <a:latin typeface="OpenSans"/>
              </a:rPr>
              <a:t>höheren</a:t>
            </a:r>
            <a:r>
              <a:rPr lang="de-DE" sz="1800" dirty="0">
                <a:solidFill>
                  <a:srgbClr val="1C1C19"/>
                </a:solidFill>
                <a:effectLst/>
                <a:latin typeface="OpenSans"/>
              </a:rPr>
              <a:t> Klassenstufen) vielfache Darstellungswechsel anregt (s. Abb. unten).“ </a:t>
            </a:r>
            <a:r>
              <a:rPr lang="de-DE" sz="1200" dirty="0"/>
              <a:t>(Handreichung „Mathematik gemeinsam lernen“, 2022, S. 10)</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105</a:t>
            </a:fld>
            <a:endParaRPr lang="de-DE"/>
          </a:p>
        </p:txBody>
      </p:sp>
    </p:spTree>
    <p:extLst>
      <p:ext uri="{BB962C8B-B14F-4D97-AF65-F5344CB8AC3E}">
        <p14:creationId xmlns:p14="http://schemas.microsoft.com/office/powerpoint/2010/main" val="12241327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a:t>
            </a:r>
            <a:r>
              <a:rPr lang="de-DE" sz="1800" dirty="0">
                <a:solidFill>
                  <a:srgbClr val="1C1C19"/>
                </a:solidFill>
                <a:effectLst/>
                <a:latin typeface="OpenSans"/>
              </a:rPr>
              <a:t>Es sollte darauf geachtet werden, dass die den Lernenden zur </a:t>
            </a:r>
            <a:r>
              <a:rPr lang="de-DE" sz="1800" dirty="0" err="1">
                <a:solidFill>
                  <a:srgbClr val="1C1C19"/>
                </a:solidFill>
                <a:effectLst/>
                <a:latin typeface="OpenSans"/>
              </a:rPr>
              <a:t>Verfügung</a:t>
            </a:r>
            <a:r>
              <a:rPr lang="de-DE" sz="1800" dirty="0">
                <a:solidFill>
                  <a:srgbClr val="1C1C19"/>
                </a:solidFill>
                <a:effectLst/>
                <a:latin typeface="OpenSans"/>
              </a:rPr>
              <a:t> gestellten Materialien unterschiedliche Darstellungen und Strukturierungen </a:t>
            </a:r>
            <a:r>
              <a:rPr lang="de-DE" sz="1800" dirty="0" err="1">
                <a:solidFill>
                  <a:srgbClr val="1C1C19"/>
                </a:solidFill>
                <a:effectLst/>
                <a:latin typeface="OpenSans"/>
              </a:rPr>
              <a:t>ermöglichen</a:t>
            </a:r>
            <a:r>
              <a:rPr lang="de-DE" sz="1800" dirty="0">
                <a:solidFill>
                  <a:srgbClr val="1C1C19"/>
                </a:solidFill>
                <a:effectLst/>
                <a:latin typeface="OpenSans"/>
              </a:rPr>
              <a:t> und dass die vorliegenden Elemente </a:t>
            </a:r>
            <a:r>
              <a:rPr lang="de-DE" sz="1800" dirty="0" err="1">
                <a:solidFill>
                  <a:srgbClr val="1C1C19"/>
                </a:solidFill>
                <a:effectLst/>
                <a:latin typeface="OpenSans"/>
              </a:rPr>
              <a:t>gleichförmig</a:t>
            </a:r>
            <a:r>
              <a:rPr lang="de-DE" sz="1800" dirty="0">
                <a:solidFill>
                  <a:srgbClr val="1C1C19"/>
                </a:solidFill>
                <a:effectLst/>
                <a:latin typeface="OpenSans"/>
              </a:rPr>
              <a:t> sind. Denn nur dann </a:t>
            </a:r>
            <a:r>
              <a:rPr lang="de-DE" sz="1800" dirty="0" err="1">
                <a:solidFill>
                  <a:srgbClr val="1C1C19"/>
                </a:solidFill>
                <a:effectLst/>
                <a:latin typeface="OpenSans"/>
              </a:rPr>
              <a:t>können</a:t>
            </a:r>
            <a:r>
              <a:rPr lang="de-DE" sz="1800" dirty="0">
                <a:solidFill>
                  <a:srgbClr val="1C1C19"/>
                </a:solidFill>
                <a:effectLst/>
                <a:latin typeface="OpenSans"/>
              </a:rPr>
              <a:t> vergleichbare Strukturen von den Kindern erfunden </a:t>
            </a:r>
            <a:r>
              <a:rPr lang="de-DE" sz="1800" dirty="0" err="1">
                <a:solidFill>
                  <a:srgbClr val="1C1C19"/>
                </a:solidFill>
                <a:effectLst/>
                <a:latin typeface="OpenSans"/>
              </a:rPr>
              <a:t>werden.Ein</a:t>
            </a:r>
            <a:r>
              <a:rPr lang="de-DE" sz="1800" dirty="0">
                <a:solidFill>
                  <a:srgbClr val="1C1C19"/>
                </a:solidFill>
                <a:effectLst/>
                <a:latin typeface="OpenSans"/>
              </a:rPr>
              <a:t> Beispiel </a:t>
            </a:r>
            <a:r>
              <a:rPr lang="de-DE" sz="1800" dirty="0" err="1">
                <a:solidFill>
                  <a:srgbClr val="1C1C19"/>
                </a:solidFill>
                <a:effectLst/>
                <a:latin typeface="OpenSans"/>
              </a:rPr>
              <a:t>für</a:t>
            </a:r>
            <a:r>
              <a:rPr lang="de-DE" sz="1800" dirty="0">
                <a:solidFill>
                  <a:srgbClr val="1C1C19"/>
                </a:solidFill>
                <a:effectLst/>
                <a:latin typeface="OpenSans"/>
              </a:rPr>
              <a:t> so ein </a:t>
            </a:r>
            <a:r>
              <a:rPr lang="de-DE" sz="1800" dirty="0" err="1">
                <a:solidFill>
                  <a:srgbClr val="1C1C19"/>
                </a:solidFill>
                <a:effectLst/>
                <a:latin typeface="OpenSans"/>
              </a:rPr>
              <a:t>gleichförmiges</a:t>
            </a:r>
            <a:r>
              <a:rPr lang="de-DE" sz="1800" dirty="0">
                <a:solidFill>
                  <a:srgbClr val="1C1C19"/>
                </a:solidFill>
                <a:effectLst/>
                <a:latin typeface="OpenSans"/>
              </a:rPr>
              <a:t>, gut </a:t>
            </a:r>
            <a:r>
              <a:rPr lang="de-DE" sz="1800" dirty="0" err="1">
                <a:solidFill>
                  <a:srgbClr val="1C1C19"/>
                </a:solidFill>
                <a:effectLst/>
                <a:latin typeface="OpenSans"/>
              </a:rPr>
              <a:t>strukturierbares</a:t>
            </a:r>
            <a:r>
              <a:rPr lang="de-DE" sz="1800" dirty="0">
                <a:solidFill>
                  <a:srgbClr val="1C1C19"/>
                </a:solidFill>
                <a:effectLst/>
                <a:latin typeface="OpenSans"/>
              </a:rPr>
              <a:t> Material sind die auf S. 8 abgebildeten Bausteine. Diese </a:t>
            </a:r>
            <a:r>
              <a:rPr lang="de-DE" sz="1800" dirty="0" err="1">
                <a:solidFill>
                  <a:srgbClr val="1C1C19"/>
                </a:solidFill>
                <a:effectLst/>
                <a:latin typeface="OpenSans"/>
              </a:rPr>
              <a:t>können</a:t>
            </a:r>
            <a:r>
              <a:rPr lang="de-DE" sz="1800" dirty="0">
                <a:solidFill>
                  <a:srgbClr val="1C1C19"/>
                </a:solidFill>
                <a:effectLst/>
                <a:latin typeface="OpenSans"/>
              </a:rPr>
              <a:t> gut neben- oder aufeinandergelegt werden und bieten Gelegenheiten zu unterschiedlichen Strukturierungen. Sind keine Holzbausteine </a:t>
            </a:r>
            <a:r>
              <a:rPr lang="de-DE" sz="1800" dirty="0" err="1">
                <a:solidFill>
                  <a:srgbClr val="1C1C19"/>
                </a:solidFill>
                <a:effectLst/>
                <a:latin typeface="OpenSans"/>
              </a:rPr>
              <a:t>o.a</a:t>
            </a:r>
            <a:r>
              <a:rPr lang="de-DE" sz="1800" dirty="0">
                <a:solidFill>
                  <a:srgbClr val="1C1C19"/>
                </a:solidFill>
                <a:effectLst/>
                <a:latin typeface="OpenSans"/>
              </a:rPr>
              <a:t>̈. vorhanden, </a:t>
            </a:r>
            <a:r>
              <a:rPr lang="de-DE" sz="1800" dirty="0" err="1">
                <a:solidFill>
                  <a:srgbClr val="1C1C19"/>
                </a:solidFill>
                <a:effectLst/>
                <a:latin typeface="OpenSans"/>
              </a:rPr>
              <a:t>können</a:t>
            </a:r>
            <a:r>
              <a:rPr lang="de-DE" sz="1800" dirty="0">
                <a:solidFill>
                  <a:srgbClr val="1C1C19"/>
                </a:solidFill>
                <a:effectLst/>
                <a:latin typeface="OpenSans"/>
              </a:rPr>
              <a:t> zum Beispiel auch </a:t>
            </a:r>
            <a:r>
              <a:rPr lang="de-DE" sz="1800" dirty="0" err="1">
                <a:solidFill>
                  <a:srgbClr val="1C1C19"/>
                </a:solidFill>
                <a:effectLst/>
                <a:latin typeface="OpenSans"/>
              </a:rPr>
              <a:t>Wendeplättchen</a:t>
            </a:r>
            <a:r>
              <a:rPr lang="de-DE" sz="1800" dirty="0">
                <a:solidFill>
                  <a:srgbClr val="1C1C19"/>
                </a:solidFill>
                <a:effectLst/>
                <a:latin typeface="OpenSans"/>
              </a:rPr>
              <a:t>, </a:t>
            </a:r>
            <a:r>
              <a:rPr lang="de-DE" sz="1800" dirty="0" err="1">
                <a:solidFill>
                  <a:srgbClr val="1C1C19"/>
                </a:solidFill>
                <a:effectLst/>
                <a:latin typeface="OpenSans"/>
              </a:rPr>
              <a:t>Würfel</a:t>
            </a:r>
            <a:r>
              <a:rPr lang="de-DE" sz="1800" dirty="0">
                <a:solidFill>
                  <a:srgbClr val="1C1C19"/>
                </a:solidFill>
                <a:effectLst/>
                <a:latin typeface="OpenSans"/>
              </a:rPr>
              <a:t>, Muggelsteine etc. verwendet werden. Als Dokumentation der Ergebnisse bietet es sich an, die gefundenen Strukturierungen aufzuzeichnen. Der Wechsel zur bildlichen Dar- stellungsform wird erleichtert, wenn besprochen wird, wie die Bausteine gemalt werden </a:t>
            </a:r>
            <a:r>
              <a:rPr lang="de-DE" sz="1800" dirty="0" err="1">
                <a:solidFill>
                  <a:srgbClr val="1C1C19"/>
                </a:solidFill>
                <a:effectLst/>
                <a:latin typeface="OpenSans"/>
              </a:rPr>
              <a:t>können</a:t>
            </a:r>
            <a:r>
              <a:rPr lang="de-DE" sz="1800" dirty="0">
                <a:solidFill>
                  <a:srgbClr val="1C1C19"/>
                </a:solidFill>
                <a:effectLst/>
                <a:latin typeface="OpenSans"/>
              </a:rPr>
              <a:t>. Ebenso ist denkbar, dass eine Dokumentation </a:t>
            </a:r>
            <a:r>
              <a:rPr lang="de-DE" sz="1800" dirty="0" err="1">
                <a:solidFill>
                  <a:srgbClr val="1C1C19"/>
                </a:solidFill>
                <a:effectLst/>
                <a:latin typeface="OpenSans"/>
              </a:rPr>
              <a:t>über</a:t>
            </a:r>
            <a:r>
              <a:rPr lang="de-DE" sz="1800" dirty="0">
                <a:solidFill>
                  <a:srgbClr val="1C1C19"/>
                </a:solidFill>
                <a:effectLst/>
                <a:latin typeface="OpenSans"/>
              </a:rPr>
              <a:t> ein Foto der Ausstellung erfolgt, das im weiteren Unterrichtsgeschehen ausgedruckt und ausgestellt wird. </a:t>
            </a:r>
            <a:endParaRPr lang="de-DE" dirty="0">
              <a:effectLst/>
            </a:endParaRPr>
          </a:p>
          <a:p>
            <a:r>
              <a:rPr lang="de-DE" sz="1800" dirty="0">
                <a:solidFill>
                  <a:srgbClr val="1C1C19"/>
                </a:solidFill>
                <a:effectLst/>
                <a:latin typeface="OpenSans"/>
              </a:rPr>
              <a:t>Um die Kinder in der Nutzung der sprachlich-symbolischen Ebene zu </a:t>
            </a:r>
            <a:r>
              <a:rPr lang="de-DE" sz="1800" dirty="0" err="1">
                <a:solidFill>
                  <a:srgbClr val="1C1C19"/>
                </a:solidFill>
                <a:effectLst/>
                <a:latin typeface="OpenSans"/>
              </a:rPr>
              <a:t>unterstützen</a:t>
            </a:r>
            <a:r>
              <a:rPr lang="de-DE" sz="1800" dirty="0">
                <a:solidFill>
                  <a:srgbClr val="1C1C19"/>
                </a:solidFill>
                <a:effectLst/>
                <a:latin typeface="OpenSans"/>
              </a:rPr>
              <a:t>, </a:t>
            </a:r>
            <a:r>
              <a:rPr lang="de-DE" sz="1800" dirty="0" err="1">
                <a:solidFill>
                  <a:srgbClr val="1C1C19"/>
                </a:solidFill>
                <a:effectLst/>
                <a:latin typeface="OpenSans"/>
              </a:rPr>
              <a:t>können</a:t>
            </a:r>
            <a:r>
              <a:rPr lang="de-DE" sz="1800" dirty="0">
                <a:solidFill>
                  <a:srgbClr val="1C1C19"/>
                </a:solidFill>
                <a:effectLst/>
                <a:latin typeface="OpenSans"/>
              </a:rPr>
              <a:t> Klassenwortspeicher entwickelt werden, bei denen zum Beispiel auf einem Plakat wesentliche Sprachmuster gesammelt werden, die </a:t>
            </a:r>
            <a:r>
              <a:rPr lang="de-DE" sz="1800" dirty="0" err="1">
                <a:solidFill>
                  <a:srgbClr val="1C1C19"/>
                </a:solidFill>
                <a:effectLst/>
                <a:latin typeface="OpenSans"/>
              </a:rPr>
              <a:t>für</a:t>
            </a:r>
            <a:r>
              <a:rPr lang="de-DE" sz="1800" dirty="0">
                <a:solidFill>
                  <a:srgbClr val="1C1C19"/>
                </a:solidFill>
                <a:effectLst/>
                <a:latin typeface="OpenSans"/>
              </a:rPr>
              <a:t> die Beschreibung der gefundenen Strukturierungen hilfreich sind (z.B. „5er- und 10er-Stapel“, „immer gleich viele“, „insgesamt ... Stapel“).“ </a:t>
            </a:r>
            <a:r>
              <a:rPr lang="de-DE" sz="1200" dirty="0"/>
              <a:t>(Handreichung „Mathematik gemeinsam lernen“, 2022, S. 10)</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106</a:t>
            </a:fld>
            <a:endParaRPr lang="de-DE"/>
          </a:p>
        </p:txBody>
      </p:sp>
    </p:spTree>
    <p:extLst>
      <p:ext uri="{BB962C8B-B14F-4D97-AF65-F5344CB8AC3E}">
        <p14:creationId xmlns:p14="http://schemas.microsoft.com/office/powerpoint/2010/main" val="3870275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107</a:t>
            </a:fld>
            <a:endParaRPr lang="de-DE"/>
          </a:p>
        </p:txBody>
      </p:sp>
    </p:spTree>
    <p:extLst>
      <p:ext uri="{BB962C8B-B14F-4D97-AF65-F5344CB8AC3E}">
        <p14:creationId xmlns:p14="http://schemas.microsoft.com/office/powerpoint/2010/main" val="34800383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Bei der differenzsensiblen Unterrichtsplanung geht es darum, die Methoden und Sozialformen so </a:t>
            </a:r>
            <a:r>
              <a:rPr lang="de-DE" sz="1800" dirty="0" err="1">
                <a:solidFill>
                  <a:srgbClr val="1C1C19"/>
                </a:solidFill>
                <a:effectLst/>
                <a:latin typeface="OpenSans"/>
              </a:rPr>
              <a:t>auszuwählen</a:t>
            </a:r>
            <a:r>
              <a:rPr lang="de-DE" sz="1800" dirty="0">
                <a:solidFill>
                  <a:srgbClr val="1C1C19"/>
                </a:solidFill>
                <a:effectLst/>
                <a:latin typeface="OpenSans"/>
              </a:rPr>
              <a:t>, dass gemeinsame Lerngelegenheiten geschaffen werden und eine aktive Auseinandersetzung mit dem Lerngegenstand angeregt wird. Nicht nur im inklusiven Mathematikunterricht sollte dabei die Vielfalt als Potential und Lernanlass genutzt werden (s. auch Kap. 5). In der Auseinandersetzung mit den </a:t>
            </a:r>
            <a:r>
              <a:rPr lang="de-DE" sz="1800" dirty="0" err="1">
                <a:solidFill>
                  <a:srgbClr val="1C1C19"/>
                </a:solidFill>
                <a:effectLst/>
                <a:latin typeface="OpenSans"/>
              </a:rPr>
              <a:t>Lösungswegen</a:t>
            </a:r>
            <a:r>
              <a:rPr lang="de-DE" sz="1800" dirty="0">
                <a:solidFill>
                  <a:srgbClr val="1C1C19"/>
                </a:solidFill>
                <a:effectLst/>
                <a:latin typeface="OpenSans"/>
              </a:rPr>
              <a:t>, Ideen und Entdeckungen der anderen Kinder </a:t>
            </a:r>
            <a:r>
              <a:rPr lang="de-DE" sz="1800" dirty="0" err="1">
                <a:solidFill>
                  <a:srgbClr val="1C1C19"/>
                </a:solidFill>
                <a:effectLst/>
                <a:latin typeface="OpenSans"/>
              </a:rPr>
              <a:t>können</a:t>
            </a:r>
            <a:r>
              <a:rPr lang="de-DE" sz="1800" dirty="0">
                <a:solidFill>
                  <a:srgbClr val="1C1C19"/>
                </a:solidFill>
                <a:effectLst/>
                <a:latin typeface="OpenSans"/>
              </a:rPr>
              <a:t> die eigenen </a:t>
            </a:r>
            <a:r>
              <a:rPr lang="de-DE" sz="1800" dirty="0" err="1">
                <a:solidFill>
                  <a:srgbClr val="1C1C19"/>
                </a:solidFill>
                <a:effectLst/>
                <a:latin typeface="OpenSans"/>
              </a:rPr>
              <a:t>Ansätze</a:t>
            </a:r>
            <a:r>
              <a:rPr lang="de-DE" sz="1800" dirty="0">
                <a:solidFill>
                  <a:srgbClr val="1C1C19"/>
                </a:solidFill>
                <a:effectLst/>
                <a:latin typeface="OpenSans"/>
              </a:rPr>
              <a:t> und Vorstellungen reflektiert und weiterentwickelt werden. Gemeinsame Arbeits- und Austauschphasen </a:t>
            </a:r>
            <a:r>
              <a:rPr lang="de-DE" sz="1800" dirty="0" err="1">
                <a:solidFill>
                  <a:srgbClr val="1C1C19"/>
                </a:solidFill>
                <a:effectLst/>
                <a:latin typeface="OpenSans"/>
              </a:rPr>
              <a:t>müssen</a:t>
            </a:r>
            <a:r>
              <a:rPr lang="de-DE" sz="1800" dirty="0">
                <a:solidFill>
                  <a:srgbClr val="1C1C19"/>
                </a:solidFill>
                <a:effectLst/>
                <a:latin typeface="OpenSans"/>
              </a:rPr>
              <a:t> dabei methodisch strukturiert werden, damit sie produktiv ablaufen und die Lernenden darin </a:t>
            </a:r>
            <a:r>
              <a:rPr lang="de-DE" sz="1800" dirty="0" err="1">
                <a:solidFill>
                  <a:srgbClr val="1C1C19"/>
                </a:solidFill>
                <a:effectLst/>
                <a:latin typeface="OpenSans"/>
              </a:rPr>
              <a:t>unterstützen</a:t>
            </a:r>
            <a:r>
              <a:rPr lang="de-DE" sz="1800" dirty="0">
                <a:solidFill>
                  <a:srgbClr val="1C1C19"/>
                </a:solidFill>
                <a:effectLst/>
                <a:latin typeface="OpenSans"/>
              </a:rPr>
              <a:t>, sich gemeinsam mit dem mathematischen Inhalt auseinander zu setzen und in Interaktion mit ihren </a:t>
            </a:r>
            <a:r>
              <a:rPr lang="de-DE" sz="1800" dirty="0" err="1">
                <a:solidFill>
                  <a:srgbClr val="1C1C19"/>
                </a:solidFill>
                <a:effectLst/>
                <a:latin typeface="OpenSans"/>
              </a:rPr>
              <a:t>Mitschülerinnen</a:t>
            </a:r>
            <a:r>
              <a:rPr lang="de-DE" sz="1800" dirty="0">
                <a:solidFill>
                  <a:srgbClr val="1C1C19"/>
                </a:solidFill>
                <a:effectLst/>
                <a:latin typeface="OpenSans"/>
              </a:rPr>
              <a:t> und </a:t>
            </a:r>
            <a:r>
              <a:rPr lang="de-DE" sz="1800" dirty="0" err="1">
                <a:solidFill>
                  <a:srgbClr val="1C1C19"/>
                </a:solidFill>
                <a:effectLst/>
                <a:latin typeface="OpenSans"/>
              </a:rPr>
              <a:t>Mitschülern</a:t>
            </a:r>
            <a:r>
              <a:rPr lang="de-DE" sz="1800" dirty="0">
                <a:solidFill>
                  <a:srgbClr val="1C1C19"/>
                </a:solidFill>
                <a:effectLst/>
                <a:latin typeface="OpenSans"/>
              </a:rPr>
              <a:t> zu treten.“ </a:t>
            </a:r>
            <a:r>
              <a:rPr lang="de-DE" sz="1200" dirty="0"/>
              <a:t>(Handreichung „Mathematik gemeinsam lernen“, 2022, S. 11)</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108</a:t>
            </a:fld>
            <a:endParaRPr lang="de-DE"/>
          </a:p>
        </p:txBody>
      </p:sp>
    </p:spTree>
    <p:extLst>
      <p:ext uri="{BB962C8B-B14F-4D97-AF65-F5344CB8AC3E}">
        <p14:creationId xmlns:p14="http://schemas.microsoft.com/office/powerpoint/2010/main" val="32366843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„Gemeinsamer Einstieg: Alle Kinder können auf unterschiedliche Weise im Einstieg partizipieren: </a:t>
            </a:r>
            <a:r>
              <a:rPr lang="de-DE" sz="1200" kern="1200" dirty="0">
                <a:solidFill>
                  <a:schemeClr val="tx1"/>
                </a:solidFill>
                <a:effectLst/>
                <a:latin typeface="+mn-lt"/>
                <a:ea typeface="+mn-ea"/>
                <a:cs typeface="+mn-cs"/>
              </a:rPr>
              <a:t>Sie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die Anzahl qualitativ angeben (z. B. das sind viele), sie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sie mit </a:t>
            </a:r>
            <a:r>
              <a:rPr lang="de-DE" sz="1200" kern="1200" dirty="0" err="1">
                <a:solidFill>
                  <a:schemeClr val="tx1"/>
                </a:solidFill>
                <a:effectLst/>
                <a:latin typeface="+mn-lt"/>
                <a:ea typeface="+mn-ea"/>
                <a:cs typeface="+mn-cs"/>
              </a:rPr>
              <a:t>Zahlwörtern</a:t>
            </a:r>
            <a:r>
              <a:rPr lang="de-DE" sz="1200" kern="1200" dirty="0">
                <a:solidFill>
                  <a:schemeClr val="tx1"/>
                </a:solidFill>
                <a:effectLst/>
                <a:latin typeface="+mn-lt"/>
                <a:ea typeface="+mn-ea"/>
                <a:cs typeface="+mn-cs"/>
              </a:rPr>
              <a:t> beschreiben, die synonym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hohe Anzahl stehen (Hundert, Tausend, eine Million) oder sie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eine konkrete </a:t>
            </a:r>
            <a:r>
              <a:rPr lang="de-DE" sz="1200" kern="1200" dirty="0" err="1">
                <a:solidFill>
                  <a:schemeClr val="tx1"/>
                </a:solidFill>
                <a:effectLst/>
                <a:latin typeface="+mn-lt"/>
                <a:ea typeface="+mn-ea"/>
                <a:cs typeface="+mn-cs"/>
              </a:rPr>
              <a:t>Schätzung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erläutern</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begründen</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Gemeinsame Arbeitsphase: So bietet sich vor allem die Gelegenheit zum inhaltlichen Austausch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und zur argumentativen Aushandlung von Ideen zur Darstellung von </a:t>
            </a:r>
            <a:r>
              <a:rPr lang="de-DE" sz="1200" kern="1200" dirty="0" err="1">
                <a:solidFill>
                  <a:schemeClr val="tx1"/>
                </a:solidFill>
                <a:effectLst/>
                <a:latin typeface="+mn-lt"/>
                <a:ea typeface="+mn-ea"/>
                <a:cs typeface="+mn-cs"/>
              </a:rPr>
              <a:t>Zähleinheiten</a:t>
            </a:r>
            <a:r>
              <a:rPr lang="de-DE" sz="1200" kern="1200" dirty="0">
                <a:solidFill>
                  <a:schemeClr val="tx1"/>
                </a:solidFill>
                <a:effectLst/>
                <a:latin typeface="+mn-lt"/>
                <a:ea typeface="+mn-ea"/>
                <a:cs typeface="+mn-cs"/>
              </a:rPr>
              <a:t>. Bei Bedarf kann die Zusammenarbeit </a:t>
            </a:r>
            <a:r>
              <a:rPr lang="de-DE" sz="1200" kern="1200" dirty="0" err="1">
                <a:solidFill>
                  <a:schemeClr val="tx1"/>
                </a:solidFill>
                <a:effectLst/>
                <a:latin typeface="+mn-lt"/>
                <a:ea typeface="+mn-ea"/>
                <a:cs typeface="+mn-cs"/>
              </a:rPr>
              <a:t>unterstützt</a:t>
            </a:r>
            <a:r>
              <a:rPr lang="de-DE" sz="1200" kern="1200" dirty="0">
                <a:solidFill>
                  <a:schemeClr val="tx1"/>
                </a:solidFill>
                <a:effectLst/>
                <a:latin typeface="+mn-lt"/>
                <a:ea typeface="+mn-ea"/>
                <a:cs typeface="+mn-cs"/>
              </a:rPr>
              <a:t> werden, indem den Kindern klare Rollen vorgegeben werden oder indem sie </a:t>
            </a:r>
            <a:r>
              <a:rPr lang="de-DE" sz="1200" kern="1200" dirty="0" err="1">
                <a:solidFill>
                  <a:schemeClr val="tx1"/>
                </a:solidFill>
                <a:effectLst/>
                <a:latin typeface="+mn-lt"/>
                <a:ea typeface="+mn-ea"/>
                <a:cs typeface="+mn-cs"/>
              </a:rPr>
              <a:t>stärker</a:t>
            </a:r>
            <a:r>
              <a:rPr lang="de-DE" sz="1200" kern="1200" dirty="0">
                <a:solidFill>
                  <a:schemeClr val="tx1"/>
                </a:solidFill>
                <a:effectLst/>
                <a:latin typeface="+mn-lt"/>
                <a:ea typeface="+mn-ea"/>
                <a:cs typeface="+mn-cs"/>
              </a:rPr>
              <a:t> angeleitet werden, wer wann was legt.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Reflexionsphase: Eine Gruppe besucht die Ausstellung einer anderen Gruppe mit dem Beobachtungsauftrag „Woran erkennt ihr schnell, dass es 100 Bausteine sind?“. Zudem sind hier </a:t>
            </a:r>
            <a:r>
              <a:rPr lang="de-DE" sz="1200" kern="1200" dirty="0" err="1">
                <a:solidFill>
                  <a:schemeClr val="tx1"/>
                </a:solidFill>
                <a:effectLst/>
                <a:latin typeface="+mn-lt"/>
                <a:ea typeface="+mn-ea"/>
                <a:cs typeface="+mn-cs"/>
              </a:rPr>
              <a:t>Begründungs</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Beschreibungsansätze</a:t>
            </a:r>
            <a:r>
              <a:rPr lang="de-DE" sz="1200" kern="1200" dirty="0">
                <a:solidFill>
                  <a:schemeClr val="tx1"/>
                </a:solidFill>
                <a:effectLst/>
                <a:latin typeface="+mn-lt"/>
                <a:ea typeface="+mn-ea"/>
                <a:cs typeface="+mn-cs"/>
              </a:rPr>
              <a:t> auf unterschiedlichen Niveaus </a:t>
            </a:r>
            <a:r>
              <a:rPr lang="de-DE" sz="1200" kern="1200" dirty="0" err="1">
                <a:solidFill>
                  <a:schemeClr val="tx1"/>
                </a:solidFill>
                <a:effectLst/>
                <a:latin typeface="+mn-lt"/>
                <a:ea typeface="+mn-ea"/>
                <a:cs typeface="+mn-cs"/>
              </a:rPr>
              <a:t>möglich</a:t>
            </a:r>
            <a:r>
              <a:rPr lang="de-DE" sz="1200" kern="1200" dirty="0">
                <a:solidFill>
                  <a:schemeClr val="tx1"/>
                </a:solidFill>
                <a:effectLst/>
                <a:latin typeface="+mn-lt"/>
                <a:ea typeface="+mn-ea"/>
                <a:cs typeface="+mn-cs"/>
              </a:rPr>
              <a:t>. In einer gemeinsamen Reflexion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gefundene und mathematisch gut nutzbare Strukturen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die Erkenntnisse gesichert werden (z.B. </a:t>
            </a:r>
            <a:r>
              <a:rPr lang="de-DE" sz="1200" kern="1200" dirty="0" err="1">
                <a:solidFill>
                  <a:schemeClr val="tx1"/>
                </a:solidFill>
                <a:effectLst/>
                <a:latin typeface="+mn-lt"/>
                <a:ea typeface="+mn-ea"/>
                <a:cs typeface="+mn-cs"/>
              </a:rPr>
              <a:t>Fünfer</a:t>
            </a:r>
            <a:r>
              <a:rPr lang="de-DE" sz="1200" kern="1200" dirty="0">
                <a:solidFill>
                  <a:schemeClr val="tx1"/>
                </a:solidFill>
                <a:effectLst/>
                <a:latin typeface="+mn-lt"/>
                <a:ea typeface="+mn-ea"/>
                <a:cs typeface="+mn-cs"/>
              </a:rPr>
              <a:t> und Zehner sind gut sichtbar).“ </a:t>
            </a:r>
            <a:r>
              <a:rPr lang="de-DE" sz="1200" dirty="0"/>
              <a:t>(Handreichung „Mathematik gemeinsam lernen“, 2022, S.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4630252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110</a:t>
            </a:fld>
            <a:endParaRPr lang="de-DE"/>
          </a:p>
        </p:txBody>
      </p:sp>
    </p:spTree>
    <p:extLst>
      <p:ext uri="{BB962C8B-B14F-4D97-AF65-F5344CB8AC3E}">
        <p14:creationId xmlns:p14="http://schemas.microsoft.com/office/powerpoint/2010/main" val="3177295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112</a:t>
            </a:fld>
            <a:endParaRPr lang="de-DE"/>
          </a:p>
        </p:txBody>
      </p:sp>
    </p:spTree>
    <p:extLst>
      <p:ext uri="{BB962C8B-B14F-4D97-AF65-F5344CB8AC3E}">
        <p14:creationId xmlns:p14="http://schemas.microsoft.com/office/powerpoint/2010/main" val="2065025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113</a:t>
            </a:fld>
            <a:endParaRPr lang="de-DE"/>
          </a:p>
        </p:txBody>
      </p:sp>
    </p:spTree>
    <p:extLst>
      <p:ext uri="{BB962C8B-B14F-4D97-AF65-F5344CB8AC3E}">
        <p14:creationId xmlns:p14="http://schemas.microsoft.com/office/powerpoint/2010/main" val="37138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2199730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„Ausgehend von einer offen gestalteten „Basisaufgabe“ </a:t>
            </a:r>
            <a:r>
              <a:rPr lang="de-DE" sz="1800" dirty="0" err="1">
                <a:solidFill>
                  <a:srgbClr val="1C1C19"/>
                </a:solidFill>
                <a:effectLst/>
                <a:latin typeface="OpenSans"/>
              </a:rPr>
              <a:t>können</a:t>
            </a:r>
            <a:r>
              <a:rPr lang="de-DE" sz="1800" dirty="0">
                <a:solidFill>
                  <a:srgbClr val="1C1C19"/>
                </a:solidFill>
                <a:effectLst/>
                <a:latin typeface="OpenSans"/>
              </a:rPr>
              <a:t> vertiefende </a:t>
            </a:r>
            <a:r>
              <a:rPr lang="de-DE" sz="1800" dirty="0" err="1">
                <a:solidFill>
                  <a:srgbClr val="1C1C19"/>
                </a:solidFill>
                <a:effectLst/>
                <a:latin typeface="OpenSans"/>
              </a:rPr>
              <a:t>Aktivitäten</a:t>
            </a:r>
            <a:r>
              <a:rPr lang="de-DE" sz="1800" dirty="0">
                <a:solidFill>
                  <a:srgbClr val="1C1C19"/>
                </a:solidFill>
                <a:effectLst/>
                <a:latin typeface="OpenSans"/>
              </a:rPr>
              <a:t> und weitergehende Differenzierungsmaßnahmen </a:t>
            </a:r>
            <a:r>
              <a:rPr lang="de-DE" sz="1800" dirty="0" err="1">
                <a:solidFill>
                  <a:srgbClr val="1C1C19"/>
                </a:solidFill>
                <a:effectLst/>
                <a:latin typeface="OpenSans"/>
              </a:rPr>
              <a:t>für</a:t>
            </a:r>
            <a:r>
              <a:rPr lang="de-DE" sz="1800" dirty="0">
                <a:solidFill>
                  <a:srgbClr val="1C1C19"/>
                </a:solidFill>
                <a:effectLst/>
                <a:latin typeface="OpenSans"/>
              </a:rPr>
              <a:t> Kinder mit unterschiedlichen Lernvoraussetzungen und Lernzielen </a:t>
            </a:r>
            <a:r>
              <a:rPr lang="de-DE" sz="1800" dirty="0" err="1">
                <a:solidFill>
                  <a:srgbClr val="1C1C19"/>
                </a:solidFill>
                <a:effectLst/>
                <a:latin typeface="OpenSans"/>
              </a:rPr>
              <a:t>über</a:t>
            </a:r>
            <a:r>
              <a:rPr lang="de-DE" sz="1800" dirty="0">
                <a:solidFill>
                  <a:srgbClr val="1C1C19"/>
                </a:solidFill>
                <a:effectLst/>
                <a:latin typeface="OpenSans"/>
              </a:rPr>
              <a:t> Reduktionen und Erweiterungen im Unterrichtsverlauf integriert werden. Sind zugleich </a:t>
            </a:r>
            <a:r>
              <a:rPr lang="de-DE" sz="1800" dirty="0" err="1">
                <a:solidFill>
                  <a:srgbClr val="1C1C19"/>
                </a:solidFill>
                <a:effectLst/>
                <a:latin typeface="OpenSans"/>
              </a:rPr>
              <a:t>Wahlmöglichkeiten</a:t>
            </a:r>
            <a:r>
              <a:rPr lang="de-DE" sz="1800" dirty="0">
                <a:solidFill>
                  <a:srgbClr val="1C1C19"/>
                </a:solidFill>
                <a:effectLst/>
                <a:latin typeface="OpenSans"/>
              </a:rPr>
              <a:t> </a:t>
            </a:r>
            <a:r>
              <a:rPr lang="de-DE" sz="1800" dirty="0" err="1">
                <a:solidFill>
                  <a:srgbClr val="1C1C19"/>
                </a:solidFill>
                <a:effectLst/>
                <a:latin typeface="OpenSans"/>
              </a:rPr>
              <a:t>bezüglich</a:t>
            </a:r>
            <a:r>
              <a:rPr lang="de-DE" sz="1800" dirty="0">
                <a:solidFill>
                  <a:srgbClr val="1C1C19"/>
                </a:solidFill>
                <a:effectLst/>
                <a:latin typeface="OpenSans"/>
              </a:rPr>
              <a:t> der Arbeitsmittel sowie der Darstellung gegeben, wird das Differenzierungspotential der Lernaufgabe noch erweitert. Auch viele Schulbuchaufgaben </a:t>
            </a:r>
            <a:r>
              <a:rPr lang="de-DE" sz="1800" dirty="0" err="1">
                <a:solidFill>
                  <a:srgbClr val="1C1C19"/>
                </a:solidFill>
                <a:effectLst/>
                <a:latin typeface="OpenSans"/>
              </a:rPr>
              <a:t>können</a:t>
            </a:r>
            <a:r>
              <a:rPr lang="de-DE" sz="1800" dirty="0">
                <a:solidFill>
                  <a:srgbClr val="1C1C19"/>
                </a:solidFill>
                <a:effectLst/>
                <a:latin typeface="OpenSans"/>
              </a:rPr>
              <a:t> durch Adaptionen so </a:t>
            </a:r>
            <a:r>
              <a:rPr lang="de-DE" sz="1800" dirty="0" err="1">
                <a:solidFill>
                  <a:srgbClr val="1C1C19"/>
                </a:solidFill>
                <a:effectLst/>
                <a:latin typeface="OpenSans"/>
              </a:rPr>
              <a:t>verändert</a:t>
            </a:r>
            <a:r>
              <a:rPr lang="de-DE" sz="1800" dirty="0">
                <a:solidFill>
                  <a:srgbClr val="1C1C19"/>
                </a:solidFill>
                <a:effectLst/>
                <a:latin typeface="OpenSans"/>
              </a:rPr>
              <a:t> werden, dass sie die notwendigen Bedingungen </a:t>
            </a:r>
            <a:r>
              <a:rPr lang="de-DE" sz="1800" dirty="0" err="1">
                <a:solidFill>
                  <a:srgbClr val="1C1C19"/>
                </a:solidFill>
                <a:effectLst/>
                <a:latin typeface="OpenSans"/>
              </a:rPr>
              <a:t>für</a:t>
            </a:r>
            <a:r>
              <a:rPr lang="de-DE" sz="1800" dirty="0">
                <a:solidFill>
                  <a:srgbClr val="1C1C19"/>
                </a:solidFill>
                <a:effectLst/>
                <a:latin typeface="OpenSans"/>
              </a:rPr>
              <a:t> ein inklusives Setting </a:t>
            </a:r>
            <a:r>
              <a:rPr lang="de-DE" sz="1800" dirty="0" err="1">
                <a:solidFill>
                  <a:srgbClr val="1C1C19"/>
                </a:solidFill>
                <a:effectLst/>
                <a:latin typeface="OpenSans"/>
              </a:rPr>
              <a:t>erfüllen</a:t>
            </a:r>
            <a:r>
              <a:rPr lang="de-DE" sz="1800" dirty="0">
                <a:solidFill>
                  <a:srgbClr val="1C1C19"/>
                </a:solidFill>
                <a:effectLst/>
                <a:latin typeface="OpenSans"/>
              </a:rPr>
              <a:t>. </a:t>
            </a:r>
            <a:r>
              <a:rPr lang="de-DE" sz="1200" dirty="0"/>
              <a:t>(Handreichung „Mathematik gemeinsam lernen“, 2022, S. 11f.)</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114</a:t>
            </a:fld>
            <a:endParaRPr lang="de-DE"/>
          </a:p>
        </p:txBody>
      </p:sp>
    </p:spTree>
    <p:extLst>
      <p:ext uri="{BB962C8B-B14F-4D97-AF65-F5344CB8AC3E}">
        <p14:creationId xmlns:p14="http://schemas.microsoft.com/office/powerpoint/2010/main" val="41681092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a:t>
            </a:r>
            <a:r>
              <a:rPr lang="de-DE" sz="1800" b="1" dirty="0">
                <a:solidFill>
                  <a:srgbClr val="1C1C19"/>
                </a:solidFill>
                <a:effectLst/>
                <a:latin typeface="OpenSans"/>
              </a:rPr>
              <a:t>Vertiefung: </a:t>
            </a:r>
            <a:r>
              <a:rPr lang="de-DE" sz="1800" dirty="0">
                <a:solidFill>
                  <a:srgbClr val="1C1C19"/>
                </a:solidFill>
                <a:effectLst/>
                <a:latin typeface="OpenSans"/>
              </a:rPr>
              <a:t>Im Anschluss an die Bearbeitung des ersten Teils der Basisaufgabe </a:t>
            </a:r>
            <a:r>
              <a:rPr lang="de-DE" sz="1800" dirty="0" err="1">
                <a:solidFill>
                  <a:srgbClr val="1C1C19"/>
                </a:solidFill>
                <a:effectLst/>
                <a:latin typeface="OpenSans"/>
              </a:rPr>
              <a:t>können</a:t>
            </a:r>
            <a:r>
              <a:rPr lang="de-DE" sz="1800" dirty="0">
                <a:solidFill>
                  <a:srgbClr val="1C1C19"/>
                </a:solidFill>
                <a:effectLst/>
                <a:latin typeface="OpenSans"/>
              </a:rPr>
              <a:t> die Kinder ihre Kompetenzen vertiefen, indem sie ihr Vorgehen auf einem Dokumentationsblatt beschreiben und durch den Wechsel der Darstellung (von handelnd zu bildlich oder symbolisch) die von ihnen gefundenen </a:t>
            </a:r>
            <a:r>
              <a:rPr lang="de-DE" sz="1800" dirty="0" err="1">
                <a:solidFill>
                  <a:srgbClr val="1C1C19"/>
                </a:solidFill>
                <a:effectLst/>
                <a:latin typeface="OpenSans"/>
              </a:rPr>
              <a:t>Möglichkeiten</a:t>
            </a:r>
            <a:r>
              <a:rPr lang="de-DE" sz="1800" dirty="0">
                <a:solidFill>
                  <a:srgbClr val="1C1C19"/>
                </a:solidFill>
                <a:effectLst/>
                <a:latin typeface="OpenSans"/>
              </a:rPr>
              <a:t> zur Anzahlbestimmung reflektieren. </a:t>
            </a:r>
            <a:endParaRPr lang="de-DE" dirty="0">
              <a:effectLst/>
            </a:endParaRPr>
          </a:p>
          <a:p>
            <a:r>
              <a:rPr lang="de-DE" sz="1800" b="1" dirty="0">
                <a:solidFill>
                  <a:srgbClr val="1C1C19"/>
                </a:solidFill>
                <a:effectLst/>
                <a:latin typeface="OpenSans"/>
              </a:rPr>
              <a:t>Reduktion: </a:t>
            </a:r>
            <a:r>
              <a:rPr lang="de-DE" sz="1800" dirty="0">
                <a:solidFill>
                  <a:srgbClr val="1C1C19"/>
                </a:solidFill>
                <a:effectLst/>
                <a:latin typeface="OpenSans"/>
              </a:rPr>
              <a:t>Bereits die Basisaufgabe weist eine niedrige Einstiegsschwelle auf, so dass auch Kindern mit noch nicht weit ausgebauten </a:t>
            </a:r>
            <a:r>
              <a:rPr lang="de-DE" sz="1800" dirty="0" err="1">
                <a:solidFill>
                  <a:srgbClr val="1C1C19"/>
                </a:solidFill>
                <a:effectLst/>
                <a:latin typeface="OpenSans"/>
              </a:rPr>
              <a:t>Zählfähigkeiten</a:t>
            </a:r>
            <a:r>
              <a:rPr lang="de-DE" sz="1800" dirty="0">
                <a:solidFill>
                  <a:srgbClr val="1C1C19"/>
                </a:solidFill>
                <a:effectLst/>
                <a:latin typeface="OpenSans"/>
              </a:rPr>
              <a:t> und Zahlvorstellungen ein Zugang zur Aufgabenstellung </a:t>
            </a:r>
            <a:r>
              <a:rPr lang="de-DE" sz="1800" dirty="0" err="1">
                <a:solidFill>
                  <a:srgbClr val="1C1C19"/>
                </a:solidFill>
                <a:effectLst/>
                <a:latin typeface="OpenSans"/>
              </a:rPr>
              <a:t>ermöglicht</a:t>
            </a:r>
            <a:r>
              <a:rPr lang="de-DE" sz="1800" dirty="0">
                <a:solidFill>
                  <a:srgbClr val="1C1C19"/>
                </a:solidFill>
                <a:effectLst/>
                <a:latin typeface="OpenSans"/>
              </a:rPr>
              <a:t> wird. Lernziele </a:t>
            </a:r>
            <a:r>
              <a:rPr lang="de-DE" sz="1800" dirty="0" err="1">
                <a:solidFill>
                  <a:srgbClr val="1C1C19"/>
                </a:solidFill>
                <a:effectLst/>
                <a:latin typeface="OpenSans"/>
              </a:rPr>
              <a:t>für</a:t>
            </a:r>
            <a:r>
              <a:rPr lang="de-DE" sz="1800" dirty="0">
                <a:solidFill>
                  <a:srgbClr val="1C1C19"/>
                </a:solidFill>
                <a:effectLst/>
                <a:latin typeface="OpenSans"/>
              </a:rPr>
              <a:t> diese Kinder sind zum Beispiel das sichere </a:t>
            </a:r>
            <a:r>
              <a:rPr lang="de-DE" sz="1800" dirty="0" err="1">
                <a:solidFill>
                  <a:srgbClr val="1C1C19"/>
                </a:solidFill>
                <a:effectLst/>
                <a:latin typeface="OpenSans"/>
              </a:rPr>
              <a:t>Zählen</a:t>
            </a:r>
            <a:r>
              <a:rPr lang="de-DE" sz="1800" dirty="0">
                <a:solidFill>
                  <a:srgbClr val="1C1C19"/>
                </a:solidFill>
                <a:effectLst/>
                <a:latin typeface="OpenSans"/>
              </a:rPr>
              <a:t> im kleinen Zahlenraum, das strukturierte Erfassen von kleinen Anzahlen, das Erkunden der Kraft der 5. Diese </a:t>
            </a:r>
            <a:r>
              <a:rPr lang="de-DE" sz="1800" dirty="0" err="1">
                <a:solidFill>
                  <a:srgbClr val="1C1C19"/>
                </a:solidFill>
                <a:effectLst/>
                <a:latin typeface="OpenSans"/>
              </a:rPr>
              <a:t>Aktivitäten</a:t>
            </a:r>
            <a:r>
              <a:rPr lang="de-DE" sz="1800" dirty="0">
                <a:solidFill>
                  <a:srgbClr val="1C1C19"/>
                </a:solidFill>
                <a:effectLst/>
                <a:latin typeface="OpenSans"/>
              </a:rPr>
              <a:t> sind eingebunden in die gemeinsame Arbeit an der Basisaufgabe. So kann der offene Auftrag beispielsweise angepasst werden, indem die Anzahl der Bausteine vorgegeben wird („Lege immer 5 Bausteine“). </a:t>
            </a:r>
            <a:endParaRPr lang="de-DE" dirty="0">
              <a:effectLst/>
            </a:endParaRPr>
          </a:p>
          <a:p>
            <a:r>
              <a:rPr lang="de-DE" sz="1800" b="1" dirty="0">
                <a:solidFill>
                  <a:srgbClr val="1C1C19"/>
                </a:solidFill>
                <a:effectLst/>
                <a:latin typeface="OpenSans"/>
              </a:rPr>
              <a:t>Erweiterung: </a:t>
            </a:r>
            <a:r>
              <a:rPr lang="de-DE" sz="1800" dirty="0">
                <a:solidFill>
                  <a:srgbClr val="1C1C19"/>
                </a:solidFill>
                <a:effectLst/>
                <a:latin typeface="OpenSans"/>
              </a:rPr>
              <a:t>Leistungsstarke Kinder </a:t>
            </a:r>
            <a:r>
              <a:rPr lang="de-DE" sz="1800" dirty="0" err="1">
                <a:solidFill>
                  <a:srgbClr val="1C1C19"/>
                </a:solidFill>
                <a:effectLst/>
                <a:latin typeface="OpenSans"/>
              </a:rPr>
              <a:t>können</a:t>
            </a:r>
            <a:r>
              <a:rPr lang="de-DE" sz="1800" dirty="0">
                <a:solidFill>
                  <a:srgbClr val="1C1C19"/>
                </a:solidFill>
                <a:effectLst/>
                <a:latin typeface="OpenSans"/>
              </a:rPr>
              <a:t> herausgefordert werden, sich intensiver mit den gefundenen Strukturierungen zu befassen. So bietet die Aufgabenstellung „Notiere zu deinen gelegten 100 Bausteinen verschiedene Aufgaben. </a:t>
            </a:r>
            <a:r>
              <a:rPr lang="de-DE" sz="1800" dirty="0" err="1">
                <a:solidFill>
                  <a:srgbClr val="1C1C19"/>
                </a:solidFill>
                <a:effectLst/>
                <a:latin typeface="OpenSans"/>
              </a:rPr>
              <a:t>Erkläre</a:t>
            </a:r>
            <a:r>
              <a:rPr lang="de-DE" sz="1800" dirty="0">
                <a:solidFill>
                  <a:srgbClr val="1C1C19"/>
                </a:solidFill>
                <a:effectLst/>
                <a:latin typeface="OpenSans"/>
              </a:rPr>
              <a:t>, warum die Aufgaben passen </a:t>
            </a:r>
            <a:r>
              <a:rPr lang="de-DE" sz="1800" dirty="0" err="1">
                <a:solidFill>
                  <a:srgbClr val="1C1C19"/>
                </a:solidFill>
                <a:effectLst/>
                <a:latin typeface="OpenSans"/>
              </a:rPr>
              <a:t>können</a:t>
            </a:r>
            <a:r>
              <a:rPr lang="de-DE" sz="1800" dirty="0">
                <a:solidFill>
                  <a:srgbClr val="1C1C19"/>
                </a:solidFill>
                <a:effectLst/>
                <a:latin typeface="OpenSans"/>
              </a:rPr>
              <a:t>.“ den Kindern die </a:t>
            </a:r>
            <a:r>
              <a:rPr lang="de-DE" sz="1800" dirty="0" err="1">
                <a:solidFill>
                  <a:srgbClr val="1C1C19"/>
                </a:solidFill>
                <a:effectLst/>
                <a:latin typeface="OpenSans"/>
              </a:rPr>
              <a:t>Möglichkeit</a:t>
            </a:r>
            <a:r>
              <a:rPr lang="de-DE" sz="1800" dirty="0">
                <a:solidFill>
                  <a:srgbClr val="1C1C19"/>
                </a:solidFill>
                <a:effectLst/>
                <a:latin typeface="OpenSans"/>
              </a:rPr>
              <a:t>, sich mit unterschiedlichen Zahl- und Aufgabenbeziehungen im Zahlenraum bis 100 aus- </a:t>
            </a:r>
            <a:r>
              <a:rPr lang="de-DE" sz="1800" dirty="0" err="1">
                <a:solidFill>
                  <a:srgbClr val="1C1C19"/>
                </a:solidFill>
                <a:effectLst/>
                <a:latin typeface="OpenSans"/>
              </a:rPr>
              <a:t>einanderzusetzen</a:t>
            </a:r>
            <a:r>
              <a:rPr lang="de-DE" sz="1800" dirty="0">
                <a:solidFill>
                  <a:srgbClr val="1C1C19"/>
                </a:solidFill>
                <a:effectLst/>
                <a:latin typeface="OpenSans"/>
              </a:rPr>
              <a:t> (</a:t>
            </a:r>
            <a:r>
              <a:rPr lang="de-DE" sz="1800" dirty="0" err="1">
                <a:solidFill>
                  <a:srgbClr val="1C1C19"/>
                </a:solidFill>
                <a:effectLst/>
                <a:latin typeface="OpenSans"/>
              </a:rPr>
              <a:t>mögliche</a:t>
            </a:r>
            <a:r>
              <a:rPr lang="de-DE" sz="1800" dirty="0">
                <a:solidFill>
                  <a:srgbClr val="1C1C19"/>
                </a:solidFill>
                <a:effectLst/>
                <a:latin typeface="OpenSans"/>
              </a:rPr>
              <a:t> Aufgaben sind: 10 + 10 + 10 ... oder 10 </a:t>
            </a:r>
            <a:r>
              <a:rPr lang="de-DE" sz="1800" b="0" dirty="0">
                <a:solidFill>
                  <a:srgbClr val="1C1C19"/>
                </a:solidFill>
                <a:effectLst/>
                <a:latin typeface="OpenSans"/>
              </a:rPr>
              <a:t>• </a:t>
            </a:r>
            <a:r>
              <a:rPr lang="de-DE" sz="1800" dirty="0">
                <a:solidFill>
                  <a:srgbClr val="1C1C19"/>
                </a:solidFill>
                <a:effectLst/>
                <a:latin typeface="OpenSans"/>
              </a:rPr>
              <a:t>10 oder 2 </a:t>
            </a:r>
            <a:r>
              <a:rPr lang="de-DE" sz="1800" b="0" dirty="0">
                <a:solidFill>
                  <a:srgbClr val="1C1C19"/>
                </a:solidFill>
                <a:effectLst/>
                <a:latin typeface="OpenSans"/>
              </a:rPr>
              <a:t>• </a:t>
            </a:r>
            <a:r>
              <a:rPr lang="de-DE" sz="1800" dirty="0">
                <a:solidFill>
                  <a:srgbClr val="1C1C19"/>
                </a:solidFill>
                <a:effectLst/>
                <a:latin typeface="OpenSans"/>
              </a:rPr>
              <a:t>50 oder 20 </a:t>
            </a:r>
            <a:r>
              <a:rPr lang="de-DE" sz="1800" b="0" dirty="0">
                <a:solidFill>
                  <a:srgbClr val="1C1C19"/>
                </a:solidFill>
                <a:effectLst/>
                <a:latin typeface="OpenSans"/>
              </a:rPr>
              <a:t>• </a:t>
            </a:r>
            <a:r>
              <a:rPr lang="de-DE" sz="1800" dirty="0">
                <a:solidFill>
                  <a:srgbClr val="1C1C19"/>
                </a:solidFill>
                <a:effectLst/>
                <a:latin typeface="OpenSans"/>
              </a:rPr>
              <a:t>5). Eine </a:t>
            </a:r>
            <a:r>
              <a:rPr lang="de-DE" sz="1800" dirty="0" err="1">
                <a:solidFill>
                  <a:srgbClr val="1C1C19"/>
                </a:solidFill>
                <a:effectLst/>
                <a:latin typeface="OpenSans"/>
              </a:rPr>
              <a:t>zusätzliche</a:t>
            </a:r>
            <a:r>
              <a:rPr lang="de-DE" sz="1800" dirty="0">
                <a:solidFill>
                  <a:srgbClr val="1C1C19"/>
                </a:solidFill>
                <a:effectLst/>
                <a:latin typeface="OpenSans"/>
              </a:rPr>
              <a:t> Erweiterung kann auch die Frage nach der Gesamtzahl aller Bausteine sein, die in der Klasse ausgestellt wurden.“ </a:t>
            </a:r>
            <a:r>
              <a:rPr lang="de-DE" sz="1200" dirty="0"/>
              <a:t>(Handreichung „Mathematik gemeinsam lernen“, 2022, S. 12)</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115</a:t>
            </a:fld>
            <a:endParaRPr lang="de-DE"/>
          </a:p>
        </p:txBody>
      </p:sp>
    </p:spTree>
    <p:extLst>
      <p:ext uri="{BB962C8B-B14F-4D97-AF65-F5344CB8AC3E}">
        <p14:creationId xmlns:p14="http://schemas.microsoft.com/office/powerpoint/2010/main" val="14845916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116</a:t>
            </a:fld>
            <a:endParaRPr lang="de-DE"/>
          </a:p>
        </p:txBody>
      </p:sp>
    </p:spTree>
    <p:extLst>
      <p:ext uri="{BB962C8B-B14F-4D97-AF65-F5344CB8AC3E}">
        <p14:creationId xmlns:p14="http://schemas.microsoft.com/office/powerpoint/2010/main" val="3282896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Bei manchen Kindern sind </a:t>
            </a:r>
            <a:r>
              <a:rPr lang="de-DE" sz="1800" dirty="0" err="1">
                <a:solidFill>
                  <a:srgbClr val="1C1C19"/>
                </a:solidFill>
                <a:effectLst/>
                <a:latin typeface="OpenSans"/>
              </a:rPr>
              <a:t>über</a:t>
            </a:r>
            <a:r>
              <a:rPr lang="de-DE" sz="1800" dirty="0">
                <a:solidFill>
                  <a:srgbClr val="1C1C19"/>
                </a:solidFill>
                <a:effectLst/>
                <a:latin typeface="OpenSans"/>
              </a:rPr>
              <a:t> die fachlichen Differenzierungen hinaus Adaptionen der Aufgaben und der </a:t>
            </a:r>
            <a:r>
              <a:rPr lang="de-DE" sz="1800" dirty="0" err="1">
                <a:solidFill>
                  <a:srgbClr val="1C1C19"/>
                </a:solidFill>
                <a:effectLst/>
                <a:latin typeface="OpenSans"/>
              </a:rPr>
              <a:t>Lernaktivitäten</a:t>
            </a:r>
            <a:r>
              <a:rPr lang="de-DE" sz="1800" dirty="0">
                <a:solidFill>
                  <a:srgbClr val="1C1C19"/>
                </a:solidFill>
                <a:effectLst/>
                <a:latin typeface="OpenSans"/>
              </a:rPr>
              <a:t> vorzunehmen, damit ihnen die Inhalte des Mathematikunterrichts </a:t>
            </a:r>
            <a:r>
              <a:rPr lang="de-DE" sz="1800" dirty="0" err="1">
                <a:solidFill>
                  <a:srgbClr val="1C1C19"/>
                </a:solidFill>
                <a:effectLst/>
                <a:latin typeface="OpenSans"/>
              </a:rPr>
              <a:t>zugänglich</a:t>
            </a:r>
            <a:r>
              <a:rPr lang="de-DE" sz="1800" dirty="0">
                <a:solidFill>
                  <a:srgbClr val="1C1C19"/>
                </a:solidFill>
                <a:effectLst/>
                <a:latin typeface="OpenSans"/>
              </a:rPr>
              <a:t> sind und sie am Unterricht erfolgreich teilhaben </a:t>
            </a:r>
            <a:r>
              <a:rPr lang="de-DE" sz="1800" dirty="0" err="1">
                <a:solidFill>
                  <a:srgbClr val="1C1C19"/>
                </a:solidFill>
                <a:effectLst/>
                <a:latin typeface="OpenSans"/>
              </a:rPr>
              <a:t>können</a:t>
            </a:r>
            <a:r>
              <a:rPr lang="de-DE" sz="1800" dirty="0">
                <a:solidFill>
                  <a:srgbClr val="1C1C19"/>
                </a:solidFill>
                <a:effectLst/>
                <a:latin typeface="OpenSans"/>
              </a:rPr>
              <a:t> (vgl. </a:t>
            </a:r>
            <a:r>
              <a:rPr lang="de-DE" sz="1800" dirty="0" err="1">
                <a:solidFill>
                  <a:srgbClr val="1C1C19"/>
                </a:solidFill>
                <a:effectLst/>
                <a:latin typeface="OpenSans"/>
              </a:rPr>
              <a:t>Häsel-Weide</a:t>
            </a:r>
            <a:r>
              <a:rPr lang="de-DE" sz="1800" dirty="0">
                <a:solidFill>
                  <a:srgbClr val="1C1C19"/>
                </a:solidFill>
                <a:effectLst/>
                <a:latin typeface="OpenSans"/>
              </a:rPr>
              <a:t> &amp; </a:t>
            </a:r>
            <a:r>
              <a:rPr lang="de-DE" sz="1800" dirty="0" err="1">
                <a:solidFill>
                  <a:srgbClr val="1C1C19"/>
                </a:solidFill>
                <a:effectLst/>
                <a:latin typeface="OpenSans"/>
              </a:rPr>
              <a:t>Nührenbörger</a:t>
            </a:r>
            <a:r>
              <a:rPr lang="de-DE" sz="1800" dirty="0">
                <a:solidFill>
                  <a:srgbClr val="1C1C19"/>
                </a:solidFill>
                <a:effectLst/>
                <a:latin typeface="OpenSans"/>
              </a:rPr>
              <a:t> 2015).“ </a:t>
            </a:r>
            <a:r>
              <a:rPr lang="de-DE" sz="1200" dirty="0"/>
              <a:t>(Handreichung „Mathematik gemeinsam lernen“, 2022, S. 12)</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117</a:t>
            </a:fld>
            <a:endParaRPr lang="de-DE"/>
          </a:p>
        </p:txBody>
      </p:sp>
    </p:spTree>
    <p:extLst>
      <p:ext uri="{BB962C8B-B14F-4D97-AF65-F5344CB8AC3E}">
        <p14:creationId xmlns:p14="http://schemas.microsoft.com/office/powerpoint/2010/main" val="2671211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118</a:t>
            </a:fld>
            <a:endParaRPr lang="de-DE"/>
          </a:p>
        </p:txBody>
      </p:sp>
    </p:spTree>
    <p:extLst>
      <p:ext uri="{BB962C8B-B14F-4D97-AF65-F5344CB8AC3E}">
        <p14:creationId xmlns:p14="http://schemas.microsoft.com/office/powerpoint/2010/main" val="3119324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sind die Unterrichtsorganisation betreffende Möglichkeiten individueller Unterstützung aufgeführt, die eine Teilnahme von Schülerinnen und Schülern mit entsprechende Unterstützungsbedarfen am Unterrichtsgeschehen erleichtern bzw. überhaupt erst möglich machen. Individuelle Unterstützungsmaßnahmen, die Kinder mit den Förderschwerpunkten Lernen und Geistige Entwicklung betreffen, werden u. a. im Planungselement „Lernaufgaben adaptieren“ aufgeführt. Beispiele für mögliche Unterstützungen für Kinder mit dem Förderschwerpunkt Emotionale und soziale Entwicklung finden die  TN u. a. im Planungselement „Methoden und Sozialformen festlegen“.</a:t>
            </a:r>
          </a:p>
          <a:p>
            <a:endParaRPr lang="de-DE" dirty="0"/>
          </a:p>
          <a:p>
            <a:r>
              <a:rPr lang="de-DE" sz="1200" dirty="0"/>
              <a:t>„</a:t>
            </a:r>
            <a:r>
              <a:rPr lang="de-DE" sz="1800" dirty="0">
                <a:solidFill>
                  <a:srgbClr val="1C1C19"/>
                </a:solidFill>
                <a:effectLst/>
                <a:latin typeface="OpenSans"/>
              </a:rPr>
              <a:t>Blinden Kindern und Kindern mit </a:t>
            </a:r>
            <a:r>
              <a:rPr lang="de-DE" sz="1800" dirty="0" err="1">
                <a:solidFill>
                  <a:srgbClr val="1C1C19"/>
                </a:solidFill>
                <a:effectLst/>
                <a:latin typeface="OpenSans"/>
              </a:rPr>
              <a:t>eingeschränkter</a:t>
            </a:r>
            <a:r>
              <a:rPr lang="de-DE" sz="1800" dirty="0">
                <a:solidFill>
                  <a:srgbClr val="1C1C19"/>
                </a:solidFill>
                <a:effectLst/>
                <a:latin typeface="OpenSans"/>
              </a:rPr>
              <a:t> </a:t>
            </a:r>
            <a:r>
              <a:rPr lang="de-DE" sz="1800" dirty="0" err="1">
                <a:solidFill>
                  <a:srgbClr val="1C1C19"/>
                </a:solidFill>
                <a:effectLst/>
                <a:latin typeface="OpenSans"/>
              </a:rPr>
              <a:t>Sehfähigkeit</a:t>
            </a:r>
            <a:r>
              <a:rPr lang="de-DE" sz="1800" dirty="0">
                <a:solidFill>
                  <a:srgbClr val="1C1C19"/>
                </a:solidFill>
                <a:effectLst/>
                <a:latin typeface="OpenSans"/>
              </a:rPr>
              <a:t> kommt das Handeln mit Bausteinen entgegen. Die Aufgabenstellung sollte stets auch in Brailleschrift oder als Tonaufnahme angeboten werden. </a:t>
            </a:r>
            <a:r>
              <a:rPr lang="de-DE" sz="1800" dirty="0" err="1">
                <a:solidFill>
                  <a:srgbClr val="1C1C19"/>
                </a:solidFill>
                <a:effectLst/>
                <a:latin typeface="OpenSans"/>
              </a:rPr>
              <a:t>Für</a:t>
            </a:r>
            <a:r>
              <a:rPr lang="de-DE" sz="1800" dirty="0">
                <a:solidFill>
                  <a:srgbClr val="1C1C19"/>
                </a:solidFill>
                <a:effectLst/>
                <a:latin typeface="OpenSans"/>
              </a:rPr>
              <a:t> Kinder mit </a:t>
            </a:r>
            <a:r>
              <a:rPr lang="de-DE" sz="1800" dirty="0" err="1">
                <a:solidFill>
                  <a:srgbClr val="1C1C19"/>
                </a:solidFill>
                <a:effectLst/>
                <a:latin typeface="OpenSans"/>
              </a:rPr>
              <a:t>eingeschränktem</a:t>
            </a:r>
            <a:r>
              <a:rPr lang="de-DE" sz="1800" dirty="0">
                <a:solidFill>
                  <a:srgbClr val="1C1C19"/>
                </a:solidFill>
                <a:effectLst/>
                <a:latin typeface="OpenSans"/>
              </a:rPr>
              <a:t> </a:t>
            </a:r>
            <a:r>
              <a:rPr lang="de-DE" sz="1800" dirty="0" err="1">
                <a:solidFill>
                  <a:srgbClr val="1C1C19"/>
                </a:solidFill>
                <a:effectLst/>
                <a:latin typeface="OpenSans"/>
              </a:rPr>
              <a:t>Hörvermögen</a:t>
            </a:r>
            <a:r>
              <a:rPr lang="de-DE" sz="1800" dirty="0">
                <a:solidFill>
                  <a:srgbClr val="1C1C19"/>
                </a:solidFill>
                <a:effectLst/>
                <a:latin typeface="OpenSans"/>
              </a:rPr>
              <a:t> sind verbale gestellte Aufgaben und </a:t>
            </a:r>
            <a:r>
              <a:rPr lang="de-DE" sz="1800" dirty="0" err="1">
                <a:solidFill>
                  <a:srgbClr val="1C1C19"/>
                </a:solidFill>
                <a:effectLst/>
                <a:latin typeface="OpenSans"/>
              </a:rPr>
              <a:t>Erläuterungen</a:t>
            </a:r>
            <a:r>
              <a:rPr lang="de-DE" sz="1800" dirty="0">
                <a:solidFill>
                  <a:srgbClr val="1C1C19"/>
                </a:solidFill>
                <a:effectLst/>
                <a:latin typeface="OpenSans"/>
              </a:rPr>
              <a:t> </a:t>
            </a:r>
            <a:r>
              <a:rPr lang="de-DE" sz="1800" dirty="0" err="1">
                <a:solidFill>
                  <a:srgbClr val="1C1C19"/>
                </a:solidFill>
                <a:effectLst/>
                <a:latin typeface="OpenSans"/>
              </a:rPr>
              <a:t>möglichst</a:t>
            </a:r>
            <a:r>
              <a:rPr lang="de-DE" sz="1800" dirty="0">
                <a:solidFill>
                  <a:srgbClr val="1C1C19"/>
                </a:solidFill>
                <a:effectLst/>
                <a:latin typeface="OpenSans"/>
              </a:rPr>
              <a:t> durch klar strukturierte und gut sichtbare Visualisierung zu begleiten. Filzunterlagen </a:t>
            </a:r>
            <a:r>
              <a:rPr lang="de-DE" sz="1800" dirty="0" err="1">
                <a:solidFill>
                  <a:srgbClr val="1C1C19"/>
                </a:solidFill>
                <a:effectLst/>
                <a:latin typeface="OpenSans"/>
              </a:rPr>
              <a:t>dämpfen</a:t>
            </a:r>
            <a:r>
              <a:rPr lang="de-DE" sz="1800" dirty="0">
                <a:solidFill>
                  <a:srgbClr val="1C1C19"/>
                </a:solidFill>
                <a:effectLst/>
                <a:latin typeface="OpenSans"/>
              </a:rPr>
              <a:t> bei der Arbeit mit Bausteinen die </a:t>
            </a:r>
            <a:r>
              <a:rPr lang="de-DE" sz="1800" dirty="0" err="1">
                <a:solidFill>
                  <a:srgbClr val="1C1C19"/>
                </a:solidFill>
                <a:effectLst/>
                <a:latin typeface="OpenSans"/>
              </a:rPr>
              <a:t>Geräuschkulisse</a:t>
            </a:r>
            <a:r>
              <a:rPr lang="de-DE" sz="1800" dirty="0">
                <a:solidFill>
                  <a:srgbClr val="1C1C19"/>
                </a:solidFill>
                <a:effectLst/>
                <a:latin typeface="OpenSans"/>
              </a:rPr>
              <a:t> </a:t>
            </a:r>
            <a:r>
              <a:rPr lang="de-DE" sz="1800" dirty="0" err="1">
                <a:solidFill>
                  <a:srgbClr val="1C1C19"/>
                </a:solidFill>
                <a:effectLst/>
                <a:latin typeface="OpenSans"/>
              </a:rPr>
              <a:t>für</a:t>
            </a:r>
            <a:r>
              <a:rPr lang="de-DE" sz="1800" dirty="0">
                <a:solidFill>
                  <a:srgbClr val="1C1C19"/>
                </a:solidFill>
                <a:effectLst/>
                <a:latin typeface="OpenSans"/>
              </a:rPr>
              <a:t> alle Kinder. Um Kinder mit </a:t>
            </a:r>
            <a:r>
              <a:rPr lang="de-DE" sz="1800" dirty="0" err="1">
                <a:solidFill>
                  <a:srgbClr val="1C1C19"/>
                </a:solidFill>
                <a:effectLst/>
                <a:latin typeface="OpenSans"/>
              </a:rPr>
              <a:t>eingeschränkter</a:t>
            </a:r>
            <a:r>
              <a:rPr lang="de-DE" sz="1800" dirty="0">
                <a:solidFill>
                  <a:srgbClr val="1C1C19"/>
                </a:solidFill>
                <a:effectLst/>
                <a:latin typeface="OpenSans"/>
              </a:rPr>
              <a:t> Motorik zu </a:t>
            </a:r>
            <a:r>
              <a:rPr lang="de-DE" sz="1800" dirty="0" err="1">
                <a:solidFill>
                  <a:srgbClr val="1C1C19"/>
                </a:solidFill>
                <a:effectLst/>
                <a:latin typeface="OpenSans"/>
              </a:rPr>
              <a:t>unterstützen</a:t>
            </a:r>
            <a:r>
              <a:rPr lang="de-DE" sz="1800" dirty="0">
                <a:solidFill>
                  <a:srgbClr val="1C1C19"/>
                </a:solidFill>
                <a:effectLst/>
                <a:latin typeface="OpenSans"/>
              </a:rPr>
              <a:t>, </a:t>
            </a:r>
            <a:r>
              <a:rPr lang="de-DE" sz="1800" dirty="0" err="1">
                <a:solidFill>
                  <a:srgbClr val="1C1C19"/>
                </a:solidFill>
                <a:effectLst/>
                <a:latin typeface="OpenSans"/>
              </a:rPr>
              <a:t>können</a:t>
            </a:r>
            <a:r>
              <a:rPr lang="de-DE" sz="1800" dirty="0">
                <a:solidFill>
                  <a:srgbClr val="1C1C19"/>
                </a:solidFill>
                <a:effectLst/>
                <a:latin typeface="OpenSans"/>
              </a:rPr>
              <a:t> rutschfeste Tischunterlagen und große grifffreundliche Bausteine das </a:t>
            </a:r>
            <a:r>
              <a:rPr lang="de-DE" sz="1800" dirty="0" err="1">
                <a:solidFill>
                  <a:srgbClr val="1C1C19"/>
                </a:solidFill>
                <a:effectLst/>
                <a:latin typeface="OpenSans"/>
              </a:rPr>
              <a:t>eigenständige</a:t>
            </a:r>
            <a:r>
              <a:rPr lang="de-DE" sz="1800" dirty="0">
                <a:solidFill>
                  <a:srgbClr val="1C1C19"/>
                </a:solidFill>
                <a:effectLst/>
                <a:latin typeface="OpenSans"/>
              </a:rPr>
              <a:t> Handeln erleichtern. </a:t>
            </a:r>
            <a:endParaRPr lang="de-DE" dirty="0">
              <a:effectLst/>
            </a:endParaRPr>
          </a:p>
          <a:p>
            <a:r>
              <a:rPr lang="de-DE" sz="1800" dirty="0">
                <a:solidFill>
                  <a:srgbClr val="1C1C19"/>
                </a:solidFill>
                <a:effectLst/>
                <a:latin typeface="OpenSans"/>
              </a:rPr>
              <a:t>Bei Aufgabenstellungen in schriftlicher Form sollten diese </a:t>
            </a:r>
            <a:r>
              <a:rPr lang="de-DE" sz="1800" dirty="0" err="1">
                <a:solidFill>
                  <a:srgbClr val="1C1C19"/>
                </a:solidFill>
                <a:effectLst/>
                <a:latin typeface="OpenSans"/>
              </a:rPr>
              <a:t>für</a:t>
            </a:r>
            <a:r>
              <a:rPr lang="de-DE" sz="1800" dirty="0">
                <a:solidFill>
                  <a:srgbClr val="1C1C19"/>
                </a:solidFill>
                <a:effectLst/>
                <a:latin typeface="OpenSans"/>
              </a:rPr>
              <a:t> Kinder mit </a:t>
            </a:r>
            <a:r>
              <a:rPr lang="de-DE" sz="1800" dirty="0" err="1">
                <a:solidFill>
                  <a:srgbClr val="1C1C19"/>
                </a:solidFill>
                <a:effectLst/>
                <a:latin typeface="OpenSans"/>
              </a:rPr>
              <a:t>eingeschränkten</a:t>
            </a:r>
            <a:r>
              <a:rPr lang="de-DE" sz="1800" dirty="0">
                <a:solidFill>
                  <a:srgbClr val="1C1C19"/>
                </a:solidFill>
                <a:effectLst/>
                <a:latin typeface="OpenSans"/>
              </a:rPr>
              <a:t> schriftsprachlichen Kompetenzen in einfacher Sprache verfasst und mit hilfreichen Abbildungen, Piktogrammen und Texthervorhebungen versehen werden. Sie </a:t>
            </a:r>
            <a:r>
              <a:rPr lang="de-DE" sz="1800" dirty="0" err="1">
                <a:solidFill>
                  <a:srgbClr val="1C1C19"/>
                </a:solidFill>
                <a:effectLst/>
                <a:latin typeface="OpenSans"/>
              </a:rPr>
              <a:t>können</a:t>
            </a:r>
            <a:r>
              <a:rPr lang="de-DE" sz="1800" dirty="0">
                <a:solidFill>
                  <a:srgbClr val="1C1C19"/>
                </a:solidFill>
                <a:effectLst/>
                <a:latin typeface="OpenSans"/>
              </a:rPr>
              <a:t> bei Bedarf von einem Lesepartner oder digital vom PC vorgelesen oder als Audiodatei abgespielt werden. Kinder mit </a:t>
            </a:r>
            <a:r>
              <a:rPr lang="de-DE" sz="1800" dirty="0" err="1">
                <a:solidFill>
                  <a:srgbClr val="1C1C19"/>
                </a:solidFill>
                <a:effectLst/>
                <a:latin typeface="OpenSans"/>
              </a:rPr>
              <a:t>eingeschränkter</a:t>
            </a:r>
            <a:r>
              <a:rPr lang="de-DE" sz="1800" dirty="0">
                <a:solidFill>
                  <a:srgbClr val="1C1C19"/>
                </a:solidFill>
                <a:effectLst/>
                <a:latin typeface="OpenSans"/>
              </a:rPr>
              <a:t> Selbststeuerung und Schwierigkeiten beim Regelverhalten </a:t>
            </a:r>
            <a:r>
              <a:rPr lang="de-DE" sz="1800" dirty="0" err="1">
                <a:solidFill>
                  <a:srgbClr val="1C1C19"/>
                </a:solidFill>
                <a:effectLst/>
                <a:latin typeface="OpenSans"/>
              </a:rPr>
              <a:t>können</a:t>
            </a:r>
            <a:r>
              <a:rPr lang="de-DE" sz="1800" dirty="0">
                <a:solidFill>
                  <a:srgbClr val="1C1C19"/>
                </a:solidFill>
                <a:effectLst/>
                <a:latin typeface="OpenSans"/>
              </a:rPr>
              <a:t> durch gut strukturierte und </a:t>
            </a:r>
            <a:r>
              <a:rPr lang="de-DE" sz="1800" dirty="0" err="1">
                <a:solidFill>
                  <a:srgbClr val="1C1C19"/>
                </a:solidFill>
                <a:effectLst/>
                <a:latin typeface="OpenSans"/>
              </a:rPr>
              <a:t>verständlich</a:t>
            </a:r>
            <a:r>
              <a:rPr lang="de-DE" sz="1800" dirty="0">
                <a:solidFill>
                  <a:srgbClr val="1C1C19"/>
                </a:solidFill>
                <a:effectLst/>
                <a:latin typeface="OpenSans"/>
              </a:rPr>
              <a:t> vermittelte Aufgabenstellungen und </a:t>
            </a:r>
            <a:r>
              <a:rPr lang="de-DE" sz="1800" dirty="0" err="1">
                <a:solidFill>
                  <a:srgbClr val="1C1C19"/>
                </a:solidFill>
                <a:effectLst/>
                <a:latin typeface="OpenSans"/>
              </a:rPr>
              <a:t>Arbeitsaufträge</a:t>
            </a:r>
            <a:r>
              <a:rPr lang="de-DE" sz="1800" dirty="0">
                <a:solidFill>
                  <a:srgbClr val="1C1C19"/>
                </a:solidFill>
                <a:effectLst/>
                <a:latin typeface="OpenSans"/>
              </a:rPr>
              <a:t> und durch gemeinsam vereinbarte Regeln </a:t>
            </a:r>
            <a:r>
              <a:rPr lang="de-DE" sz="1800" dirty="0" err="1">
                <a:solidFill>
                  <a:srgbClr val="1C1C19"/>
                </a:solidFill>
                <a:effectLst/>
                <a:latin typeface="OpenSans"/>
              </a:rPr>
              <a:t>unterstützt</a:t>
            </a:r>
            <a:r>
              <a:rPr lang="de-DE" sz="1800" dirty="0">
                <a:solidFill>
                  <a:srgbClr val="1C1C19"/>
                </a:solidFill>
                <a:effectLst/>
                <a:latin typeface="OpenSans"/>
              </a:rPr>
              <a:t> werden. </a:t>
            </a:r>
            <a:r>
              <a:rPr lang="de-DE" sz="1200" dirty="0"/>
              <a:t>(Handreichung „Mathematik gemeinsam lernen“, 2022, S. 12f.)</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119</a:t>
            </a:fld>
            <a:endParaRPr lang="de-DE"/>
          </a:p>
        </p:txBody>
      </p:sp>
    </p:spTree>
    <p:extLst>
      <p:ext uri="{BB962C8B-B14F-4D97-AF65-F5344CB8AC3E}">
        <p14:creationId xmlns:p14="http://schemas.microsoft.com/office/powerpoint/2010/main" val="13130093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120</a:t>
            </a:fld>
            <a:endParaRPr lang="de-DE"/>
          </a:p>
        </p:txBody>
      </p:sp>
    </p:spTree>
    <p:extLst>
      <p:ext uri="{BB962C8B-B14F-4D97-AF65-F5344CB8AC3E}">
        <p14:creationId xmlns:p14="http://schemas.microsoft.com/office/powerpoint/2010/main" val="5951219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„Gemeinsames Unterrichten ist eine besonders erfolgversprechende Gelingensbedingung </a:t>
            </a:r>
            <a:r>
              <a:rPr lang="de-DE" sz="1800" dirty="0" err="1">
                <a:solidFill>
                  <a:srgbClr val="1C1C19"/>
                </a:solidFill>
                <a:effectLst/>
                <a:latin typeface="OpenSans"/>
              </a:rPr>
              <a:t>für</a:t>
            </a:r>
            <a:r>
              <a:rPr lang="de-DE" sz="1800" dirty="0">
                <a:solidFill>
                  <a:srgbClr val="1C1C19"/>
                </a:solidFill>
                <a:effectLst/>
                <a:latin typeface="OpenSans"/>
              </a:rPr>
              <a:t> gemeinsames Lernen, auch wenn in Zeiten knapper personeller Ressourcen die Lehrkraft oft allein vor der Klasse steht. Friend und </a:t>
            </a:r>
            <a:r>
              <a:rPr lang="de-DE" sz="1800" dirty="0" err="1">
                <a:solidFill>
                  <a:srgbClr val="1C1C19"/>
                </a:solidFill>
                <a:effectLst/>
                <a:latin typeface="OpenSans"/>
              </a:rPr>
              <a:t>Bursuck</a:t>
            </a:r>
            <a:r>
              <a:rPr lang="de-DE" sz="1800" dirty="0">
                <a:solidFill>
                  <a:srgbClr val="1C1C19"/>
                </a:solidFill>
                <a:effectLst/>
                <a:latin typeface="OpenSans"/>
              </a:rPr>
              <a:t> (2009) haben hierzu in empirischen Praxisstudien typische Kooperationsmodelle erkennen </a:t>
            </a:r>
            <a:r>
              <a:rPr lang="de-DE" sz="1800" dirty="0" err="1">
                <a:solidFill>
                  <a:srgbClr val="1C1C19"/>
                </a:solidFill>
                <a:effectLst/>
                <a:latin typeface="OpenSans"/>
              </a:rPr>
              <a:t>können</a:t>
            </a:r>
            <a:r>
              <a:rPr lang="de-DE" sz="1800" dirty="0">
                <a:solidFill>
                  <a:srgbClr val="1C1C19"/>
                </a:solidFill>
                <a:effectLst/>
                <a:latin typeface="OpenSans"/>
              </a:rPr>
              <a:t>, die ihre Vor- und Nachteile haben (vgl. hierzu </a:t>
            </a:r>
            <a:r>
              <a:rPr lang="de-DE" sz="1800" i="1" dirty="0">
                <a:solidFill>
                  <a:srgbClr val="1C1C19"/>
                </a:solidFill>
                <a:effectLst/>
                <a:latin typeface="OpenSans"/>
              </a:rPr>
              <a:t>https://</a:t>
            </a:r>
            <a:r>
              <a:rPr lang="de-DE" sz="1800" i="1" dirty="0" err="1">
                <a:solidFill>
                  <a:srgbClr val="1C1C19"/>
                </a:solidFill>
                <a:effectLst/>
                <a:latin typeface="OpenSans"/>
              </a:rPr>
              <a:t>pikas</a:t>
            </a:r>
            <a:r>
              <a:rPr lang="de-DE" sz="1800" i="1" dirty="0">
                <a:solidFill>
                  <a:srgbClr val="1C1C19"/>
                </a:solidFill>
                <a:effectLst/>
                <a:latin typeface="OpenSans"/>
              </a:rPr>
              <a:t>-mi. </a:t>
            </a:r>
            <a:r>
              <a:rPr lang="de-DE" sz="1800" i="1" dirty="0" err="1">
                <a:solidFill>
                  <a:srgbClr val="1C1C19"/>
                </a:solidFill>
                <a:effectLst/>
                <a:latin typeface="OpenSans"/>
              </a:rPr>
              <a:t>dzlm.de</a:t>
            </a:r>
            <a:r>
              <a:rPr lang="de-DE" sz="1800" i="1" dirty="0">
                <a:solidFill>
                  <a:srgbClr val="1C1C19"/>
                </a:solidFill>
                <a:effectLst/>
                <a:latin typeface="OpenSans"/>
              </a:rPr>
              <a:t>/</a:t>
            </a:r>
            <a:r>
              <a:rPr lang="de-DE" sz="1800" i="1" dirty="0" err="1">
                <a:solidFill>
                  <a:srgbClr val="1C1C19"/>
                </a:solidFill>
                <a:effectLst/>
                <a:latin typeface="OpenSans"/>
              </a:rPr>
              <a:t>node</a:t>
            </a:r>
            <a:r>
              <a:rPr lang="de-DE" sz="1800" i="1" dirty="0">
                <a:solidFill>
                  <a:srgbClr val="1C1C19"/>
                </a:solidFill>
                <a:effectLst/>
                <a:latin typeface="OpenSans"/>
              </a:rPr>
              <a:t>/272</a:t>
            </a:r>
            <a:r>
              <a:rPr lang="de-DE" sz="18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Kooperation von zwei (oder mehr) </a:t>
            </a:r>
            <a:r>
              <a:rPr lang="de-DE" sz="1800" dirty="0" err="1">
                <a:solidFill>
                  <a:srgbClr val="1C1C19"/>
                </a:solidFill>
                <a:effectLst/>
                <a:latin typeface="OpenSans"/>
              </a:rPr>
              <a:t>Lehrkräften</a:t>
            </a:r>
            <a:r>
              <a:rPr lang="de-DE" sz="1800" dirty="0">
                <a:solidFill>
                  <a:srgbClr val="1C1C19"/>
                </a:solidFill>
                <a:effectLst/>
                <a:latin typeface="OpenSans"/>
              </a:rPr>
              <a:t> in einer inklusiven Klasse ist sehr anspruchsvoll, denn sie </a:t>
            </a:r>
            <a:r>
              <a:rPr lang="de-DE" sz="1800" dirty="0" err="1">
                <a:solidFill>
                  <a:srgbClr val="1C1C19"/>
                </a:solidFill>
                <a:effectLst/>
                <a:latin typeface="OpenSans"/>
              </a:rPr>
              <a:t>benötigt</a:t>
            </a:r>
            <a:r>
              <a:rPr lang="de-DE" sz="1800" dirty="0">
                <a:solidFill>
                  <a:srgbClr val="1C1C19"/>
                </a:solidFill>
                <a:effectLst/>
                <a:latin typeface="OpenSans"/>
              </a:rPr>
              <a:t> nicht nur </a:t>
            </a:r>
            <a:r>
              <a:rPr lang="de-DE" sz="1800" dirty="0" err="1">
                <a:solidFill>
                  <a:srgbClr val="1C1C19"/>
                </a:solidFill>
                <a:effectLst/>
                <a:latin typeface="OpenSans"/>
              </a:rPr>
              <a:t>förderliche</a:t>
            </a:r>
            <a:r>
              <a:rPr lang="de-DE" sz="1800" dirty="0">
                <a:solidFill>
                  <a:srgbClr val="1C1C19"/>
                </a:solidFill>
                <a:effectLst/>
                <a:latin typeface="OpenSans"/>
              </a:rPr>
              <a:t> </a:t>
            </a:r>
            <a:r>
              <a:rPr lang="de-DE" sz="1800" dirty="0" err="1">
                <a:solidFill>
                  <a:srgbClr val="1C1C19"/>
                </a:solidFill>
                <a:effectLst/>
                <a:latin typeface="OpenSans"/>
              </a:rPr>
              <a:t>äußere</a:t>
            </a:r>
            <a:r>
              <a:rPr lang="de-DE" sz="1800" dirty="0">
                <a:solidFill>
                  <a:srgbClr val="1C1C19"/>
                </a:solidFill>
                <a:effectLst/>
                <a:latin typeface="OpenSans"/>
              </a:rPr>
              <a:t> Bedingungen (flexible Arbeitszeiten, Zeiten </a:t>
            </a:r>
            <a:r>
              <a:rPr lang="de-DE" sz="1800" dirty="0" err="1">
                <a:solidFill>
                  <a:srgbClr val="1C1C19"/>
                </a:solidFill>
                <a:effectLst/>
                <a:latin typeface="OpenSans"/>
              </a:rPr>
              <a:t>für</a:t>
            </a:r>
            <a:r>
              <a:rPr lang="de-DE" sz="1800" dirty="0">
                <a:solidFill>
                  <a:srgbClr val="1C1C19"/>
                </a:solidFill>
                <a:effectLst/>
                <a:latin typeface="OpenSans"/>
              </a:rPr>
              <a:t> gemeinsame Planungen und Reflexionen), sondern auch Respekt und Vertrauen, Transparenz und </a:t>
            </a:r>
            <a:r>
              <a:rPr lang="de-DE" sz="1800" dirty="0" err="1">
                <a:solidFill>
                  <a:srgbClr val="1C1C19"/>
                </a:solidFill>
                <a:effectLst/>
                <a:latin typeface="OpenSans"/>
              </a:rPr>
              <a:t>Zuverlässigkeit</a:t>
            </a:r>
            <a:r>
              <a:rPr lang="de-DE" sz="1800" dirty="0">
                <a:solidFill>
                  <a:srgbClr val="1C1C19"/>
                </a:solidFill>
                <a:effectLst/>
                <a:latin typeface="OpenSans"/>
              </a:rPr>
              <a:t>, gemeinsame Werte und professionelle </a:t>
            </a:r>
            <a:r>
              <a:rPr lang="de-DE" sz="1800" dirty="0" err="1">
                <a:solidFill>
                  <a:srgbClr val="1C1C19"/>
                </a:solidFill>
                <a:effectLst/>
                <a:latin typeface="OpenSans"/>
              </a:rPr>
              <a:t>Überzeugungen</a:t>
            </a:r>
            <a:r>
              <a:rPr lang="de-DE" sz="1800" dirty="0">
                <a:solidFill>
                  <a:srgbClr val="1C1C19"/>
                </a:solidFill>
                <a:effectLst/>
                <a:latin typeface="OpenSans"/>
              </a:rPr>
              <a:t> (Otremba &amp; Wember 2017). Besonders wichtig ist eine gemeinsam vereinbarte Verteilung von Aufgaben und </a:t>
            </a:r>
            <a:r>
              <a:rPr lang="de-DE" sz="1800" dirty="0" err="1">
                <a:solidFill>
                  <a:srgbClr val="1C1C19"/>
                </a:solidFill>
                <a:effectLst/>
                <a:latin typeface="OpenSans"/>
              </a:rPr>
              <a:t>Zuständigkeiten</a:t>
            </a:r>
            <a:r>
              <a:rPr lang="de-DE" sz="1800" dirty="0">
                <a:solidFill>
                  <a:srgbClr val="1C1C19"/>
                </a:solidFill>
                <a:effectLst/>
                <a:latin typeface="OpenSans"/>
              </a:rPr>
              <a:t>. Wird die Lehrkraft von einer Integrationskraft </a:t>
            </a:r>
            <a:r>
              <a:rPr lang="de-DE" sz="1800" dirty="0" err="1">
                <a:solidFill>
                  <a:srgbClr val="1C1C19"/>
                </a:solidFill>
                <a:effectLst/>
                <a:latin typeface="OpenSans"/>
              </a:rPr>
              <a:t>unterstützt</a:t>
            </a:r>
            <a:r>
              <a:rPr lang="de-DE" sz="1800" dirty="0">
                <a:solidFill>
                  <a:srgbClr val="1C1C19"/>
                </a:solidFill>
                <a:effectLst/>
                <a:latin typeface="OpenSans"/>
              </a:rPr>
              <a:t>, hat sie die Aufgabe, die Integrationskraft gezielt in den Unterricht einzubinden, insbesondere bei der Bereitstellung unbedingt notwendiger </a:t>
            </a:r>
            <a:r>
              <a:rPr lang="de-DE" sz="1800" dirty="0" err="1">
                <a:solidFill>
                  <a:srgbClr val="1C1C19"/>
                </a:solidFill>
                <a:effectLst/>
                <a:latin typeface="OpenSans"/>
              </a:rPr>
              <a:t>persönlicher</a:t>
            </a:r>
            <a:r>
              <a:rPr lang="de-DE" sz="1800" dirty="0">
                <a:solidFill>
                  <a:srgbClr val="1C1C19"/>
                </a:solidFill>
                <a:effectLst/>
                <a:latin typeface="OpenSans"/>
              </a:rPr>
              <a:t> Hilfen </a:t>
            </a:r>
            <a:r>
              <a:rPr lang="de-DE" sz="1800" dirty="0" err="1">
                <a:solidFill>
                  <a:srgbClr val="1C1C19"/>
                </a:solidFill>
                <a:effectLst/>
                <a:latin typeface="OpenSans"/>
              </a:rPr>
              <a:t>für</a:t>
            </a:r>
            <a:r>
              <a:rPr lang="de-DE" sz="1800" dirty="0">
                <a:solidFill>
                  <a:srgbClr val="1C1C19"/>
                </a:solidFill>
                <a:effectLst/>
                <a:latin typeface="OpenSans"/>
              </a:rPr>
              <a:t> einzelne Lernende (z. B. bei der Organisation des Arbeitsplatzes oder bei der Bearbeitung von Aufgaben), ohne dass die </a:t>
            </a:r>
            <a:r>
              <a:rPr lang="de-DE" sz="1800" dirty="0" err="1">
                <a:solidFill>
                  <a:srgbClr val="1C1C19"/>
                </a:solidFill>
                <a:effectLst/>
                <a:latin typeface="OpenSans"/>
              </a:rPr>
              <a:t>Eigenständigkeit</a:t>
            </a:r>
            <a:r>
              <a:rPr lang="de-DE" sz="1800" dirty="0">
                <a:solidFill>
                  <a:srgbClr val="1C1C19"/>
                </a:solidFill>
                <a:effectLst/>
                <a:latin typeface="OpenSans"/>
              </a:rPr>
              <a:t> des Kindes durch Assistenz </a:t>
            </a:r>
            <a:r>
              <a:rPr lang="de-DE" sz="1800" dirty="0" err="1">
                <a:solidFill>
                  <a:srgbClr val="1C1C19"/>
                </a:solidFill>
                <a:effectLst/>
                <a:latin typeface="OpenSans"/>
              </a:rPr>
              <a:t>eingeschränkt</a:t>
            </a:r>
            <a:r>
              <a:rPr lang="de-DE" sz="1800" dirty="0">
                <a:solidFill>
                  <a:srgbClr val="1C1C19"/>
                </a:solidFill>
                <a:effectLst/>
                <a:latin typeface="OpenSans"/>
              </a:rPr>
              <a:t> wird. </a:t>
            </a:r>
            <a:r>
              <a:rPr lang="de-DE" sz="1200" dirty="0"/>
              <a:t>(Handreichung „Mathematik gemeinsam lernen“, 2022, S. 13)</a:t>
            </a:r>
          </a:p>
          <a:p>
            <a:pPr marL="285750" indent="-285750">
              <a:lnSpc>
                <a:spcPts val="2660"/>
              </a:lnSpc>
              <a:spcBef>
                <a:spcPts val="400"/>
              </a:spcBef>
              <a:buFont typeface="Arial" panose="020B0604020202020204" pitchFamily="34" charset="0"/>
              <a:buChar cha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121</a:t>
            </a:fld>
            <a:endParaRPr lang="de-DE"/>
          </a:p>
        </p:txBody>
      </p:sp>
    </p:spTree>
    <p:extLst>
      <p:ext uri="{BB962C8B-B14F-4D97-AF65-F5344CB8AC3E}">
        <p14:creationId xmlns:p14="http://schemas.microsoft.com/office/powerpoint/2010/main" val="14170697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a:t>
            </a:r>
            <a:r>
              <a:rPr lang="de-DE" sz="1800" dirty="0">
                <a:solidFill>
                  <a:srgbClr val="1C1C19"/>
                </a:solidFill>
                <a:effectLst/>
                <a:latin typeface="OpenSans"/>
              </a:rPr>
              <a:t>In der Unterrichtssequenz bieten sich das Unterrichten im Team und auch das Unterrichten mit Unterrichtsassistenz an. </a:t>
            </a:r>
            <a:endParaRPr lang="de-DE" dirty="0">
              <a:effectLst/>
            </a:endParaRPr>
          </a:p>
          <a:p>
            <a:r>
              <a:rPr lang="de-DE" sz="1800" b="1" dirty="0">
                <a:solidFill>
                  <a:srgbClr val="1C1C19"/>
                </a:solidFill>
                <a:effectLst/>
                <a:latin typeface="OpenSans"/>
              </a:rPr>
              <a:t>Klassenunterricht im Team </a:t>
            </a:r>
            <a:endParaRPr lang="de-DE" dirty="0">
              <a:effectLst/>
            </a:endParaRPr>
          </a:p>
          <a:p>
            <a:r>
              <a:rPr lang="de-DE" sz="1800" dirty="0">
                <a:solidFill>
                  <a:srgbClr val="1C1C19"/>
                </a:solidFill>
                <a:effectLst/>
                <a:latin typeface="OpenSans"/>
              </a:rPr>
              <a:t>Beide </a:t>
            </a:r>
            <a:r>
              <a:rPr lang="de-DE" sz="1800" dirty="0" err="1">
                <a:solidFill>
                  <a:srgbClr val="1C1C19"/>
                </a:solidFill>
                <a:effectLst/>
                <a:latin typeface="OpenSans"/>
              </a:rPr>
              <a:t>Lehrkräfte</a:t>
            </a:r>
            <a:r>
              <a:rPr lang="de-DE" sz="1800" dirty="0">
                <a:solidFill>
                  <a:srgbClr val="1C1C19"/>
                </a:solidFill>
                <a:effectLst/>
                <a:latin typeface="OpenSans"/>
              </a:rPr>
              <a:t> unterrichten gemeinsam die ganze Klasse. Sie </a:t>
            </a:r>
            <a:r>
              <a:rPr lang="de-DE" sz="1800" dirty="0" err="1">
                <a:solidFill>
                  <a:srgbClr val="1C1C19"/>
                </a:solidFill>
                <a:effectLst/>
                <a:latin typeface="OpenSans"/>
              </a:rPr>
              <a:t>unterstützen</a:t>
            </a:r>
            <a:r>
              <a:rPr lang="de-DE" sz="1800" dirty="0">
                <a:solidFill>
                  <a:srgbClr val="1C1C19"/>
                </a:solidFill>
                <a:effectLst/>
                <a:latin typeface="OpenSans"/>
              </a:rPr>
              <a:t> sich gegenseitig bei allen Aufgaben wie beispielsweise bei der </a:t>
            </a:r>
            <a:r>
              <a:rPr lang="de-DE" sz="1800" dirty="0" err="1">
                <a:solidFill>
                  <a:srgbClr val="1C1C19"/>
                </a:solidFill>
                <a:effectLst/>
                <a:latin typeface="OpenSans"/>
              </a:rPr>
              <a:t>Erklärung</a:t>
            </a:r>
            <a:r>
              <a:rPr lang="de-DE" sz="1800" dirty="0">
                <a:solidFill>
                  <a:srgbClr val="1C1C19"/>
                </a:solidFill>
                <a:effectLst/>
                <a:latin typeface="OpenSans"/>
              </a:rPr>
              <a:t> von </a:t>
            </a:r>
            <a:r>
              <a:rPr lang="de-DE" sz="1800" dirty="0" err="1">
                <a:solidFill>
                  <a:srgbClr val="1C1C19"/>
                </a:solidFill>
                <a:effectLst/>
                <a:latin typeface="OpenSans"/>
              </a:rPr>
              <a:t>Arbeitsaufträgen</a:t>
            </a:r>
            <a:r>
              <a:rPr lang="de-DE" sz="1800" dirty="0">
                <a:solidFill>
                  <a:srgbClr val="1C1C19"/>
                </a:solidFill>
                <a:effectLst/>
                <a:latin typeface="OpenSans"/>
              </a:rPr>
              <a:t>, der Begleitung der Arbeitsphase etc.. Auf diese Weise kann zum Beispiel eine Lehrkraft nach dem gemeinsamen Einstieg mit einigen Kindern im Sitzkreis verbleiben, um den Arbeitsauftrag erneut zu </a:t>
            </a:r>
            <a:r>
              <a:rPr lang="de-DE" sz="1800" dirty="0" err="1">
                <a:solidFill>
                  <a:srgbClr val="1C1C19"/>
                </a:solidFill>
                <a:effectLst/>
                <a:latin typeface="OpenSans"/>
              </a:rPr>
              <a:t>klären</a:t>
            </a:r>
            <a:r>
              <a:rPr lang="de-DE" sz="1800" dirty="0">
                <a:solidFill>
                  <a:srgbClr val="1C1C19"/>
                </a:solidFill>
                <a:effectLst/>
                <a:latin typeface="OpenSans"/>
              </a:rPr>
              <a:t> oder individuelle Fragen zu beantworten. Die andere Lehrkraft kann </a:t>
            </a:r>
            <a:r>
              <a:rPr lang="de-DE" sz="1800" dirty="0" err="1">
                <a:solidFill>
                  <a:srgbClr val="1C1C19"/>
                </a:solidFill>
                <a:effectLst/>
                <a:latin typeface="OpenSans"/>
              </a:rPr>
              <a:t>währenddessen</a:t>
            </a:r>
            <a:r>
              <a:rPr lang="de-DE" sz="1800" dirty="0">
                <a:solidFill>
                  <a:srgbClr val="1C1C19"/>
                </a:solidFill>
                <a:effectLst/>
                <a:latin typeface="OpenSans"/>
              </a:rPr>
              <a:t> die Partnerarbeiten in der Arbeitsphase betreuen. </a:t>
            </a:r>
            <a:endParaRPr lang="de-DE" dirty="0">
              <a:effectLst/>
            </a:endParaRPr>
          </a:p>
          <a:p>
            <a:r>
              <a:rPr lang="de-DE" sz="1800" b="1" dirty="0">
                <a:solidFill>
                  <a:srgbClr val="1C1C19"/>
                </a:solidFill>
                <a:effectLst/>
                <a:latin typeface="OpenSans"/>
              </a:rPr>
              <a:t>Klassenunterricht mit Unterrichtsassistenz </a:t>
            </a:r>
            <a:endParaRPr lang="de-DE" dirty="0">
              <a:effectLst/>
            </a:endParaRPr>
          </a:p>
          <a:p>
            <a:r>
              <a:rPr lang="de-DE" sz="1800" dirty="0">
                <a:solidFill>
                  <a:srgbClr val="1C1C19"/>
                </a:solidFill>
                <a:effectLst/>
                <a:latin typeface="OpenSans"/>
              </a:rPr>
              <a:t>Eine Lehrkraft unterrichtet die Lerngruppe, </a:t>
            </a:r>
            <a:r>
              <a:rPr lang="de-DE" sz="1800" dirty="0" err="1">
                <a:solidFill>
                  <a:srgbClr val="1C1C19"/>
                </a:solidFill>
                <a:effectLst/>
                <a:latin typeface="OpenSans"/>
              </a:rPr>
              <a:t>während</a:t>
            </a:r>
            <a:r>
              <a:rPr lang="de-DE" sz="1800" dirty="0">
                <a:solidFill>
                  <a:srgbClr val="1C1C19"/>
                </a:solidFill>
                <a:effectLst/>
                <a:latin typeface="OpenSans"/>
              </a:rPr>
              <a:t> eine zweite Lehrkraft oder eine Fachkraft den Unterricht beobachtet bzw. einzelne Kinder </a:t>
            </a:r>
            <a:r>
              <a:rPr lang="de-DE" sz="1800" dirty="0" err="1">
                <a:solidFill>
                  <a:srgbClr val="1C1C19"/>
                </a:solidFill>
                <a:effectLst/>
                <a:latin typeface="OpenSans"/>
              </a:rPr>
              <a:t>unterstützt</a:t>
            </a:r>
            <a:r>
              <a:rPr lang="de-DE" sz="1800" dirty="0">
                <a:solidFill>
                  <a:srgbClr val="1C1C19"/>
                </a:solidFill>
                <a:effectLst/>
                <a:latin typeface="OpenSans"/>
              </a:rPr>
              <a:t>. So </a:t>
            </a:r>
            <a:r>
              <a:rPr lang="de-DE" sz="1800" dirty="0" err="1">
                <a:solidFill>
                  <a:srgbClr val="1C1C19"/>
                </a:solidFill>
                <a:effectLst/>
                <a:latin typeface="OpenSans"/>
              </a:rPr>
              <a:t>können</a:t>
            </a:r>
            <a:r>
              <a:rPr lang="de-DE" sz="1800" dirty="0">
                <a:solidFill>
                  <a:srgbClr val="1C1C19"/>
                </a:solidFill>
                <a:effectLst/>
                <a:latin typeface="OpenSans"/>
              </a:rPr>
              <a:t> Kinder </a:t>
            </a:r>
            <a:r>
              <a:rPr lang="de-DE" sz="1800" dirty="0" err="1">
                <a:solidFill>
                  <a:srgbClr val="1C1C19"/>
                </a:solidFill>
                <a:effectLst/>
                <a:latin typeface="OpenSans"/>
              </a:rPr>
              <a:t>unterstützt</a:t>
            </a:r>
            <a:r>
              <a:rPr lang="de-DE" sz="1800" dirty="0">
                <a:solidFill>
                  <a:srgbClr val="1C1C19"/>
                </a:solidFill>
                <a:effectLst/>
                <a:latin typeface="OpenSans"/>
              </a:rPr>
              <a:t> werden, die die </a:t>
            </a:r>
            <a:r>
              <a:rPr lang="de-DE" sz="1800" dirty="0" err="1">
                <a:solidFill>
                  <a:srgbClr val="1C1C19"/>
                </a:solidFill>
                <a:effectLst/>
                <a:latin typeface="OpenSans"/>
              </a:rPr>
              <a:t>Zählprinzipien</a:t>
            </a:r>
            <a:r>
              <a:rPr lang="de-DE" sz="1800" dirty="0">
                <a:solidFill>
                  <a:srgbClr val="1C1C19"/>
                </a:solidFill>
                <a:effectLst/>
                <a:latin typeface="OpenSans"/>
              </a:rPr>
              <a:t> noch nicht verinnerlicht haben. Mit diesen Kindern kann dann zum Beispiel die Zahlwortreihe gefestigt und das </a:t>
            </a:r>
            <a:r>
              <a:rPr lang="de-DE" sz="1800" dirty="0" err="1">
                <a:solidFill>
                  <a:srgbClr val="1C1C19"/>
                </a:solidFill>
                <a:effectLst/>
                <a:latin typeface="OpenSans"/>
              </a:rPr>
              <a:t>Abzählen</a:t>
            </a:r>
            <a:r>
              <a:rPr lang="de-DE" sz="1800" dirty="0">
                <a:solidFill>
                  <a:srgbClr val="1C1C19"/>
                </a:solidFill>
                <a:effectLst/>
                <a:latin typeface="OpenSans"/>
              </a:rPr>
              <a:t> einzelner Objekte weiter erarbeitet werden. Hierzu kann das Kind angeleitet werden, einzelne Objekte beim </a:t>
            </a:r>
            <a:r>
              <a:rPr lang="de-DE" sz="1800" dirty="0" err="1">
                <a:solidFill>
                  <a:srgbClr val="1C1C19"/>
                </a:solidFill>
                <a:effectLst/>
                <a:latin typeface="OpenSans"/>
              </a:rPr>
              <a:t>Zählen</a:t>
            </a:r>
            <a:r>
              <a:rPr lang="de-DE" sz="1800" dirty="0">
                <a:solidFill>
                  <a:srgbClr val="1C1C19"/>
                </a:solidFill>
                <a:effectLst/>
                <a:latin typeface="OpenSans"/>
              </a:rPr>
              <a:t> zur Seite zu schieben und jedem Objekt genau ein Zahlwort zuzuordnen.“ </a:t>
            </a:r>
            <a:r>
              <a:rPr lang="de-DE" sz="1200" dirty="0"/>
              <a:t>(Handreichung „Mathematik gemeinsam lernen“, 2022, S. 13)</a:t>
            </a:r>
          </a:p>
          <a:p>
            <a:endParaRPr lang="de-DE" sz="1200" dirty="0"/>
          </a:p>
          <a:p>
            <a:pPr>
              <a:lnSpc>
                <a:spcPts val="2660"/>
              </a:lnSpc>
              <a:spcBef>
                <a:spcPts val="400"/>
              </a:spcBef>
            </a:pPr>
            <a:r>
              <a:rPr lang="de-DE" dirty="0"/>
              <a:t>Notwendig bei Unterstützung der Lehrkraft durch eine Integrationskraft:</a:t>
            </a:r>
          </a:p>
          <a:p>
            <a:pPr marL="285750" indent="-285750">
              <a:lnSpc>
                <a:spcPts val="2660"/>
              </a:lnSpc>
              <a:spcBef>
                <a:spcPts val="400"/>
              </a:spcBef>
              <a:buFont typeface="Arial" panose="020B0604020202020204" pitchFamily="34" charset="0"/>
              <a:buChar char="•"/>
            </a:pPr>
            <a:r>
              <a:rPr lang="de-DE" dirty="0"/>
              <a:t>Lehrkraft weist Integrationskraft gezielt ein (z. B. bei Bereitstellung besonderer Hilfen für einzelne Kinder)</a:t>
            </a:r>
          </a:p>
          <a:p>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122</a:t>
            </a:fld>
            <a:endParaRPr lang="de-DE"/>
          </a:p>
        </p:txBody>
      </p:sp>
    </p:spTree>
    <p:extLst>
      <p:ext uri="{BB962C8B-B14F-4D97-AF65-F5344CB8AC3E}">
        <p14:creationId xmlns:p14="http://schemas.microsoft.com/office/powerpoint/2010/main" val="10713066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123</a:t>
            </a:fld>
            <a:endParaRPr lang="de-DE"/>
          </a:p>
        </p:txBody>
      </p:sp>
    </p:spTree>
    <p:extLst>
      <p:ext uri="{BB962C8B-B14F-4D97-AF65-F5344CB8AC3E}">
        <p14:creationId xmlns:p14="http://schemas.microsoft.com/office/powerpoint/2010/main" val="1815502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0F26D4E-E048-DFF5-E476-65A6F1252A60}"/>
              </a:ext>
            </a:extLst>
          </p:cNvPr>
          <p:cNvPicPr>
            <a:picLocks noChangeAspect="1"/>
          </p:cNvPicPr>
          <p:nvPr userDrawn="1"/>
        </p:nvPicPr>
        <p:blipFill>
          <a:blip r:embed="rId2"/>
          <a:stretch>
            <a:fillRect/>
          </a:stretch>
        </p:blipFill>
        <p:spPr>
          <a:xfrm>
            <a:off x="0" y="1332047"/>
            <a:ext cx="9144000" cy="2489279"/>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a:t>MASTERTITELFORMAT BEARBEITEN</a:t>
            </a:r>
          </a:p>
        </p:txBody>
      </p:sp>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18616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529418" y="6194206"/>
            <a:ext cx="1571702" cy="284271"/>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6915167" y="6212613"/>
            <a:ext cx="2076231" cy="243041"/>
          </a:xfrm>
          <a:prstGeom prst="rect">
            <a:avLst/>
          </a:prstGeom>
        </p:spPr>
      </p:pic>
      <p:pic>
        <p:nvPicPr>
          <p:cNvPr id="5" name="Grafik 4">
            <a:extLst>
              <a:ext uri="{FF2B5EF4-FFF2-40B4-BE49-F238E27FC236}">
                <a16:creationId xmlns:a16="http://schemas.microsoft.com/office/drawing/2014/main" id="{AD4F74EA-1C06-B4FA-BF0F-B54D1303A137}"/>
              </a:ext>
            </a:extLst>
          </p:cNvPr>
          <p:cNvPicPr>
            <a:picLocks noChangeAspect="1"/>
          </p:cNvPicPr>
          <p:nvPr userDrawn="1"/>
        </p:nvPicPr>
        <p:blipFill>
          <a:blip r:embed="rId6"/>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B1DCAC84-4271-A9EA-89EF-988969872CEF}"/>
              </a:ext>
            </a:extLst>
          </p:cNvPr>
          <p:cNvPicPr>
            <a:picLocks noChangeAspect="1"/>
          </p:cNvPicPr>
          <p:nvPr userDrawn="1"/>
        </p:nvPicPr>
        <p:blipFill>
          <a:blip r:embed="rId7"/>
          <a:stretch>
            <a:fillRect/>
          </a:stretch>
        </p:blipFill>
        <p:spPr>
          <a:xfrm>
            <a:off x="4747283" y="6038312"/>
            <a:ext cx="1517568" cy="434809"/>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März 23</a:t>
            </a:fld>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20008" y="6320249"/>
            <a:ext cx="256202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01894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 AUFZÄHLUNG</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a:p>
          <a:p>
            <a:pPr lvl="0"/>
            <a:endParaRPr lang="de-DE"/>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März 23</a:t>
            </a:fld>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17523" y="6340300"/>
            <a:ext cx="256699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ADFA04A2-23D8-B29A-65EE-A5F84B360B5C}"/>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a:t>(Quelle, Jahr)</a:t>
            </a:r>
            <a:endParaRPr lang="de-DE"/>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März 23</a:t>
            </a:fld>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317680" y="6323599"/>
            <a:ext cx="256699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59F89556-57A9-4504-7CCA-E8F5B9940303}"/>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März 23</a:t>
            </a:fld>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a:t>
            </a:r>
            <a:r>
              <a:rPr lang="de-DE" err="1">
                <a:solidFill>
                  <a:schemeClr val="bg2">
                    <a:lumMod val="50000"/>
                  </a:schemeClr>
                </a:solidFill>
                <a:latin typeface="Arial" panose="020B0604020202020204" pitchFamily="34" charset="0"/>
                <a:cs typeface="Arial" panose="020B0604020202020204" pitchFamily="34" charset="0"/>
              </a:rPr>
              <a:t>pikas.dzlm.de</a:t>
            </a:r>
            <a:r>
              <a:rPr lang="de-DE">
                <a:solidFill>
                  <a:schemeClr val="bg2">
                    <a:lumMod val="50000"/>
                  </a:schemeClr>
                </a:solidFill>
                <a:latin typeface="Arial" panose="020B0604020202020204" pitchFamily="34" charset="0"/>
                <a:cs typeface="Arial" panose="020B0604020202020204" pitchFamily="34" charset="0"/>
              </a:rPr>
              <a:t>)  </a:t>
            </a:r>
            <a:endParaRPr lang="de-DE">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März 23</a:t>
            </a:fld>
            <a:endParaRPr lang="de-DE"/>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613840" y="6306982"/>
            <a:ext cx="273785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Fazit</a:t>
            </a:r>
          </a:p>
        </p:txBody>
      </p:sp>
      <p:pic>
        <p:nvPicPr>
          <p:cNvPr id="18" name="Grafik 17">
            <a:extLst>
              <a:ext uri="{FF2B5EF4-FFF2-40B4-BE49-F238E27FC236}">
                <a16:creationId xmlns:a16="http://schemas.microsoft.com/office/drawing/2014/main" id="{36E45FDB-7BA6-88F6-CB2C-EBAC2D87EA93}"/>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März 23</a:t>
            </a:fld>
            <a:endParaRPr lang="de-DE"/>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305927" y="6335523"/>
            <a:ext cx="28451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pic>
        <p:nvPicPr>
          <p:cNvPr id="14" name="Grafik 13">
            <a:extLst>
              <a:ext uri="{FF2B5EF4-FFF2-40B4-BE49-F238E27FC236}">
                <a16:creationId xmlns:a16="http://schemas.microsoft.com/office/drawing/2014/main" id="{37D6E768-768E-0E23-2392-BAAC876B3D37}"/>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44435" y="637136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März 23</a:t>
            </a:fld>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331137" y="6334267"/>
            <a:ext cx="2794756"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5" name="Grafik 14">
            <a:extLst>
              <a:ext uri="{FF2B5EF4-FFF2-40B4-BE49-F238E27FC236}">
                <a16:creationId xmlns:a16="http://schemas.microsoft.com/office/drawing/2014/main" id="{D90F5E67-721E-88E8-F667-B4F33C84BB4D}"/>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März 23</a:t>
            </a:fld>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302419" y="6318473"/>
            <a:ext cx="2693906"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5" name="Grafik 14">
            <a:extLst>
              <a:ext uri="{FF2B5EF4-FFF2-40B4-BE49-F238E27FC236}">
                <a16:creationId xmlns:a16="http://schemas.microsoft.com/office/drawing/2014/main" id="{00BA9942-7689-68C4-E959-09BC576200E2}"/>
              </a:ext>
            </a:extLst>
          </p:cNvPr>
          <p:cNvPicPr>
            <a:picLocks noChangeAspect="1"/>
          </p:cNvPicPr>
          <p:nvPr userDrawn="1"/>
        </p:nvPicPr>
        <p:blipFill>
          <a:blip r:embed="rId2"/>
          <a:stretch>
            <a:fillRect/>
          </a:stretch>
        </p:blipFill>
        <p:spPr>
          <a:xfrm>
            <a:off x="380412" y="318509"/>
            <a:ext cx="646166" cy="412316"/>
          </a:xfrm>
          <a:prstGeom prst="rect">
            <a:avLst/>
          </a:prstGeom>
        </p:spPr>
      </p:pic>
      <p:pic>
        <p:nvPicPr>
          <p:cNvPr id="17" name="Grafik 16">
            <a:extLst>
              <a:ext uri="{FF2B5EF4-FFF2-40B4-BE49-F238E27FC236}">
                <a16:creationId xmlns:a16="http://schemas.microsoft.com/office/drawing/2014/main" id="{FE025D77-7EEE-2D33-11C3-887C6C0071D4}"/>
              </a:ext>
            </a:extLst>
          </p:cNvPr>
          <p:cNvPicPr>
            <a:picLocks noChangeAspect="1"/>
          </p:cNvPicPr>
          <p:nvPr userDrawn="1"/>
        </p:nvPicPr>
        <p:blipFill>
          <a:blip r:embed="rId2"/>
          <a:stretch>
            <a:fillRect/>
          </a:stretch>
        </p:blipFill>
        <p:spPr>
          <a:xfrm rot="21384353">
            <a:off x="138168" y="150415"/>
            <a:ext cx="484488" cy="30915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März 23</a:t>
            </a:fld>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264664" y="6317813"/>
            <a:ext cx="292770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73CE759F-B7B9-BBD9-A078-5C55398D7B35}"/>
              </a:ext>
            </a:extLst>
          </p:cNvPr>
          <p:cNvPicPr>
            <a:picLocks noChangeAspect="1"/>
          </p:cNvPicPr>
          <p:nvPr userDrawn="1"/>
        </p:nvPicPr>
        <p:blipFill>
          <a:blip r:embed="rId2"/>
          <a:stretch>
            <a:fillRect/>
          </a:stretch>
        </p:blipFill>
        <p:spPr>
          <a:xfrm>
            <a:off x="259577" y="111358"/>
            <a:ext cx="502916" cy="320909"/>
          </a:xfrm>
          <a:prstGeom prst="rect">
            <a:avLst/>
          </a:prstGeom>
        </p:spPr>
      </p:pic>
      <p:pic>
        <p:nvPicPr>
          <p:cNvPr id="23" name="Grafik 22">
            <a:extLst>
              <a:ext uri="{FF2B5EF4-FFF2-40B4-BE49-F238E27FC236}">
                <a16:creationId xmlns:a16="http://schemas.microsoft.com/office/drawing/2014/main" id="{1A97A34D-76BA-4DCA-327D-49A37151D763}"/>
              </a:ext>
            </a:extLst>
          </p:cNvPr>
          <p:cNvPicPr>
            <a:picLocks noChangeAspect="1"/>
          </p:cNvPicPr>
          <p:nvPr userDrawn="1"/>
        </p:nvPicPr>
        <p:blipFill>
          <a:blip r:embed="rId2"/>
          <a:stretch>
            <a:fillRect/>
          </a:stretch>
        </p:blipFill>
        <p:spPr>
          <a:xfrm rot="21384353">
            <a:off x="512632" y="368628"/>
            <a:ext cx="484488" cy="309150"/>
          </a:xfrm>
          <a:prstGeom prst="rect">
            <a:avLst/>
          </a:prstGeom>
        </p:spPr>
      </p:pic>
      <p:pic>
        <p:nvPicPr>
          <p:cNvPr id="24" name="Grafik 23">
            <a:extLst>
              <a:ext uri="{FF2B5EF4-FFF2-40B4-BE49-F238E27FC236}">
                <a16:creationId xmlns:a16="http://schemas.microsoft.com/office/drawing/2014/main" id="{47BDFD32-26E4-EECA-A9C8-03AFEE594FCB}"/>
              </a:ext>
            </a:extLst>
          </p:cNvPr>
          <p:cNvPicPr>
            <a:picLocks noChangeAspect="1"/>
          </p:cNvPicPr>
          <p:nvPr userDrawn="1"/>
        </p:nvPicPr>
        <p:blipFill>
          <a:blip r:embed="rId2"/>
          <a:stretch>
            <a:fillRect/>
          </a:stretch>
        </p:blipFill>
        <p:spPr>
          <a:xfrm rot="21384353">
            <a:off x="234621" y="548556"/>
            <a:ext cx="579079" cy="369508"/>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err="1">
                <a:solidFill>
                  <a:srgbClr val="327D87"/>
                </a:solidFill>
                <a:latin typeface="Arial" panose="020B0604020202020204" pitchFamily="34" charset="0"/>
                <a:cs typeface="Arial" panose="020B0604020202020204" pitchFamily="34" charset="0"/>
              </a:rPr>
              <a:t>LERNENDENÄUßERUNG</a:t>
            </a:r>
            <a:endParaRPr lang="de-DE" sz="160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März 23</a:t>
            </a:fld>
            <a:endParaRPr lang="de-DE"/>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447503" y="6338729"/>
            <a:ext cx="256202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2" name="Grafik 21">
            <a:extLst>
              <a:ext uri="{FF2B5EF4-FFF2-40B4-BE49-F238E27FC236}">
                <a16:creationId xmlns:a16="http://schemas.microsoft.com/office/drawing/2014/main" id="{45C3A354-6955-3355-FCD0-64806BF653CF}"/>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März 23</a:t>
            </a:fld>
            <a:endParaRPr lang="de-DE"/>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449988" y="6323599"/>
            <a:ext cx="255705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C80A98F0-FD1E-4727-9A2B-767E21D6CE9A}"/>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82F722B7-449B-B6D8-A7B0-205E9B959645}"/>
              </a:ext>
            </a:extLst>
          </p:cNvPr>
          <p:cNvPicPr>
            <a:picLocks noChangeAspect="1"/>
          </p:cNvPicPr>
          <p:nvPr userDrawn="1"/>
        </p:nvPicPr>
        <p:blipFill>
          <a:blip r:embed="rId2"/>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AB57DA56-239C-C626-13AE-ACA03F9FCE7C}"/>
              </a:ext>
            </a:extLst>
          </p:cNvPr>
          <p:cNvPicPr>
            <a:picLocks/>
          </p:cNvPicPr>
          <p:nvPr userDrawn="1"/>
        </p:nvPicPr>
        <p:blipFill>
          <a:blip r:embed="rId3"/>
          <a:stretch>
            <a:fillRect/>
          </a:stretch>
        </p:blipFill>
        <p:spPr>
          <a:xfrm>
            <a:off x="152602" y="6129019"/>
            <a:ext cx="1730654" cy="353896"/>
          </a:xfrm>
          <a:prstGeom prst="rect">
            <a:avLst/>
          </a:prstGeom>
        </p:spPr>
      </p:pic>
      <p:pic>
        <p:nvPicPr>
          <p:cNvPr id="5" name="Grafik 4">
            <a:extLst>
              <a:ext uri="{FF2B5EF4-FFF2-40B4-BE49-F238E27FC236}">
                <a16:creationId xmlns:a16="http://schemas.microsoft.com/office/drawing/2014/main" id="{5FA82DC3-C731-452B-6290-D1E1F7289D6F}"/>
              </a:ext>
            </a:extLst>
          </p:cNvPr>
          <p:cNvPicPr>
            <a:picLocks/>
          </p:cNvPicPr>
          <p:nvPr userDrawn="1"/>
        </p:nvPicPr>
        <p:blipFill>
          <a:blip r:embed="rId4"/>
          <a:stretch>
            <a:fillRect/>
          </a:stretch>
        </p:blipFill>
        <p:spPr>
          <a:xfrm>
            <a:off x="2529418" y="6137056"/>
            <a:ext cx="1571702" cy="284271"/>
          </a:xfrm>
          <a:prstGeom prst="rect">
            <a:avLst/>
          </a:prstGeom>
        </p:spPr>
      </p:pic>
      <p:pic>
        <p:nvPicPr>
          <p:cNvPr id="6" name="Grafik 5">
            <a:extLst>
              <a:ext uri="{FF2B5EF4-FFF2-40B4-BE49-F238E27FC236}">
                <a16:creationId xmlns:a16="http://schemas.microsoft.com/office/drawing/2014/main" id="{94FABA6C-6DD7-D55B-9C7B-D70E6A936581}"/>
              </a:ext>
            </a:extLst>
          </p:cNvPr>
          <p:cNvPicPr>
            <a:picLocks/>
          </p:cNvPicPr>
          <p:nvPr userDrawn="1"/>
        </p:nvPicPr>
        <p:blipFill>
          <a:blip r:embed="rId5"/>
          <a:stretch>
            <a:fillRect/>
          </a:stretch>
        </p:blipFill>
        <p:spPr>
          <a:xfrm>
            <a:off x="6915167" y="6155463"/>
            <a:ext cx="2076231" cy="243041"/>
          </a:xfrm>
          <a:prstGeom prst="rect">
            <a:avLst/>
          </a:prstGeom>
        </p:spPr>
      </p:pic>
      <p:pic>
        <p:nvPicPr>
          <p:cNvPr id="7" name="Grafik 6">
            <a:extLst>
              <a:ext uri="{FF2B5EF4-FFF2-40B4-BE49-F238E27FC236}">
                <a16:creationId xmlns:a16="http://schemas.microsoft.com/office/drawing/2014/main" id="{92487E65-45E6-1039-FB54-7C9BC6D7B4C5}"/>
              </a:ext>
            </a:extLst>
          </p:cNvPr>
          <p:cNvPicPr>
            <a:picLocks noChangeAspect="1"/>
          </p:cNvPicPr>
          <p:nvPr userDrawn="1"/>
        </p:nvPicPr>
        <p:blipFill>
          <a:blip r:embed="rId6"/>
          <a:stretch>
            <a:fillRect/>
          </a:stretch>
        </p:blipFill>
        <p:spPr>
          <a:xfrm>
            <a:off x="4747283" y="6026882"/>
            <a:ext cx="1517568" cy="434809"/>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März 23</a:t>
            </a:fld>
            <a:endParaRPr lang="de-DE"/>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326364" y="6328415"/>
            <a:ext cx="254962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8" name="Grafik 17">
            <a:extLst>
              <a:ext uri="{FF2B5EF4-FFF2-40B4-BE49-F238E27FC236}">
                <a16:creationId xmlns:a16="http://schemas.microsoft.com/office/drawing/2014/main" id="{A81EA311-86B9-18EC-76F3-892D2FE9614B}"/>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März 23</a:t>
            </a:fld>
            <a:endParaRPr lang="de-DE"/>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264308" y="6338729"/>
            <a:ext cx="261538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9B22FF-C10B-ACBB-F41B-22C18B0F1F8C}"/>
              </a:ext>
            </a:extLst>
          </p:cNvPr>
          <p:cNvPicPr>
            <a:picLocks noChangeAspect="1"/>
          </p:cNvPicPr>
          <p:nvPr userDrawn="1"/>
        </p:nvPicPr>
        <p:blipFill>
          <a:blip r:embed="rId2"/>
          <a:stretch>
            <a:fillRect/>
          </a:stretch>
        </p:blipFill>
        <p:spPr>
          <a:xfrm>
            <a:off x="5467192" y="2491052"/>
            <a:ext cx="7062283" cy="3956051"/>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331355" y="316648"/>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 name="Textfeld 1">
            <a:extLst>
              <a:ext uri="{FF2B5EF4-FFF2-40B4-BE49-F238E27FC236}">
                <a16:creationId xmlns:a16="http://schemas.microsoft.com/office/drawing/2014/main" id="{63081271-CA52-A14D-AB75-C8D92DA489DE}"/>
              </a:ext>
            </a:extLst>
          </p:cNvPr>
          <p:cNvSpPr txBox="1"/>
          <p:nvPr userDrawn="1"/>
        </p:nvSpPr>
        <p:spPr>
          <a:xfrm>
            <a:off x="333737" y="629180"/>
            <a:ext cx="4491875" cy="1015663"/>
          </a:xfrm>
          <a:prstGeom prst="rect">
            <a:avLst/>
          </a:prstGeom>
          <a:noFill/>
        </p:spPr>
        <p:txBody>
          <a:bodyPr wrap="square" rtlCol="0">
            <a:spAutoFit/>
          </a:bodyPr>
          <a:lstStyle/>
          <a:p>
            <a:pPr algn="ctr">
              <a:lnSpc>
                <a:spcPct val="100000"/>
              </a:lnSpc>
            </a:pPr>
            <a:r>
              <a:rPr lang="de-DE" sz="3000" b="1">
                <a:latin typeface="Arial" panose="020B0604020202020204" pitchFamily="34" charset="0"/>
                <a:cs typeface="Arial" panose="020B0604020202020204" pitchFamily="34" charset="0"/>
              </a:rPr>
              <a:t>Vielen Dank für</a:t>
            </a:r>
            <a:br>
              <a:rPr lang="de-DE" sz="3000" b="1">
                <a:latin typeface="Arial" panose="020B0604020202020204" pitchFamily="34" charset="0"/>
                <a:cs typeface="Arial" panose="020B0604020202020204" pitchFamily="34" charset="0"/>
              </a:rPr>
            </a:br>
            <a:r>
              <a:rPr lang="de-DE" sz="3000" b="1">
                <a:latin typeface="Arial" panose="020B0604020202020204" pitchFamily="34" charset="0"/>
                <a:cs typeface="Arial" panose="020B0604020202020204" pitchFamily="34" charset="0"/>
              </a:rPr>
              <a:t>Ihre Aufmerksamkeit!</a:t>
            </a:r>
          </a:p>
        </p:txBody>
      </p:sp>
      <p:pic>
        <p:nvPicPr>
          <p:cNvPr id="15" name="Grafik 14">
            <a:extLst>
              <a:ext uri="{FF2B5EF4-FFF2-40B4-BE49-F238E27FC236}">
                <a16:creationId xmlns:a16="http://schemas.microsoft.com/office/drawing/2014/main" id="{6344E85C-4946-1B1C-4E44-838CFE7FD007}"/>
              </a:ext>
            </a:extLst>
          </p:cNvPr>
          <p:cNvPicPr>
            <a:picLocks noChangeAspect="1"/>
          </p:cNvPicPr>
          <p:nvPr userDrawn="1"/>
        </p:nvPicPr>
        <p:blipFill>
          <a:blip r:embed="rId3"/>
          <a:stretch>
            <a:fillRect/>
          </a:stretch>
        </p:blipFill>
        <p:spPr>
          <a:xfrm>
            <a:off x="3854285" y="1999113"/>
            <a:ext cx="3225813" cy="2058379"/>
          </a:xfrm>
          <a:prstGeom prst="rect">
            <a:avLst/>
          </a:prstGeom>
        </p:spPr>
      </p:pic>
      <p:pic>
        <p:nvPicPr>
          <p:cNvPr id="5" name="Grafik 4">
            <a:extLst>
              <a:ext uri="{FF2B5EF4-FFF2-40B4-BE49-F238E27FC236}">
                <a16:creationId xmlns:a16="http://schemas.microsoft.com/office/drawing/2014/main" id="{630AB619-82CA-5A27-E65A-35CD5784C23F}"/>
              </a:ext>
            </a:extLst>
          </p:cNvPr>
          <p:cNvPicPr>
            <a:picLocks/>
          </p:cNvPicPr>
          <p:nvPr userDrawn="1"/>
        </p:nvPicPr>
        <p:blipFill>
          <a:blip r:embed="rId4"/>
          <a:stretch>
            <a:fillRect/>
          </a:stretch>
        </p:blipFill>
        <p:spPr>
          <a:xfrm>
            <a:off x="152602" y="6231889"/>
            <a:ext cx="1730654" cy="353896"/>
          </a:xfrm>
          <a:prstGeom prst="rect">
            <a:avLst/>
          </a:prstGeom>
        </p:spPr>
      </p:pic>
      <p:pic>
        <p:nvPicPr>
          <p:cNvPr id="6" name="Grafik 5">
            <a:extLst>
              <a:ext uri="{FF2B5EF4-FFF2-40B4-BE49-F238E27FC236}">
                <a16:creationId xmlns:a16="http://schemas.microsoft.com/office/drawing/2014/main" id="{53034F2E-6E37-6523-2AD6-1DD8D2E0E4F3}"/>
              </a:ext>
            </a:extLst>
          </p:cNvPr>
          <p:cNvPicPr>
            <a:picLocks/>
          </p:cNvPicPr>
          <p:nvPr userDrawn="1"/>
        </p:nvPicPr>
        <p:blipFill>
          <a:blip r:embed="rId5"/>
          <a:stretch>
            <a:fillRect/>
          </a:stretch>
        </p:blipFill>
        <p:spPr>
          <a:xfrm>
            <a:off x="2529418" y="6239926"/>
            <a:ext cx="1571702" cy="284271"/>
          </a:xfrm>
          <a:prstGeom prst="rect">
            <a:avLst/>
          </a:prstGeom>
        </p:spPr>
      </p:pic>
      <p:pic>
        <p:nvPicPr>
          <p:cNvPr id="7" name="Grafik 6">
            <a:extLst>
              <a:ext uri="{FF2B5EF4-FFF2-40B4-BE49-F238E27FC236}">
                <a16:creationId xmlns:a16="http://schemas.microsoft.com/office/drawing/2014/main" id="{B1BCE53F-FAD0-AD45-6722-426E2127D8FD}"/>
              </a:ext>
            </a:extLst>
          </p:cNvPr>
          <p:cNvPicPr>
            <a:picLocks/>
          </p:cNvPicPr>
          <p:nvPr userDrawn="1"/>
        </p:nvPicPr>
        <p:blipFill>
          <a:blip r:embed="rId6"/>
          <a:stretch>
            <a:fillRect/>
          </a:stretch>
        </p:blipFill>
        <p:spPr>
          <a:xfrm>
            <a:off x="6915167" y="6258333"/>
            <a:ext cx="2076231" cy="243041"/>
          </a:xfrm>
          <a:prstGeom prst="rect">
            <a:avLst/>
          </a:prstGeom>
        </p:spPr>
      </p:pic>
      <p:pic>
        <p:nvPicPr>
          <p:cNvPr id="8" name="Grafik 7">
            <a:extLst>
              <a:ext uri="{FF2B5EF4-FFF2-40B4-BE49-F238E27FC236}">
                <a16:creationId xmlns:a16="http://schemas.microsoft.com/office/drawing/2014/main" id="{952F87E3-ECB5-179E-5F09-8F6CAF788C2B}"/>
              </a:ext>
            </a:extLst>
          </p:cNvPr>
          <p:cNvPicPr>
            <a:picLocks noChangeAspect="1"/>
          </p:cNvPicPr>
          <p:nvPr userDrawn="1"/>
        </p:nvPicPr>
        <p:blipFill>
          <a:blip r:embed="rId7"/>
          <a:stretch>
            <a:fillRect/>
          </a:stretch>
        </p:blipFill>
        <p:spPr>
          <a:xfrm>
            <a:off x="4747283" y="6084032"/>
            <a:ext cx="1517568" cy="434809"/>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a:latin typeface="Arial" panose="020B0604020202020204" pitchFamily="34" charset="0"/>
                <a:cs typeface="Arial" panose="020B0604020202020204" pitchFamily="34" charset="0"/>
              </a:rPr>
              <a:t>Creative </a:t>
            </a:r>
            <a:r>
              <a:rPr lang="de-DE" sz="1400" i="1" err="1">
                <a:latin typeface="Arial" panose="020B0604020202020204" pitchFamily="34" charset="0"/>
                <a:cs typeface="Arial" panose="020B0604020202020204" pitchFamily="34" charset="0"/>
              </a:rPr>
              <a:t>Commons</a:t>
            </a:r>
            <a:r>
              <a:rPr lang="de-DE" sz="1400" i="1">
                <a:latin typeface="Arial" panose="020B0604020202020204" pitchFamily="34" charset="0"/>
                <a:cs typeface="Arial" panose="020B0604020202020204" pitchFamily="34" charset="0"/>
              </a:rPr>
              <a:t> Lizenz BY-SA: Namensnennung – Weitergabe unter gleichen Bedingungen 4.0 International</a:t>
            </a:r>
            <a:r>
              <a:rPr lang="de-DE" sz="140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a:latin typeface="Arial" panose="020B0604020202020204" pitchFamily="34" charset="0"/>
                <a:cs typeface="Arial" panose="020B0604020202020204" pitchFamily="34" charset="0"/>
              </a:rPr>
              <a:t>Weitere Hinweise und Informationen zu PIKAS finden Sie unter </a:t>
            </a:r>
            <a:r>
              <a:rPr lang="de-DE" sz="140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a:latin typeface="Arial" panose="020B0604020202020204" pitchFamily="34" charset="0"/>
                <a:cs typeface="Arial" panose="020B0604020202020204" pitchFamily="34" charset="0"/>
              </a:rPr>
              <a:t>.</a:t>
            </a:r>
          </a:p>
          <a:p>
            <a:endParaRPr lang="de-DE" sz="180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a:latin typeface="Arial" panose="020B0604020202020204" pitchFamily="34" charset="0"/>
                <a:cs typeface="Arial" panose="020B0604020202020204" pitchFamily="34" charset="0"/>
              </a:rPr>
              <a:t>Hinweise</a:t>
            </a:r>
            <a:r>
              <a:rPr lang="de-DE" sz="3200" b="1">
                <a:latin typeface="Arial" panose="020B0604020202020204" pitchFamily="34" charset="0"/>
                <a:cs typeface="Arial" panose="020B0604020202020204" pitchFamily="34" charset="0"/>
              </a:rPr>
              <a:t> </a:t>
            </a:r>
            <a:r>
              <a:rPr lang="de-DE" sz="2200" b="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3"/>
          <a:stretch>
            <a:fillRect/>
          </a:stretch>
        </p:blipFill>
        <p:spPr>
          <a:xfrm>
            <a:off x="344435" y="395130"/>
            <a:ext cx="646166" cy="412316"/>
          </a:xfrm>
          <a:prstGeom prst="rect">
            <a:avLst/>
          </a:prstGeom>
        </p:spPr>
      </p:pic>
      <p:pic>
        <p:nvPicPr>
          <p:cNvPr id="2" name="Grafik 1">
            <a:extLst>
              <a:ext uri="{FF2B5EF4-FFF2-40B4-BE49-F238E27FC236}">
                <a16:creationId xmlns:a16="http://schemas.microsoft.com/office/drawing/2014/main" id="{D9B62D77-5167-8096-ECC2-34034A6FDDA8}"/>
              </a:ext>
            </a:extLst>
          </p:cNvPr>
          <p:cNvPicPr>
            <a:picLocks/>
          </p:cNvPicPr>
          <p:nvPr userDrawn="1"/>
        </p:nvPicPr>
        <p:blipFill>
          <a:blip r:embed="rId4"/>
          <a:stretch>
            <a:fillRect/>
          </a:stretch>
        </p:blipFill>
        <p:spPr>
          <a:xfrm>
            <a:off x="152602" y="6231889"/>
            <a:ext cx="1730654" cy="353896"/>
          </a:xfrm>
          <a:prstGeom prst="rect">
            <a:avLst/>
          </a:prstGeom>
        </p:spPr>
      </p:pic>
      <p:pic>
        <p:nvPicPr>
          <p:cNvPr id="4" name="Grafik 3">
            <a:extLst>
              <a:ext uri="{FF2B5EF4-FFF2-40B4-BE49-F238E27FC236}">
                <a16:creationId xmlns:a16="http://schemas.microsoft.com/office/drawing/2014/main" id="{4CDB4024-EEDC-FC98-843F-CC6BE6900AC2}"/>
              </a:ext>
            </a:extLst>
          </p:cNvPr>
          <p:cNvPicPr>
            <a:picLocks/>
          </p:cNvPicPr>
          <p:nvPr userDrawn="1"/>
        </p:nvPicPr>
        <p:blipFill>
          <a:blip r:embed="rId5"/>
          <a:stretch>
            <a:fillRect/>
          </a:stretch>
        </p:blipFill>
        <p:spPr>
          <a:xfrm>
            <a:off x="2529418" y="6239926"/>
            <a:ext cx="1571702" cy="284271"/>
          </a:xfrm>
          <a:prstGeom prst="rect">
            <a:avLst/>
          </a:prstGeom>
        </p:spPr>
      </p:pic>
      <p:pic>
        <p:nvPicPr>
          <p:cNvPr id="5" name="Grafik 4">
            <a:extLst>
              <a:ext uri="{FF2B5EF4-FFF2-40B4-BE49-F238E27FC236}">
                <a16:creationId xmlns:a16="http://schemas.microsoft.com/office/drawing/2014/main" id="{B6F0F101-692E-B404-1A9B-CC192F5EB5A8}"/>
              </a:ext>
            </a:extLst>
          </p:cNvPr>
          <p:cNvPicPr>
            <a:picLocks/>
          </p:cNvPicPr>
          <p:nvPr userDrawn="1"/>
        </p:nvPicPr>
        <p:blipFill>
          <a:blip r:embed="rId6"/>
          <a:stretch>
            <a:fillRect/>
          </a:stretch>
        </p:blipFill>
        <p:spPr>
          <a:xfrm>
            <a:off x="6915167" y="6258333"/>
            <a:ext cx="2076231" cy="243041"/>
          </a:xfrm>
          <a:prstGeom prst="rect">
            <a:avLst/>
          </a:prstGeom>
        </p:spPr>
      </p:pic>
      <p:pic>
        <p:nvPicPr>
          <p:cNvPr id="6" name="Grafik 5">
            <a:extLst>
              <a:ext uri="{FF2B5EF4-FFF2-40B4-BE49-F238E27FC236}">
                <a16:creationId xmlns:a16="http://schemas.microsoft.com/office/drawing/2014/main" id="{1D637490-B961-6DD7-FA13-B89C681144D4}"/>
              </a:ext>
            </a:extLst>
          </p:cNvPr>
          <p:cNvPicPr>
            <a:picLocks noChangeAspect="1"/>
          </p:cNvPicPr>
          <p:nvPr userDrawn="1"/>
        </p:nvPicPr>
        <p:blipFill>
          <a:blip r:embed="rId7"/>
          <a:stretch>
            <a:fillRect/>
          </a:stretch>
        </p:blipFill>
        <p:spPr>
          <a:xfrm>
            <a:off x="4747283" y="6084032"/>
            <a:ext cx="1517568" cy="434809"/>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0"/>
            <a:r>
              <a:rPr lang="de-DE"/>
              <a:t>Mastertextformat bearbeiten</a:t>
            </a:r>
          </a:p>
          <a:p>
            <a:pPr lvl="1"/>
            <a:r>
              <a:rPr lang="de-DE"/>
              <a:t>Zweite Ebene</a:t>
            </a:r>
          </a:p>
          <a:p>
            <a:pPr lvl="2"/>
            <a:endParaRPr lang="de-DE"/>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März 23</a:t>
            </a:fld>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315195" y="6328870"/>
            <a:ext cx="257196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0" name="Grafik 9">
            <a:extLst>
              <a:ext uri="{FF2B5EF4-FFF2-40B4-BE49-F238E27FC236}">
                <a16:creationId xmlns:a16="http://schemas.microsoft.com/office/drawing/2014/main" id="{0FB2F5C7-E5D8-4D0E-33B8-504668D59E8B}"/>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März 23</a:t>
            </a:fld>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242265" y="6304439"/>
            <a:ext cx="2659469"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a:solidFill>
                  <a:srgbClr val="327D87">
                    <a:alpha val="82719"/>
                  </a:srgbClr>
                </a:solidFill>
                <a:latin typeface="Arial" panose="020B0604020202020204" pitchFamily="34" charset="0"/>
                <a:cs typeface="Arial" panose="020B0604020202020204" pitchFamily="34" charset="0"/>
              </a:rPr>
              <a:t>BEISPIEL</a:t>
            </a:r>
          </a:p>
        </p:txBody>
      </p:sp>
      <p:pic>
        <p:nvPicPr>
          <p:cNvPr id="11" name="Grafik 10">
            <a:extLst>
              <a:ext uri="{FF2B5EF4-FFF2-40B4-BE49-F238E27FC236}">
                <a16:creationId xmlns:a16="http://schemas.microsoft.com/office/drawing/2014/main" id="{CBC1CA5B-3B45-799C-7FA4-31D6CFDCCCA7}"/>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März 23</a:t>
            </a:fld>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300528" y="6328052"/>
            <a:ext cx="254294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560919" y="1070264"/>
            <a:ext cx="3633280" cy="246221"/>
          </a:xfrm>
          <a:prstGeom prst="rect">
            <a:avLst/>
          </a:prstGeom>
        </p:spPr>
        <p:txBody>
          <a:bodyPr wrap="square">
            <a:spAutoFit/>
          </a:bodyPr>
          <a:lstStyle/>
          <a:p>
            <a:pPr algn="ctr"/>
            <a:r>
              <a:rPr lang="de-DE" sz="1000">
                <a:solidFill>
                  <a:srgbClr val="327D87"/>
                </a:solidFill>
                <a:latin typeface="Arial" panose="020B0604020202020204" pitchFamily="34" charset="0"/>
                <a:cs typeface="Arial" panose="020B0604020202020204" pitchFamily="34" charset="0"/>
              </a:rPr>
              <a:t>NUR FÜR FACHBERATENDE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5" y="499651"/>
            <a:ext cx="3754551"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a:t>FÜR FACHBERATENDE</a:t>
            </a:r>
            <a:endParaRPr lang="de-DE"/>
          </a:p>
        </p:txBody>
      </p:sp>
      <p:pic>
        <p:nvPicPr>
          <p:cNvPr id="18" name="Grafik 17">
            <a:extLst>
              <a:ext uri="{FF2B5EF4-FFF2-40B4-BE49-F238E27FC236}">
                <a16:creationId xmlns:a16="http://schemas.microsoft.com/office/drawing/2014/main" id="{D9D4929B-8147-DA61-0280-53BCFDBB4163}"/>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0181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März 23</a:t>
            </a:fld>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22493" y="6315354"/>
            <a:ext cx="255705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86514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März 23</a:t>
            </a:fld>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293328" y="6312169"/>
            <a:ext cx="261538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3964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März 23</a:t>
            </a:fld>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251396" y="6312169"/>
            <a:ext cx="26394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12033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84" r:id="rId4"/>
    <p:sldLayoutId id="2147483691" r:id="rId5"/>
    <p:sldLayoutId id="2147483689" r:id="rId6"/>
    <p:sldLayoutId id="2147483697" r:id="rId7"/>
    <p:sldLayoutId id="2147483698" r:id="rId8"/>
    <p:sldLayoutId id="2147483699" r:id="rId9"/>
    <p:sldLayoutId id="2147483700" r:id="rId10"/>
    <p:sldLayoutId id="2147483688" r:id="rId11"/>
    <p:sldLayoutId id="2147483661" r:id="rId12"/>
    <p:sldLayoutId id="2147483696" r:id="rId13"/>
    <p:sldLayoutId id="2147483692" r:id="rId14"/>
    <p:sldLayoutId id="2147483693" r:id="rId15"/>
    <p:sldLayoutId id="2147483694" r:id="rId16"/>
    <p:sldLayoutId id="2147483695" r:id="rId17"/>
    <p:sldLayoutId id="2147483666" r:id="rId18"/>
    <p:sldLayoutId id="2147483669" r:id="rId19"/>
    <p:sldLayoutId id="2147483652" r:id="rId20"/>
    <p:sldLayoutId id="2147483668" r:id="rId21"/>
    <p:sldLayoutId id="2147483662" r:id="rId22"/>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hyperlink" Target="https://pikas-mi.dzlm.de/node/636" TargetMode="External"/><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4.svg"/></Relationships>
</file>

<file path=ppt/slides/_rels/slide1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1.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s://pikas-mi.dzlm.de/"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1</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Grundlagen inklusiven Lernens im MU</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a:t>Veranstaltungsreihe: Mathematik gemeinsam lernen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4634338" y="1086091"/>
            <a:ext cx="3595261" cy="5171159"/>
          </a:xfrm>
          <a:prstGeom prst="rect">
            <a:avLst/>
          </a:prstGeom>
          <a:ln>
            <a:solidFill>
              <a:srgbClr val="327D87"/>
            </a:solidFill>
          </a:ln>
        </p:spPr>
      </p:pic>
      <p:sp>
        <p:nvSpPr>
          <p:cNvPr id="3" name="Inhaltsplatzhalter 1">
            <a:extLst>
              <a:ext uri="{FF2B5EF4-FFF2-40B4-BE49-F238E27FC236}">
                <a16:creationId xmlns:a16="http://schemas.microsoft.com/office/drawing/2014/main" id="{F44775B7-B696-6AAC-C367-3AED4E3B5EA7}"/>
              </a:ext>
            </a:extLst>
          </p:cNvPr>
          <p:cNvSpPr>
            <a:spLocks noGrp="1"/>
          </p:cNvSpPr>
          <p:nvPr>
            <p:ph sz="half" idx="1"/>
          </p:nvPr>
        </p:nvSpPr>
        <p:spPr>
          <a:xfrm>
            <a:off x="580260" y="1184109"/>
            <a:ext cx="3934590" cy="4992854"/>
          </a:xfrm>
        </p:spPr>
        <p:txBody>
          <a:bodyPr/>
          <a:lstStyle/>
          <a:p>
            <a:pPr marL="0" indent="0" algn="ctr">
              <a:spcBef>
                <a:spcPts val="0"/>
              </a:spcBef>
              <a:buNone/>
            </a:pPr>
            <a:r>
              <a:rPr lang="de-DE" sz="2000" dirty="0">
                <a:solidFill>
                  <a:srgbClr val="327D87"/>
                </a:solidFill>
              </a:rPr>
              <a:t>Handreichung </a:t>
            </a:r>
          </a:p>
          <a:p>
            <a:pPr marL="0" indent="0" algn="ctr">
              <a:spcBef>
                <a:spcPts val="0"/>
              </a:spcBef>
              <a:buNone/>
            </a:pPr>
            <a:r>
              <a:rPr lang="de-DE" sz="2000" dirty="0">
                <a:solidFill>
                  <a:srgbClr val="327D87"/>
                </a:solidFill>
              </a:rPr>
              <a:t>„Mathematik gemeinsam lernen“ </a:t>
            </a: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r>
              <a:rPr lang="de-DE" dirty="0">
                <a:solidFill>
                  <a:srgbClr val="327D87"/>
                </a:solidFill>
              </a:rPr>
              <a:t>Download:</a:t>
            </a:r>
          </a:p>
          <a:p>
            <a:pPr algn="ctr">
              <a:lnSpc>
                <a:spcPct val="100000"/>
              </a:lnSpc>
              <a:spcBef>
                <a:spcPts val="0"/>
              </a:spcBef>
            </a:pPr>
            <a:r>
              <a:rPr lang="de-DE" dirty="0">
                <a:solidFill>
                  <a:srgbClr val="327D87"/>
                </a:solidFill>
              </a:rPr>
              <a:t>https://</a:t>
            </a:r>
            <a:r>
              <a:rPr lang="de-DE" dirty="0" err="1">
                <a:solidFill>
                  <a:srgbClr val="327D87"/>
                </a:solidFill>
              </a:rPr>
              <a:t>pikas-mi.dzlm.de</a:t>
            </a:r>
            <a:r>
              <a:rPr lang="de-DE" dirty="0">
                <a:solidFill>
                  <a:srgbClr val="327D87"/>
                </a:solidFill>
              </a:rPr>
              <a:t>/</a:t>
            </a:r>
            <a:r>
              <a:rPr lang="de-DE" dirty="0" err="1">
                <a:solidFill>
                  <a:srgbClr val="327D87"/>
                </a:solidFill>
              </a:rPr>
              <a:t>node</a:t>
            </a:r>
            <a:r>
              <a:rPr lang="de-DE" dirty="0">
                <a:solidFill>
                  <a:srgbClr val="327D87"/>
                </a:solidFill>
              </a:rPr>
              <a:t>/713</a:t>
            </a:r>
          </a:p>
        </p:txBody>
      </p:sp>
      <p:sp>
        <p:nvSpPr>
          <p:cNvPr id="6" name="Textfeld 5">
            <a:extLst>
              <a:ext uri="{FF2B5EF4-FFF2-40B4-BE49-F238E27FC236}">
                <a16:creationId xmlns:a16="http://schemas.microsoft.com/office/drawing/2014/main" id="{141843C0-8B1B-E256-229D-DB346929E167}"/>
              </a:ext>
            </a:extLst>
          </p:cNvPr>
          <p:cNvSpPr txBox="1"/>
          <p:nvPr/>
        </p:nvSpPr>
        <p:spPr>
          <a:xfrm>
            <a:off x="1425891" y="4184601"/>
            <a:ext cx="2243328" cy="369332"/>
          </a:xfrm>
          <a:prstGeom prst="rect">
            <a:avLst/>
          </a:prstGeom>
          <a:noFill/>
        </p:spPr>
        <p:txBody>
          <a:bodyPr wrap="square" rtlCol="0">
            <a:spAutoFit/>
          </a:bodyPr>
          <a:lstStyle/>
          <a:p>
            <a:pPr algn="ctr"/>
            <a:endParaRPr lang="de-DE" dirty="0">
              <a:solidFill>
                <a:srgbClr val="FF0000"/>
              </a:solidFill>
            </a:endParaRPr>
          </a:p>
        </p:txBody>
      </p:sp>
      <p:sp>
        <p:nvSpPr>
          <p:cNvPr id="4" name="Foliennummernplatzhalter 5">
            <a:extLst>
              <a:ext uri="{FF2B5EF4-FFF2-40B4-BE49-F238E27FC236}">
                <a16:creationId xmlns:a16="http://schemas.microsoft.com/office/drawing/2014/main" id="{4B4D1A1B-25FE-1197-9E95-1B90C26E22E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12</a:t>
            </a:fld>
            <a:endParaRPr lang="de-DE"/>
          </a:p>
        </p:txBody>
      </p:sp>
      <p:pic>
        <p:nvPicPr>
          <p:cNvPr id="9" name="Grafik 8">
            <a:extLst>
              <a:ext uri="{FF2B5EF4-FFF2-40B4-BE49-F238E27FC236}">
                <a16:creationId xmlns:a16="http://schemas.microsoft.com/office/drawing/2014/main" id="{1BFE81DC-A7D1-C78D-B9C2-56E8BF406D76}"/>
              </a:ext>
            </a:extLst>
          </p:cNvPr>
          <p:cNvPicPr>
            <a:picLocks noChangeAspect="1"/>
          </p:cNvPicPr>
          <p:nvPr/>
        </p:nvPicPr>
        <p:blipFill>
          <a:blip r:embed="rId5"/>
          <a:stretch>
            <a:fillRect/>
          </a:stretch>
        </p:blipFill>
        <p:spPr>
          <a:xfrm>
            <a:off x="1815180" y="3817841"/>
            <a:ext cx="1464749" cy="1472184"/>
          </a:xfrm>
          <a:prstGeom prst="rect">
            <a:avLst/>
          </a:prstGeom>
        </p:spPr>
      </p:pic>
    </p:spTree>
    <p:extLst>
      <p:ext uri="{BB962C8B-B14F-4D97-AF65-F5344CB8AC3E}">
        <p14:creationId xmlns:p14="http://schemas.microsoft.com/office/powerpoint/2010/main" val="13661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nodePh="1">
                                  <p:stCondLst>
                                    <p:cond delay="0"/>
                                  </p:stCondLst>
                                  <p:endCondLst>
                                    <p:cond evt="begin" delay="0">
                                      <p:tn val="20"/>
                                    </p:cond>
                                  </p:end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a:lstStyle/>
          <a:p>
            <a:r>
              <a:rPr lang="de-DE" b="1" dirty="0"/>
              <a:t>Lernaufgaben formulieren</a:t>
            </a:r>
            <a:endParaRPr lang="de-DE" dirty="0"/>
          </a:p>
          <a:p>
            <a:pPr>
              <a:spcBef>
                <a:spcPts val="400"/>
              </a:spcBef>
            </a:pPr>
            <a:r>
              <a:rPr lang="de-DE" b="1" dirty="0"/>
              <a:t>Basisaufgaben</a:t>
            </a:r>
            <a:r>
              <a:rPr lang="de-DE" dirty="0"/>
              <a:t> …</a:t>
            </a:r>
          </a:p>
          <a:p>
            <a:pPr marL="342900" indent="-342900">
              <a:lnSpc>
                <a:spcPts val="2760"/>
              </a:lnSpc>
              <a:spcBef>
                <a:spcPts val="400"/>
              </a:spcBef>
              <a:buFont typeface="+mj-lt"/>
              <a:buAutoNum type="arabicPeriod" startAt="5"/>
            </a:pPr>
            <a:r>
              <a:rPr lang="de-DE" dirty="0"/>
              <a:t>sind flexibel, </a:t>
            </a:r>
            <a:r>
              <a:rPr lang="de-DE" dirty="0" err="1"/>
              <a:t>können</a:t>
            </a:r>
            <a:r>
              <a:rPr lang="de-DE" dirty="0"/>
              <a:t> so an die spezifischen Gegebenheiten einer bestimmten Klasse angepasst werden und bieten eine Grundlage </a:t>
            </a:r>
            <a:r>
              <a:rPr lang="de-DE" dirty="0" err="1"/>
              <a:t>für</a:t>
            </a:r>
            <a:r>
              <a:rPr lang="de-DE" dirty="0"/>
              <a:t> weitergehende Differenzierungsmaßnahmen und Aufgabenadaptionen. </a:t>
            </a:r>
          </a:p>
          <a:p>
            <a:pPr marL="342900" indent="-342900">
              <a:lnSpc>
                <a:spcPts val="2760"/>
              </a:lnSpc>
              <a:spcBef>
                <a:spcPts val="400"/>
              </a:spcBef>
              <a:buFont typeface="+mj-lt"/>
              <a:buAutoNum type="arabicPeriod" startAt="5"/>
            </a:pPr>
            <a:r>
              <a:rPr lang="de-DE" dirty="0" err="1"/>
              <a:t>ermöglichen</a:t>
            </a:r>
            <a:r>
              <a:rPr lang="de-DE" dirty="0"/>
              <a:t> es allen Kindern, an den eigenen Lernvoraussetzungen </a:t>
            </a:r>
            <a:r>
              <a:rPr lang="de-DE" dirty="0" err="1"/>
              <a:t>anzuknüpfen</a:t>
            </a:r>
            <a:r>
              <a:rPr lang="de-DE" dirty="0"/>
              <a:t>. </a:t>
            </a:r>
          </a:p>
          <a:p>
            <a:pPr marL="342900" indent="-342900">
              <a:lnSpc>
                <a:spcPts val="2760"/>
              </a:lnSpc>
              <a:spcBef>
                <a:spcPts val="400"/>
              </a:spcBef>
              <a:buFont typeface="+mj-lt"/>
              <a:buAutoNum type="arabicPeriod" startAt="5"/>
            </a:pPr>
            <a:r>
              <a:rPr lang="de-DE" dirty="0" err="1"/>
              <a:t>fördern</a:t>
            </a:r>
            <a:r>
              <a:rPr lang="de-DE" dirty="0"/>
              <a:t> und fordern inhalts- und prozessbezogene Kompetenzen. </a:t>
            </a:r>
          </a:p>
          <a:p>
            <a:pPr marL="342900" indent="-342900">
              <a:lnSpc>
                <a:spcPts val="2760"/>
              </a:lnSpc>
              <a:spcBef>
                <a:spcPts val="400"/>
              </a:spcBef>
              <a:buFont typeface="+mj-lt"/>
              <a:buAutoNum type="arabicPeriod" startAt="5"/>
            </a:pPr>
            <a:r>
              <a:rPr lang="de-DE" dirty="0"/>
              <a:t>bieten Offenheit in Bezug auf die Wahl der Arbeitsmittel sowie der Darstellung. </a:t>
            </a:r>
          </a:p>
          <a:p>
            <a:pPr marL="342900" indent="-342900">
              <a:lnSpc>
                <a:spcPts val="2760"/>
              </a:lnSpc>
              <a:spcBef>
                <a:spcPts val="400"/>
              </a:spcBef>
              <a:buFont typeface="+mj-lt"/>
              <a:buAutoNum type="arabicPeriod" startAt="5"/>
            </a:pPr>
            <a:r>
              <a:rPr lang="de-DE" dirty="0" err="1"/>
              <a:t>ermöglichen</a:t>
            </a:r>
            <a:r>
              <a:rPr lang="de-DE" dirty="0"/>
              <a:t> verschiedene </a:t>
            </a:r>
            <a:r>
              <a:rPr lang="de-DE" dirty="0" err="1"/>
              <a:t>Zugänge</a:t>
            </a:r>
            <a:r>
              <a:rPr lang="de-DE" dirty="0"/>
              <a:t> und </a:t>
            </a:r>
            <a:r>
              <a:rPr lang="de-DE" dirty="0" err="1"/>
              <a:t>Lösungswege</a:t>
            </a:r>
            <a:r>
              <a:rPr lang="de-DE" dirty="0"/>
              <a:t>. </a:t>
            </a:r>
          </a:p>
          <a:p>
            <a:pPr marL="342900" indent="-342900">
              <a:lnSpc>
                <a:spcPts val="2760"/>
              </a:lnSpc>
              <a:spcBef>
                <a:spcPts val="400"/>
              </a:spcBef>
              <a:buFont typeface="+mj-lt"/>
              <a:buAutoNum type="arabicPeriod" startAt="5"/>
            </a:pPr>
            <a:r>
              <a:rPr lang="de-DE" dirty="0"/>
              <a:t>geben eine Grundlage </a:t>
            </a:r>
            <a:r>
              <a:rPr lang="de-DE" dirty="0" err="1"/>
              <a:t>für</a:t>
            </a:r>
            <a:r>
              <a:rPr lang="de-DE" dirty="0"/>
              <a:t> eine gemeinsame aufgabenbezogene Abschlussreflexion. </a:t>
            </a:r>
          </a:p>
          <a:p>
            <a:endParaRPr lang="de-DE" dirty="0"/>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102</a:t>
            </a:fld>
            <a:endParaRPr lang="de-DE"/>
          </a:p>
        </p:txBody>
      </p:sp>
    </p:spTree>
    <p:extLst>
      <p:ext uri="{BB962C8B-B14F-4D97-AF65-F5344CB8AC3E}">
        <p14:creationId xmlns:p14="http://schemas.microsoft.com/office/powerpoint/2010/main" val="180791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3295"/>
            <a:ext cx="7610849" cy="4418617"/>
          </a:xfrm>
        </p:spPr>
        <p:txBody>
          <a:bodyPr/>
          <a:lstStyle/>
          <a:p>
            <a:r>
              <a:rPr lang="de-DE" b="1"/>
              <a:t>Lernaufgaben formulieren</a:t>
            </a:r>
          </a:p>
          <a:p>
            <a:r>
              <a:rPr lang="de-DE"/>
              <a:t>Beispiel einer Basisaufgabe: </a:t>
            </a:r>
          </a:p>
          <a:p>
            <a:r>
              <a:rPr lang="de-DE">
                <a:latin typeface="Roboto" panose="02000000000000000000" pitchFamily="2" charset="0"/>
              </a:rPr>
              <a:t>„Legt 100 Bausteine so, dass andere Kinder sofort erkennen können, dass es genau 100 sind.</a:t>
            </a:r>
            <a:br>
              <a:rPr lang="de-DE">
                <a:latin typeface="Roboto" panose="02000000000000000000" pitchFamily="2" charset="0"/>
              </a:rPr>
            </a:br>
            <a:r>
              <a:rPr lang="de-DE">
                <a:latin typeface="Roboto" panose="02000000000000000000" pitchFamily="2" charset="0"/>
              </a:rPr>
              <a:t>Prüft dann die Lösung von zwei anderen Kindern. Erklärt euch gegenseitig, wie man schnell sehen kann, dass es genau 100 Steine sind und sammelt eure Ideen." </a:t>
            </a:r>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103</a:t>
            </a:fld>
            <a:endParaRPr lang="de-DE"/>
          </a:p>
        </p:txBody>
      </p:sp>
      <p:pic>
        <p:nvPicPr>
          <p:cNvPr id="2049" name="Picture 1" descr="page8image4779184">
            <a:extLst>
              <a:ext uri="{FF2B5EF4-FFF2-40B4-BE49-F238E27FC236}">
                <a16:creationId xmlns:a16="http://schemas.microsoft.com/office/drawing/2014/main" id="{2583B3D5-07E6-2E07-7285-446B27F43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5" b="18827"/>
          <a:stretch/>
        </p:blipFill>
        <p:spPr bwMode="auto">
          <a:xfrm>
            <a:off x="3990107" y="4255332"/>
            <a:ext cx="2164412" cy="16269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8image4782720">
            <a:extLst>
              <a:ext uri="{FF2B5EF4-FFF2-40B4-BE49-F238E27FC236}">
                <a16:creationId xmlns:a16="http://schemas.microsoft.com/office/drawing/2014/main" id="{C211A4F8-9FF7-2592-52AC-69C3112B5C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00"/>
          <a:stretch/>
        </p:blipFill>
        <p:spPr bwMode="auto">
          <a:xfrm>
            <a:off x="6308876" y="4255332"/>
            <a:ext cx="2711033" cy="16269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ACD7A67F-043D-DE36-954E-6ABF10DCC8F3}"/>
              </a:ext>
            </a:extLst>
          </p:cNvPr>
          <p:cNvSpPr txBox="1"/>
          <p:nvPr/>
        </p:nvSpPr>
        <p:spPr>
          <a:xfrm>
            <a:off x="4866469" y="5889788"/>
            <a:ext cx="3182962" cy="338554"/>
          </a:xfrm>
          <a:prstGeom prst="rect">
            <a:avLst/>
          </a:prstGeom>
          <a:noFill/>
        </p:spPr>
        <p:txBody>
          <a:bodyPr wrap="square" rtlCol="0">
            <a:spAutoFit/>
          </a:bodyPr>
          <a:lstStyle/>
          <a:p>
            <a:r>
              <a:rPr lang="de-DE" sz="1600" dirty="0">
                <a:solidFill>
                  <a:srgbClr val="327D87"/>
                </a:solidFill>
              </a:rPr>
              <a:t>https://</a:t>
            </a:r>
            <a:r>
              <a:rPr lang="de-DE" sz="1600" dirty="0" err="1">
                <a:solidFill>
                  <a:srgbClr val="327D87"/>
                </a:solidFill>
              </a:rPr>
              <a:t>pikas-mi.dzlm.de</a:t>
            </a:r>
            <a:r>
              <a:rPr lang="de-DE" sz="1600" dirty="0">
                <a:solidFill>
                  <a:srgbClr val="327D87"/>
                </a:solidFill>
              </a:rPr>
              <a:t>/</a:t>
            </a:r>
            <a:r>
              <a:rPr lang="de-DE" sz="1600" dirty="0" err="1">
                <a:solidFill>
                  <a:srgbClr val="327D87"/>
                </a:solidFill>
              </a:rPr>
              <a:t>node</a:t>
            </a:r>
            <a:r>
              <a:rPr lang="de-DE" sz="1600" dirty="0">
                <a:solidFill>
                  <a:srgbClr val="327D87"/>
                </a:solidFill>
              </a:rPr>
              <a:t>/628</a:t>
            </a:r>
          </a:p>
        </p:txBody>
      </p:sp>
      <p:sp>
        <p:nvSpPr>
          <p:cNvPr id="8" name="Titel 7">
            <a:extLst>
              <a:ext uri="{FF2B5EF4-FFF2-40B4-BE49-F238E27FC236}">
                <a16:creationId xmlns:a16="http://schemas.microsoft.com/office/drawing/2014/main" id="{A9E76AEB-A4DC-70E2-58E0-0B08837CA5A2}"/>
              </a:ext>
            </a:extLst>
          </p:cNvPr>
          <p:cNvSpPr>
            <a:spLocks noGrp="1"/>
          </p:cNvSpPr>
          <p:nvPr>
            <p:ph type="title"/>
          </p:nvPr>
        </p:nvSpPr>
        <p:spPr/>
        <p:txBody>
          <a:bodyPr>
            <a:normAutofit/>
          </a:bodyPr>
          <a:lstStyle/>
          <a:p>
            <a:r>
              <a:rPr lang="de-DE"/>
              <a:t>3.3 Unterrichtspraktische Überlegungen</a:t>
            </a:r>
          </a:p>
        </p:txBody>
      </p:sp>
      <p:sp>
        <p:nvSpPr>
          <p:cNvPr id="2" name="Abgerundetes Rechteck 1">
            <a:extLst>
              <a:ext uri="{FF2B5EF4-FFF2-40B4-BE49-F238E27FC236}">
                <a16:creationId xmlns:a16="http://schemas.microsoft.com/office/drawing/2014/main" id="{E864D2F1-30E5-E6B7-BFFA-F7FECD7DAA87}"/>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F6CC2B4E-A3EF-3404-BD74-23F854CBD947}"/>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35326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49"/>
                                        </p:tgtEl>
                                        <p:attrNameLst>
                                          <p:attrName>style.visibility</p:attrName>
                                        </p:attrNameLst>
                                      </p:cBhvr>
                                      <p:to>
                                        <p:strVal val="visible"/>
                                      </p:to>
                                    </p:set>
                                    <p:anim calcmode="lin" valueType="num">
                                      <p:cBhvr>
                                        <p:cTn id="17" dur="500" fill="hold"/>
                                        <p:tgtEl>
                                          <p:spTgt spid="2049"/>
                                        </p:tgtEl>
                                        <p:attrNameLst>
                                          <p:attrName>ppt_w</p:attrName>
                                        </p:attrNameLst>
                                      </p:cBhvr>
                                      <p:tavLst>
                                        <p:tav tm="0">
                                          <p:val>
                                            <p:fltVal val="0"/>
                                          </p:val>
                                        </p:tav>
                                        <p:tav tm="100000">
                                          <p:val>
                                            <p:strVal val="#ppt_w"/>
                                          </p:val>
                                        </p:tav>
                                      </p:tavLst>
                                    </p:anim>
                                    <p:anim calcmode="lin" valueType="num">
                                      <p:cBhvr>
                                        <p:cTn id="18" dur="500" fill="hold"/>
                                        <p:tgtEl>
                                          <p:spTgt spid="2049"/>
                                        </p:tgtEl>
                                        <p:attrNameLst>
                                          <p:attrName>ppt_h</p:attrName>
                                        </p:attrNameLst>
                                      </p:cBhvr>
                                      <p:tavLst>
                                        <p:tav tm="0">
                                          <p:val>
                                            <p:fltVal val="0"/>
                                          </p:val>
                                        </p:tav>
                                        <p:tav tm="100000">
                                          <p:val>
                                            <p:strVal val="#ppt_h"/>
                                          </p:val>
                                        </p:tav>
                                      </p:tavLst>
                                    </p:anim>
                                    <p:animEffect transition="in" filter="fade">
                                      <p:cBhvr>
                                        <p:cTn id="19" dur="500"/>
                                        <p:tgtEl>
                                          <p:spTgt spid="2049"/>
                                        </p:tgtEl>
                                      </p:cBhvr>
                                    </p:animEffect>
                                  </p:childTnLst>
                                </p:cTn>
                              </p:par>
                              <p:par>
                                <p:cTn id="20" presetID="53" presetClass="entr" presetSubtype="16"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0.70"/>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3.3 Unterrichtspraktische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104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15A7B409-992C-379E-ADEC-998C15C664F3}"/>
              </a:ext>
            </a:extLst>
          </p:cNvPr>
          <p:cNvSpPr/>
          <p:nvPr/>
        </p:nvSpPr>
        <p:spPr>
          <a:xfrm rot="19801317">
            <a:off x="5484099" y="2833058"/>
            <a:ext cx="411317" cy="171384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441092" y="1196988"/>
            <a:ext cx="3645725" cy="2341859"/>
          </a:xfrm>
          <a:prstGeom prst="wedgeEllipseCallout">
            <a:avLst>
              <a:gd name="adj1" fmla="val -38811"/>
              <a:gd name="adj2" fmla="val 4866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464842" y="1333689"/>
            <a:ext cx="3581508" cy="2031325"/>
          </a:xfrm>
          <a:prstGeom prst="rect">
            <a:avLst/>
          </a:prstGeom>
          <a:noFill/>
        </p:spPr>
        <p:txBody>
          <a:bodyPr wrap="square" rtlCol="0">
            <a:spAutoFit/>
          </a:bodyPr>
          <a:lstStyle/>
          <a:p>
            <a:pPr algn="ctr"/>
            <a:r>
              <a:rPr lang="de-DE">
                <a:solidFill>
                  <a:schemeClr val="accent6"/>
                </a:solidFill>
              </a:rPr>
              <a:t>Welche Medien und Anschauungsmittel können im Zusammenhang mit dem jeweiligen Lerngegenstand eingesetzt werden? </a:t>
            </a:r>
          </a:p>
          <a:p>
            <a:pPr algn="ctr"/>
            <a:r>
              <a:rPr lang="de-DE">
                <a:solidFill>
                  <a:schemeClr val="accent6"/>
                </a:solidFill>
              </a:rPr>
              <a:t>Welche Unterschiede in Bezug auf die verschiedenen Anschauungs-mittel gibt es?</a:t>
            </a:r>
          </a:p>
        </p:txBody>
      </p:sp>
      <p:sp>
        <p:nvSpPr>
          <p:cNvPr id="5" name="Foliennummernplatzhalter 5">
            <a:extLst>
              <a:ext uri="{FF2B5EF4-FFF2-40B4-BE49-F238E27FC236}">
                <a16:creationId xmlns:a16="http://schemas.microsoft.com/office/drawing/2014/main" id="{4CA8932F-B2B3-693A-118D-1599F26ABE2A}"/>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104</a:t>
            </a:fld>
            <a:endParaRPr lang="de-DE"/>
          </a:p>
        </p:txBody>
      </p:sp>
    </p:spTree>
    <p:extLst>
      <p:ext uri="{BB962C8B-B14F-4D97-AF65-F5344CB8AC3E}">
        <p14:creationId xmlns:p14="http://schemas.microsoft.com/office/powerpoint/2010/main" val="41548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266" y="1453295"/>
            <a:ext cx="7786320" cy="4418617"/>
          </a:xfrm>
        </p:spPr>
        <p:txBody>
          <a:bodyPr/>
          <a:lstStyle/>
          <a:p>
            <a:r>
              <a:rPr lang="de-DE" b="1"/>
              <a:t>Medien und Anschauungsmittel auswählen</a:t>
            </a:r>
          </a:p>
          <a:p>
            <a:pPr>
              <a:lnSpc>
                <a:spcPts val="2660"/>
              </a:lnSpc>
            </a:pPr>
            <a:r>
              <a:rPr lang="de-DE"/>
              <a:t>Darstellungswechsel (z. B. vom mathematischen Symbol in ein Bild) ist grundlegende Voraussetzung für den Aufbau von tragfähigen Grundvorstellungen zu Zahlen und Operationen.</a:t>
            </a:r>
          </a:p>
          <a:p>
            <a:pPr fontAlgn="base">
              <a:lnSpc>
                <a:spcPct val="100000"/>
              </a:lnSpc>
            </a:pPr>
            <a:endParaRPr lang="de-DE"/>
          </a:p>
          <a:p>
            <a:pPr fontAlgn="base">
              <a:lnSpc>
                <a:spcPts val="2760"/>
              </a:lnSpc>
            </a:pPr>
            <a:r>
              <a:rPr lang="de-DE"/>
              <a:t>Differenzsensible Leitfragen zur Auswahl geeigneter Anschauungsmittel:</a:t>
            </a:r>
          </a:p>
          <a:p>
            <a:pPr marL="285750" indent="-285750" fontAlgn="base">
              <a:lnSpc>
                <a:spcPts val="2760"/>
              </a:lnSpc>
              <a:buFont typeface="Arial" panose="020B0604020202020204" pitchFamily="34" charset="0"/>
              <a:buChar char="•"/>
            </a:pPr>
            <a:r>
              <a:rPr lang="de-DE"/>
              <a:t>Erlaubt das Material den Kindern die Entwicklung unterschiedlicher, individueller Lösungswege?</a:t>
            </a:r>
          </a:p>
          <a:p>
            <a:pPr marL="285750" indent="-285750" fontAlgn="base">
              <a:lnSpc>
                <a:spcPts val="2760"/>
              </a:lnSpc>
              <a:buFont typeface="Arial" panose="020B0604020202020204" pitchFamily="34" charset="0"/>
              <a:buChar char="•"/>
            </a:pPr>
            <a:r>
              <a:rPr lang="de-DE"/>
              <a:t>Kann das Material als Lösungshilfe, Lernhilfe und/ oder Argumentations- und Kommunikationshilfe dienen?</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105</a:t>
            </a:fld>
            <a:endParaRPr lang="de-DE"/>
          </a:p>
        </p:txBody>
      </p:sp>
      <p:pic>
        <p:nvPicPr>
          <p:cNvPr id="8" name="Grafik 7">
            <a:extLst>
              <a:ext uri="{FF2B5EF4-FFF2-40B4-BE49-F238E27FC236}">
                <a16:creationId xmlns:a16="http://schemas.microsoft.com/office/drawing/2014/main" id="{0BB4BE65-A61A-C9B5-DE1E-482A3C8253E1}"/>
              </a:ext>
            </a:extLst>
          </p:cNvPr>
          <p:cNvPicPr>
            <a:picLocks noChangeAspect="1"/>
          </p:cNvPicPr>
          <p:nvPr/>
        </p:nvPicPr>
        <p:blipFill>
          <a:blip r:embed="rId3"/>
          <a:stretch>
            <a:fillRect/>
          </a:stretch>
        </p:blipFill>
        <p:spPr>
          <a:xfrm>
            <a:off x="1096266" y="1984873"/>
            <a:ext cx="7786320" cy="4029703"/>
          </a:xfrm>
          <a:prstGeom prst="rect">
            <a:avLst/>
          </a:prstGeom>
        </p:spPr>
      </p:pic>
    </p:spTree>
    <p:extLst>
      <p:ext uri="{BB962C8B-B14F-4D97-AF65-F5344CB8AC3E}">
        <p14:creationId xmlns:p14="http://schemas.microsoft.com/office/powerpoint/2010/main" val="7708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584439" cy="4418617"/>
          </a:xfrm>
        </p:spPr>
        <p:txBody>
          <a:bodyPr/>
          <a:lstStyle/>
          <a:p>
            <a:r>
              <a:rPr lang="de-DE" b="1"/>
              <a:t>Medien und Anschauungsmittel auswählen</a:t>
            </a:r>
          </a:p>
          <a:p>
            <a:r>
              <a:rPr lang="de-DE"/>
              <a:t>Bezug zur Basisaufgabe (100 strukturiert darstellen):</a:t>
            </a:r>
          </a:p>
          <a:p>
            <a:pPr marL="285750" indent="-285750">
              <a:spcBef>
                <a:spcPts val="0"/>
              </a:spcBef>
              <a:buFont typeface="Arial" panose="020B0604020202020204" pitchFamily="34" charset="0"/>
              <a:buChar char="•"/>
            </a:pPr>
            <a:r>
              <a:rPr lang="de-DE"/>
              <a:t>Material erlaubt unterschiedliche Darstellungen und Strukturen</a:t>
            </a:r>
          </a:p>
          <a:p>
            <a:pPr marL="285750" indent="-285750">
              <a:spcBef>
                <a:spcPts val="0"/>
              </a:spcBef>
              <a:buFont typeface="Arial" panose="020B0604020202020204" pitchFamily="34" charset="0"/>
              <a:buChar char="•"/>
            </a:pPr>
            <a:r>
              <a:rPr lang="de-DE"/>
              <a:t>Material ist gleichförmig</a:t>
            </a:r>
          </a:p>
          <a:p>
            <a:pPr marL="285750" indent="-285750">
              <a:spcBef>
                <a:spcPts val="0"/>
              </a:spcBef>
              <a:buFont typeface="Arial" panose="020B0604020202020204" pitchFamily="34" charset="0"/>
              <a:buChar char="•"/>
            </a:pPr>
            <a:r>
              <a:rPr lang="de-DE"/>
              <a:t>=&gt; Kinder können vergleichbare Strukturen erfinden</a:t>
            </a:r>
          </a:p>
          <a:p>
            <a:r>
              <a:rPr lang="de-DE"/>
              <a:t>Möglichkeiten:</a:t>
            </a:r>
          </a:p>
          <a:p>
            <a:pPr marL="285750" indent="-285750">
              <a:lnSpc>
                <a:spcPct val="100000"/>
              </a:lnSpc>
              <a:spcBef>
                <a:spcPts val="0"/>
              </a:spcBef>
              <a:buFont typeface="Arial" panose="020B0604020202020204" pitchFamily="34" charset="0"/>
              <a:buChar char="•"/>
            </a:pPr>
            <a:r>
              <a:rPr lang="de-DE"/>
              <a:t>Holzbausteine </a:t>
            </a:r>
          </a:p>
          <a:p>
            <a:pPr marL="285750" indent="-285750">
              <a:lnSpc>
                <a:spcPct val="100000"/>
              </a:lnSpc>
              <a:spcBef>
                <a:spcPts val="1200"/>
              </a:spcBef>
              <a:buFont typeface="Arial" panose="020B0604020202020204" pitchFamily="34" charset="0"/>
              <a:buChar char="•"/>
            </a:pPr>
            <a:r>
              <a:rPr lang="de-DE"/>
              <a:t>alternativ: Wendeplättchen, Würfel, Muggelsteine etc.</a:t>
            </a:r>
          </a:p>
          <a:p>
            <a:pPr marL="285750" indent="-285750">
              <a:lnSpc>
                <a:spcPct val="100000"/>
              </a:lnSpc>
              <a:spcBef>
                <a:spcPts val="1200"/>
              </a:spcBef>
              <a:buFont typeface="Arial" panose="020B0604020202020204" pitchFamily="34" charset="0"/>
              <a:buChar char="•"/>
            </a:pPr>
            <a:r>
              <a:rPr lang="de-DE"/>
              <a:t>Dokumentation durch Aufzeichnen der Strukturierungen</a:t>
            </a:r>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106</a:t>
            </a:fld>
            <a:endParaRPr lang="de-DE"/>
          </a:p>
        </p:txBody>
      </p:sp>
      <p:pic>
        <p:nvPicPr>
          <p:cNvPr id="13" name="Grafik 12">
            <a:extLst>
              <a:ext uri="{FF2B5EF4-FFF2-40B4-BE49-F238E27FC236}">
                <a16:creationId xmlns:a16="http://schemas.microsoft.com/office/drawing/2014/main" id="{161CC2D4-3C4C-114A-03B5-57F9B01C7A4E}"/>
              </a:ext>
            </a:extLst>
          </p:cNvPr>
          <p:cNvPicPr>
            <a:picLocks noChangeAspect="1"/>
          </p:cNvPicPr>
          <p:nvPr/>
        </p:nvPicPr>
        <p:blipFill>
          <a:blip r:embed="rId3"/>
          <a:stretch>
            <a:fillRect/>
          </a:stretch>
        </p:blipFill>
        <p:spPr>
          <a:xfrm>
            <a:off x="6632169" y="1522727"/>
            <a:ext cx="1986981" cy="1018902"/>
          </a:xfrm>
          <a:prstGeom prst="rect">
            <a:avLst/>
          </a:prstGeom>
        </p:spPr>
      </p:pic>
      <p:sp>
        <p:nvSpPr>
          <p:cNvPr id="3" name="Abgerundetes Rechteck 2">
            <a:extLst>
              <a:ext uri="{FF2B5EF4-FFF2-40B4-BE49-F238E27FC236}">
                <a16:creationId xmlns:a16="http://schemas.microsoft.com/office/drawing/2014/main" id="{B56134A1-425A-6C27-AE19-548A59810732}"/>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3AFFC60-5616-967F-088D-C3BDF9D18179}"/>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pic>
        <p:nvPicPr>
          <p:cNvPr id="11" name="Grafik 10">
            <a:extLst>
              <a:ext uri="{FF2B5EF4-FFF2-40B4-BE49-F238E27FC236}">
                <a16:creationId xmlns:a16="http://schemas.microsoft.com/office/drawing/2014/main" id="{DE2613E7-55A4-F048-1AE1-E522A2C15EAB}"/>
              </a:ext>
            </a:extLst>
          </p:cNvPr>
          <p:cNvPicPr>
            <a:picLocks noChangeAspect="1"/>
          </p:cNvPicPr>
          <p:nvPr/>
        </p:nvPicPr>
        <p:blipFill>
          <a:blip r:embed="rId4"/>
          <a:stretch>
            <a:fillRect/>
          </a:stretch>
        </p:blipFill>
        <p:spPr>
          <a:xfrm>
            <a:off x="6731306" y="2838321"/>
            <a:ext cx="2405050" cy="1018902"/>
          </a:xfrm>
          <a:prstGeom prst="rect">
            <a:avLst/>
          </a:prstGeom>
        </p:spPr>
      </p:pic>
      <p:pic>
        <p:nvPicPr>
          <p:cNvPr id="9" name="Grafik 8">
            <a:extLst>
              <a:ext uri="{FF2B5EF4-FFF2-40B4-BE49-F238E27FC236}">
                <a16:creationId xmlns:a16="http://schemas.microsoft.com/office/drawing/2014/main" id="{3DD7E6D4-03A3-7B5B-0E2E-24A713D2A30D}"/>
              </a:ext>
            </a:extLst>
          </p:cNvPr>
          <p:cNvPicPr>
            <a:picLocks noChangeAspect="1"/>
          </p:cNvPicPr>
          <p:nvPr/>
        </p:nvPicPr>
        <p:blipFill>
          <a:blip r:embed="rId5"/>
          <a:stretch>
            <a:fillRect/>
          </a:stretch>
        </p:blipFill>
        <p:spPr>
          <a:xfrm>
            <a:off x="7894541" y="4690903"/>
            <a:ext cx="1070310" cy="644370"/>
          </a:xfrm>
          <a:prstGeom prst="rect">
            <a:avLst/>
          </a:prstGeom>
        </p:spPr>
      </p:pic>
      <p:pic>
        <p:nvPicPr>
          <p:cNvPr id="12" name="Grafik 11">
            <a:extLst>
              <a:ext uri="{FF2B5EF4-FFF2-40B4-BE49-F238E27FC236}">
                <a16:creationId xmlns:a16="http://schemas.microsoft.com/office/drawing/2014/main" id="{D45DDCCC-3350-1BC6-6AAF-0BFCC30B4A18}"/>
              </a:ext>
            </a:extLst>
          </p:cNvPr>
          <p:cNvPicPr>
            <a:picLocks noChangeAspect="1"/>
          </p:cNvPicPr>
          <p:nvPr/>
        </p:nvPicPr>
        <p:blipFill>
          <a:blip r:embed="rId6"/>
          <a:stretch>
            <a:fillRect/>
          </a:stretch>
        </p:blipFill>
        <p:spPr>
          <a:xfrm>
            <a:off x="6969332" y="4153915"/>
            <a:ext cx="925209" cy="712188"/>
          </a:xfrm>
          <a:prstGeom prst="rect">
            <a:avLst/>
          </a:prstGeom>
        </p:spPr>
      </p:pic>
    </p:spTree>
    <p:extLst>
      <p:ext uri="{BB962C8B-B14F-4D97-AF65-F5344CB8AC3E}">
        <p14:creationId xmlns:p14="http://schemas.microsoft.com/office/powerpoint/2010/main" val="18252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500"/>
                                        <p:tgtEl>
                                          <p:spTgt spid="4">
                                            <p:txEl>
                                              <p:pRg st="7" end="7"/>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Effect transition="in" filter="wipe(left)">
                                      <p:cBhvr>
                                        <p:cTn id="6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3.3 Unterrichtspraktische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107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770"/>
          <a:stretch/>
        </p:blipFill>
        <p:spPr>
          <a:xfrm>
            <a:off x="1635511" y="1095638"/>
            <a:ext cx="6069654" cy="5138907"/>
          </a:xfrm>
          <a:prstGeom prst="rect">
            <a:avLst/>
          </a:prstGeom>
        </p:spPr>
      </p:pic>
      <p:sp>
        <p:nvSpPr>
          <p:cNvPr id="4" name="Rechteck 3">
            <a:extLst>
              <a:ext uri="{FF2B5EF4-FFF2-40B4-BE49-F238E27FC236}">
                <a16:creationId xmlns:a16="http://schemas.microsoft.com/office/drawing/2014/main" id="{D9858A7B-07F1-AF72-7CC8-0D87D34014B1}"/>
              </a:ext>
            </a:extLst>
          </p:cNvPr>
          <p:cNvSpPr/>
          <p:nvPr/>
        </p:nvSpPr>
        <p:spPr>
          <a:xfrm rot="16200000">
            <a:off x="4428117" y="4712651"/>
            <a:ext cx="390405" cy="170750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15075" y="2648197"/>
            <a:ext cx="3645725" cy="2261015"/>
          </a:xfrm>
          <a:prstGeom prst="wedgeEllipseCallout">
            <a:avLst>
              <a:gd name="adj1" fmla="val 74544"/>
              <a:gd name="adj2" fmla="val 72502"/>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35625" y="2803551"/>
            <a:ext cx="3756438" cy="2031325"/>
          </a:xfrm>
          <a:prstGeom prst="rect">
            <a:avLst/>
          </a:prstGeom>
          <a:noFill/>
        </p:spPr>
        <p:txBody>
          <a:bodyPr wrap="square" rtlCol="0">
            <a:spAutoFit/>
          </a:bodyPr>
          <a:lstStyle/>
          <a:p>
            <a:pPr algn="ctr"/>
            <a:r>
              <a:rPr lang="de-DE">
                <a:solidFill>
                  <a:schemeClr val="accent6"/>
                </a:solidFill>
              </a:rPr>
              <a:t>Wie können trotz </a:t>
            </a:r>
          </a:p>
          <a:p>
            <a:pPr algn="ctr"/>
            <a:r>
              <a:rPr lang="de-DE">
                <a:solidFill>
                  <a:schemeClr val="accent6"/>
                </a:solidFill>
              </a:rPr>
              <a:t>Differenzierung und unterschied-</a:t>
            </a:r>
            <a:r>
              <a:rPr lang="de-DE" err="1">
                <a:solidFill>
                  <a:schemeClr val="accent6"/>
                </a:solidFill>
              </a:rPr>
              <a:t>lichen</a:t>
            </a:r>
            <a:r>
              <a:rPr lang="de-DE">
                <a:solidFill>
                  <a:schemeClr val="accent6"/>
                </a:solidFill>
              </a:rPr>
              <a:t> Aneignungsniveaus gemein-same Lernmöglichkeiten geschaffen und die aktive Auseinandersetzung mit dem Lerngegenstand </a:t>
            </a:r>
          </a:p>
          <a:p>
            <a:pPr algn="ctr"/>
            <a:r>
              <a:rPr lang="de-DE">
                <a:solidFill>
                  <a:schemeClr val="accent6"/>
                </a:solidFill>
              </a:rPr>
              <a:t>angeregt werden?</a:t>
            </a:r>
          </a:p>
        </p:txBody>
      </p:sp>
      <p:sp>
        <p:nvSpPr>
          <p:cNvPr id="5" name="Foliennummernplatzhalter 5">
            <a:extLst>
              <a:ext uri="{FF2B5EF4-FFF2-40B4-BE49-F238E27FC236}">
                <a16:creationId xmlns:a16="http://schemas.microsoft.com/office/drawing/2014/main" id="{74A7FD1F-D65A-FD46-D44D-E5F6732AC40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107</a:t>
            </a:fld>
            <a:endParaRPr lang="de-DE"/>
          </a:p>
        </p:txBody>
      </p:sp>
    </p:spTree>
    <p:extLst>
      <p:ext uri="{BB962C8B-B14F-4D97-AF65-F5344CB8AC3E}">
        <p14:creationId xmlns:p14="http://schemas.microsoft.com/office/powerpoint/2010/main" val="19036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786320" cy="4418617"/>
          </a:xfrm>
        </p:spPr>
        <p:txBody>
          <a:bodyPr/>
          <a:lstStyle/>
          <a:p>
            <a:r>
              <a:rPr lang="de-DE" b="1"/>
              <a:t>Methoden und Sozialformen festlegen</a:t>
            </a:r>
          </a:p>
          <a:p>
            <a:pPr>
              <a:lnSpc>
                <a:spcPts val="2660"/>
              </a:lnSpc>
            </a:pPr>
            <a:r>
              <a:rPr lang="de-DE"/>
              <a:t>Ziele:</a:t>
            </a:r>
          </a:p>
          <a:p>
            <a:pPr marL="285750" indent="-285750">
              <a:lnSpc>
                <a:spcPts val="2660"/>
              </a:lnSpc>
              <a:buFont typeface="Arial" panose="020B0604020202020204" pitchFamily="34" charset="0"/>
              <a:buChar char="•"/>
            </a:pPr>
            <a:r>
              <a:rPr lang="de-DE"/>
              <a:t>Schaffung gemeinsamer Lerngelegenheiten und Anregung einer aktiven Auseinandersetzung mit dem mathematischen Lerngegenstand</a:t>
            </a:r>
          </a:p>
          <a:p>
            <a:pPr marL="285750" indent="-285750" fontAlgn="base">
              <a:lnSpc>
                <a:spcPts val="2760"/>
              </a:lnSpc>
              <a:buFont typeface="Arial" panose="020B0604020202020204" pitchFamily="34" charset="0"/>
              <a:buChar char="•"/>
            </a:pPr>
            <a:r>
              <a:rPr lang="de-DE"/>
              <a:t>Auseinandersetzung mit Lösungswegen, Ideen und Entdeckungen anderer Kinder </a:t>
            </a:r>
          </a:p>
          <a:p>
            <a:pPr marL="285750" indent="-285750" fontAlgn="base">
              <a:lnSpc>
                <a:spcPts val="2760"/>
              </a:lnSpc>
              <a:buFont typeface="Arial" panose="020B0604020202020204" pitchFamily="34" charset="0"/>
              <a:buChar char="•"/>
            </a:pPr>
            <a:r>
              <a:rPr lang="de-DE"/>
              <a:t>Reflexion und Weiterentwicklung eigener Ansätze und Vorstellungen =&gt; produktiver Ablauf</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108</a:t>
            </a:fld>
            <a:endParaRPr lang="de-DE"/>
          </a:p>
        </p:txBody>
      </p:sp>
    </p:spTree>
    <p:extLst>
      <p:ext uri="{BB962C8B-B14F-4D97-AF65-F5344CB8AC3E}">
        <p14:creationId xmlns:p14="http://schemas.microsoft.com/office/powerpoint/2010/main" val="18375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786320" cy="4418617"/>
          </a:xfrm>
        </p:spPr>
        <p:txBody>
          <a:bodyPr/>
          <a:lstStyle/>
          <a:p>
            <a:r>
              <a:rPr lang="de-DE" b="1"/>
              <a:t>Methoden und Sozialformen festlegen</a:t>
            </a:r>
          </a:p>
          <a:p>
            <a:pPr>
              <a:lnSpc>
                <a:spcPts val="2660"/>
              </a:lnSpc>
            </a:pPr>
            <a:r>
              <a:rPr lang="de-DE"/>
              <a:t>Bezug zur Basisaufgabe (100 strukturiert darstellen):</a:t>
            </a:r>
          </a:p>
          <a:p>
            <a:pPr marL="285750" indent="-285750">
              <a:lnSpc>
                <a:spcPts val="2660"/>
              </a:lnSpc>
              <a:buFont typeface="Arial" panose="020B0604020202020204" pitchFamily="34" charset="0"/>
              <a:buChar char="•"/>
            </a:pPr>
            <a:r>
              <a:rPr lang="de-DE"/>
              <a:t>gemeinsamer Einstieg: Schätzen der Anzahl der Holzbausteine</a:t>
            </a:r>
          </a:p>
          <a:p>
            <a:pPr marL="285750" indent="-285750">
              <a:lnSpc>
                <a:spcPts val="2660"/>
              </a:lnSpc>
              <a:buFont typeface="Arial" panose="020B0604020202020204" pitchFamily="34" charset="0"/>
              <a:buChar char="•"/>
            </a:pPr>
            <a:r>
              <a:rPr lang="de-DE"/>
              <a:t>gemeinsame Arbeitsphase: Einigung (in PA) auf Möglichkeiten der Anzahlbestimmung und -darstellung </a:t>
            </a:r>
          </a:p>
          <a:p>
            <a:pPr marL="285750" indent="-285750" fontAlgn="base">
              <a:lnSpc>
                <a:spcPts val="2760"/>
              </a:lnSpc>
              <a:buFont typeface="Arial" panose="020B0604020202020204" pitchFamily="34" charset="0"/>
              <a:buChar char="•"/>
            </a:pPr>
            <a:r>
              <a:rPr lang="de-DE"/>
              <a:t>Reflexionsphase: Reflexion verschiedener Möglichkeiten zur Bestimmung und Darstellung von Anzahlen, Erkenntnissicherung</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109</a:t>
            </a:fld>
            <a:endParaRPr lang="de-DE"/>
          </a:p>
        </p:txBody>
      </p:sp>
      <p:sp>
        <p:nvSpPr>
          <p:cNvPr id="3" name="Abgerundetes Rechteck 2">
            <a:extLst>
              <a:ext uri="{FF2B5EF4-FFF2-40B4-BE49-F238E27FC236}">
                <a16:creationId xmlns:a16="http://schemas.microsoft.com/office/drawing/2014/main" id="{6CB555B9-E55E-0482-6109-8962DEF36254}"/>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F34ADA3-FB65-E74D-7AFC-3D7EB97D4EBD}"/>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pic>
        <p:nvPicPr>
          <p:cNvPr id="9" name="Grafik 8">
            <a:extLst>
              <a:ext uri="{FF2B5EF4-FFF2-40B4-BE49-F238E27FC236}">
                <a16:creationId xmlns:a16="http://schemas.microsoft.com/office/drawing/2014/main" id="{9D6BCC92-47A6-5A51-EAA3-0B251624A84F}"/>
              </a:ext>
            </a:extLst>
          </p:cNvPr>
          <p:cNvPicPr>
            <a:picLocks noChangeAspect="1"/>
          </p:cNvPicPr>
          <p:nvPr/>
        </p:nvPicPr>
        <p:blipFill>
          <a:blip r:embed="rId3"/>
          <a:stretch>
            <a:fillRect/>
          </a:stretch>
        </p:blipFill>
        <p:spPr>
          <a:xfrm>
            <a:off x="1406626" y="2993592"/>
            <a:ext cx="6850875" cy="3183493"/>
          </a:xfrm>
          <a:prstGeom prst="rect">
            <a:avLst/>
          </a:prstGeom>
        </p:spPr>
      </p:pic>
      <p:pic>
        <p:nvPicPr>
          <p:cNvPr id="11" name="Grafik 10">
            <a:extLst>
              <a:ext uri="{FF2B5EF4-FFF2-40B4-BE49-F238E27FC236}">
                <a16:creationId xmlns:a16="http://schemas.microsoft.com/office/drawing/2014/main" id="{E2E95D0D-CE22-5FEE-A149-4FF3B5B58CAD}"/>
              </a:ext>
            </a:extLst>
          </p:cNvPr>
          <p:cNvPicPr>
            <a:picLocks noChangeAspect="1"/>
          </p:cNvPicPr>
          <p:nvPr/>
        </p:nvPicPr>
        <p:blipFill rotWithShape="1">
          <a:blip r:embed="rId4"/>
          <a:srcRect t="10000" b="8489"/>
          <a:stretch/>
        </p:blipFill>
        <p:spPr>
          <a:xfrm>
            <a:off x="1406626" y="3811106"/>
            <a:ext cx="6850875" cy="2664120"/>
          </a:xfrm>
          <a:prstGeom prst="rect">
            <a:avLst/>
          </a:prstGeom>
        </p:spPr>
      </p:pic>
    </p:spTree>
    <p:extLst>
      <p:ext uri="{BB962C8B-B14F-4D97-AF65-F5344CB8AC3E}">
        <p14:creationId xmlns:p14="http://schemas.microsoft.com/office/powerpoint/2010/main" val="28246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9"/>
                                        </p:tgtEl>
                                        <p:attrNameLst>
                                          <p:attrName>ppt_w</p:attrName>
                                        </p:attrNameLst>
                                      </p:cBhvr>
                                      <p:tavLst>
                                        <p:tav tm="0">
                                          <p:val>
                                            <p:strVal val="ppt_w"/>
                                          </p:val>
                                        </p:tav>
                                        <p:tav tm="100000">
                                          <p:val>
                                            <p:fltVal val="0"/>
                                          </p:val>
                                        </p:tav>
                                      </p:tavLst>
                                    </p:anim>
                                    <p:anim calcmode="lin" valueType="num">
                                      <p:cBhvr>
                                        <p:cTn id="24" dur="500"/>
                                        <p:tgtEl>
                                          <p:spTgt spid="9"/>
                                        </p:tgtEl>
                                        <p:attrNameLst>
                                          <p:attrName>ppt_h</p:attrName>
                                        </p:attrNameLst>
                                      </p:cBhvr>
                                      <p:tavLst>
                                        <p:tav tm="0">
                                          <p:val>
                                            <p:strVal val="ppt_h"/>
                                          </p:val>
                                        </p:tav>
                                        <p:tav tm="100000">
                                          <p:val>
                                            <p:fltVal val="0"/>
                                          </p:val>
                                        </p:tav>
                                      </p:tavLst>
                                    </p:anim>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left)">
                                      <p:cBhvr>
                                        <p:cTn id="5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110</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3.4 Inklusionsspezifische Überlegungen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32048" cy="4619627"/>
          </a:xfrm>
        </p:spPr>
        <p:txBody>
          <a:bodyPr/>
          <a:lstStyle/>
          <a:p>
            <a:r>
              <a:rPr lang="de-DE" sz="1400" b="1" dirty="0"/>
              <a:t>Ziel</a:t>
            </a:r>
            <a:r>
              <a:rPr lang="de-DE" sz="1400" dirty="0"/>
              <a:t>: Einführung in die Planungselemente, die differenzierende Maßnahmen, insbesondere mit Bezug auf Kinder mit einem Unterstützungsbedarf, thematisieren</a:t>
            </a:r>
            <a:endParaRPr lang="de-DE" sz="1400" i="1" dirty="0"/>
          </a:p>
          <a:p>
            <a:pPr>
              <a:spcBef>
                <a:spcPts val="400"/>
              </a:spcBef>
            </a:pPr>
            <a:r>
              <a:rPr lang="de-DE" sz="1400" b="1" dirty="0"/>
              <a:t>Aufbau</a:t>
            </a:r>
            <a:r>
              <a:rPr lang="de-DE" sz="1400" dirty="0"/>
              <a:t>: Auf der ausgeblendeten Folie 112 sind die Kernbotschaften dieses Kapitels formuliert.</a:t>
            </a:r>
          </a:p>
          <a:p>
            <a:pPr>
              <a:spcBef>
                <a:spcPts val="400"/>
              </a:spcBef>
            </a:pPr>
            <a:r>
              <a:rPr lang="de-DE" sz="1400" dirty="0"/>
              <a:t>Die Folien 113, 116 und 120 führen anhand der Übersichtsgrafik und Leitfragen in die Planungselemente </a:t>
            </a:r>
            <a:r>
              <a:rPr lang="de-DE" sz="1400" i="1" dirty="0"/>
              <a:t>Lernaufgaben adaptieren</a:t>
            </a:r>
            <a:r>
              <a:rPr lang="de-DE" sz="1400" dirty="0"/>
              <a:t>, </a:t>
            </a:r>
            <a:r>
              <a:rPr lang="de-DE" sz="1400" i="1" dirty="0"/>
              <a:t>Möglichkeiten individueller Unterstützung erkunden </a:t>
            </a:r>
            <a:r>
              <a:rPr lang="de-DE" sz="1400" dirty="0"/>
              <a:t>und</a:t>
            </a:r>
            <a:r>
              <a:rPr lang="de-DE" sz="1400" i="1" dirty="0"/>
              <a:t> Formen gemeinsamen Unterrichts klären </a:t>
            </a:r>
            <a:r>
              <a:rPr lang="de-DE" sz="1400" dirty="0"/>
              <a:t>ein. </a:t>
            </a:r>
          </a:p>
          <a:p>
            <a:pPr>
              <a:spcBef>
                <a:spcPts val="400"/>
              </a:spcBef>
            </a:pPr>
            <a:r>
              <a:rPr lang="de-DE" sz="1400" dirty="0"/>
              <a:t>Auf den Folien 114, 117 und 121 werden zu diesen Planungselementen die wesentlichen Aussagen der entsprechende Handreichungstexte (Folie 104 aus Webseitentext: </a:t>
            </a:r>
            <a:r>
              <a:rPr lang="de-DE" sz="1400" dirty="0" err="1"/>
              <a:t>pikas-mi.dzlm.de</a:t>
            </a:r>
            <a:r>
              <a:rPr lang="de-DE" sz="1400" dirty="0"/>
              <a:t>/</a:t>
            </a:r>
            <a:r>
              <a:rPr lang="de-DE" sz="1400" dirty="0" err="1"/>
              <a:t>node</a:t>
            </a:r>
            <a:r>
              <a:rPr lang="de-DE" sz="1400" dirty="0"/>
              <a:t>/272) formuliert.  Auf der ausgeblendeten Folie 118 (ebenfalls s. Webseitentext) sind beispielhafte Unterstützungsmöglichkeiten aufgeführt, die bei Bedarf gezeigt werden können. Die Folien 115, 119 und 122 zeigen anhand des bereits bekannten Unterrichtsbeispiels (100 strukturiert darstellen) konkrete Praxisbeispiele zu diesen Aussagen.</a:t>
            </a:r>
          </a:p>
          <a:p>
            <a:pPr>
              <a:spcBef>
                <a:spcPts val="400"/>
              </a:spcBef>
            </a:pPr>
            <a:r>
              <a:rPr lang="de-DE" sz="1400" dirty="0"/>
              <a:t>Mit der Aktivität auf Folie 124 sollen die TN das Gehörte verarbeiten, indem sie die einzelnen Planungselemente für sich neu ordnen..</a:t>
            </a:r>
          </a:p>
        </p:txBody>
      </p:sp>
    </p:spTree>
    <p:extLst>
      <p:ext uri="{BB962C8B-B14F-4D97-AF65-F5344CB8AC3E}">
        <p14:creationId xmlns:p14="http://schemas.microsoft.com/office/powerpoint/2010/main" val="5758362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111</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 </a:t>
            </a:r>
          </a:p>
          <a:p>
            <a:pPr>
              <a:lnSpc>
                <a:spcPts val="3200"/>
              </a:lnSpc>
            </a:pPr>
            <a:r>
              <a:rPr lang="de-DE" sz="2000"/>
              <a:t>Abschluss </a:t>
            </a:r>
          </a:p>
        </p:txBody>
      </p:sp>
    </p:spTree>
    <p:extLst>
      <p:ext uri="{BB962C8B-B14F-4D97-AF65-F5344CB8AC3E}">
        <p14:creationId xmlns:p14="http://schemas.microsoft.com/office/powerpoint/2010/main" val="15397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8" end="8"/>
                                            </p:txEl>
                                          </p:spTgt>
                                        </p:tgtEl>
                                        <p:attrNameLst>
                                          <p:attrName>style.color</p:attrName>
                                        </p:attrNameLst>
                                      </p:cBhvr>
                                      <p:to>
                                        <p:clrVal>
                                          <a:srgbClr val="2C8288"/>
                                        </p:clrVal>
                                      </p:to>
                                    </p:set>
                                    <p:set>
                                      <p:cBhvr>
                                        <p:cTn id="11" dur="500" fill="hold"/>
                                        <p:tgtEl>
                                          <p:spTgt spid="6">
                                            <p:txEl>
                                              <p:pRg st="8" end="8"/>
                                            </p:txEl>
                                          </p:spTgt>
                                        </p:tgtEl>
                                        <p:attrNameLst>
                                          <p:attrName>fillcolor</p:attrName>
                                        </p:attrNameLst>
                                      </p:cBhvr>
                                      <p:to>
                                        <p:clrVal>
                                          <a:srgbClr val="2C8288"/>
                                        </p:clrVal>
                                      </p:to>
                                    </p:set>
                                    <p:set>
                                      <p:cBhvr>
                                        <p:cTn id="12" dur="500" fill="hold"/>
                                        <p:tgtEl>
                                          <p:spTgt spid="6">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770414" y="1371853"/>
            <a:ext cx="7009509" cy="1078683"/>
          </a:xfrm>
        </p:spPr>
        <p:txBody>
          <a:bodyPr/>
          <a:lstStyle/>
          <a:p>
            <a:pPr>
              <a:lnSpc>
                <a:spcPct val="100000"/>
              </a:lnSpc>
            </a:pPr>
            <a:r>
              <a:rPr lang="de-DE" sz="1800"/>
              <a:t>MODULE DER VERANSTALTUNGSREIHE</a:t>
            </a:r>
          </a:p>
          <a:p>
            <a:pPr>
              <a:lnSpc>
                <a:spcPct val="100000"/>
              </a:lnSpc>
            </a:pPr>
            <a:r>
              <a:rPr lang="de-DE" sz="1800"/>
              <a:t>mit den Materialien von „Mathe inklusiv mit PIKAS" als Basis: </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754890" y="2307143"/>
            <a:ext cx="8047577" cy="3939421"/>
          </a:xfrm>
        </p:spPr>
        <p:txBody>
          <a:bodyPr/>
          <a:lstStyle/>
          <a:p>
            <a:r>
              <a:rPr lang="de-DE" dirty="0"/>
              <a:t>Modul 1: Grundlagen inklusiven Lernens im Mathematikunterricht</a:t>
            </a:r>
          </a:p>
          <a:p>
            <a:r>
              <a:rPr lang="de-DE" dirty="0"/>
              <a:t>Modul 2: Diagnosegeleitet fördern – Operationsvorstellungen – FS Sprache</a:t>
            </a:r>
          </a:p>
          <a:p>
            <a:r>
              <a:rPr lang="de-DE" dirty="0"/>
              <a:t>Modul 3: Aufgaben adaptieren – Zahlvorstellungen aufbauen – FS Lernen</a:t>
            </a:r>
          </a:p>
          <a:p>
            <a:pPr>
              <a:lnSpc>
                <a:spcPct val="100000"/>
              </a:lnSpc>
              <a:spcBef>
                <a:spcPts val="400"/>
              </a:spcBef>
            </a:pPr>
            <a:endParaRPr lang="de-DE" sz="2000" b="1" dirty="0"/>
          </a:p>
          <a:p>
            <a:pPr>
              <a:lnSpc>
                <a:spcPct val="100000"/>
              </a:lnSpc>
              <a:spcBef>
                <a:spcPts val="400"/>
              </a:spcBef>
            </a:pPr>
            <a:endParaRPr lang="de-DE" sz="2000" b="1" dirty="0"/>
          </a:p>
          <a:p>
            <a:pPr>
              <a:lnSpc>
                <a:spcPct val="100000"/>
              </a:lnSpc>
              <a:spcBef>
                <a:spcPts val="400"/>
              </a:spcBef>
            </a:pPr>
            <a:r>
              <a:rPr lang="de-DE" b="1" dirty="0"/>
              <a:t>Hauptelemente:</a:t>
            </a:r>
            <a:endParaRPr lang="de-DE" dirty="0"/>
          </a:p>
          <a:p>
            <a:pPr>
              <a:lnSpc>
                <a:spcPct val="100000"/>
              </a:lnSpc>
              <a:spcBef>
                <a:spcPts val="400"/>
              </a:spcBef>
            </a:pPr>
            <a:r>
              <a:rPr lang="de-DE" dirty="0"/>
              <a:t>Website, Handreichung</a:t>
            </a:r>
          </a:p>
          <a:p>
            <a:pPr>
              <a:lnSpc>
                <a:spcPct val="100000"/>
              </a:lnSpc>
              <a:spcBef>
                <a:spcPts val="400"/>
              </a:spcBef>
            </a:pPr>
            <a:r>
              <a:rPr lang="de-DE" dirty="0"/>
              <a:t>Präsenzveranstaltungen mit Praxisbeispielen</a:t>
            </a:r>
          </a:p>
          <a:p>
            <a:pPr>
              <a:lnSpc>
                <a:spcPct val="100000"/>
              </a:lnSpc>
              <a:spcBef>
                <a:spcPts val="400"/>
              </a:spcBef>
            </a:pPr>
            <a:r>
              <a:rPr lang="de-DE" dirty="0"/>
              <a:t>Theorie-Praxis-Transfer</a:t>
            </a:r>
          </a:p>
          <a:p>
            <a:endParaRPr lang="de-DE" dirty="0">
              <a:solidFill>
                <a:srgbClr val="FF0000"/>
              </a:solidFill>
            </a:endParaRPr>
          </a:p>
        </p:txBody>
      </p:sp>
      <p:sp>
        <p:nvSpPr>
          <p:cNvPr id="3" name="Foliennummernplatzhalter 5">
            <a:extLst>
              <a:ext uri="{FF2B5EF4-FFF2-40B4-BE49-F238E27FC236}">
                <a16:creationId xmlns:a16="http://schemas.microsoft.com/office/drawing/2014/main" id="{26D6B56D-C9BB-2F85-1877-5C3572BD6B19}"/>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13</a:t>
            </a:fld>
            <a:endParaRPr lang="de-DE"/>
          </a:p>
        </p:txBody>
      </p:sp>
    </p:spTree>
    <p:extLst>
      <p:ext uri="{BB962C8B-B14F-4D97-AF65-F5344CB8AC3E}">
        <p14:creationId xmlns:p14="http://schemas.microsoft.com/office/powerpoint/2010/main" val="29151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left)">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left)">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wipe(left)">
                                      <p:cBhvr>
                                        <p:cTn id="40" dur="500"/>
                                        <p:tgtEl>
                                          <p:spTgt spid="6">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wipe(left)">
                                      <p:cBhvr>
                                        <p:cTn id="4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112</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62089"/>
            <a:ext cx="7815929" cy="3681781"/>
          </a:xfrm>
        </p:spPr>
        <p:txBody>
          <a:bodyPr lIns="91440" tIns="45720" rIns="91440" bIns="45720" anchor="t">
            <a:noAutofit/>
          </a:bodyPr>
          <a:lstStyle/>
          <a:p>
            <a:r>
              <a:rPr lang="de-DE" b="1" dirty="0"/>
              <a:t>Inklusionsspezifische Überlegungen</a:t>
            </a:r>
          </a:p>
          <a:p>
            <a:pPr marL="285750" indent="-285750">
              <a:spcBef>
                <a:spcPts val="400"/>
              </a:spcBef>
              <a:buFont typeface="Arial" panose="020B0604020202020204" pitchFamily="34" charset="0"/>
              <a:buChar char="•"/>
            </a:pPr>
            <a:r>
              <a:rPr lang="de-DE" b="0" i="0" u="none" strike="noStrike" dirty="0">
                <a:solidFill>
                  <a:srgbClr val="222222"/>
                </a:solidFill>
                <a:effectLst/>
              </a:rPr>
              <a:t>Die inklusionsspezifischen Überlegungen stellen die Grundlage für alle individuellen Maßnahmen dar, mit denen Lernenden mit Unterstützungs-bedarf ein Zugang zum Lernangebot und zur Lernumgebung ermöglicht wird.</a:t>
            </a:r>
          </a:p>
          <a:p>
            <a:pPr marL="285750" indent="-285750">
              <a:spcBef>
                <a:spcPts val="400"/>
              </a:spcBef>
              <a:buFont typeface="Arial" panose="020B0604020202020204" pitchFamily="34" charset="0"/>
              <a:buChar char="•"/>
            </a:pPr>
            <a:r>
              <a:rPr lang="de-DE" dirty="0">
                <a:solidFill>
                  <a:srgbClr val="222222"/>
                </a:solidFill>
                <a:latin typeface="Arial"/>
                <a:cs typeface="Arial"/>
              </a:rPr>
              <a:t>Je gründlicher die inklusionsspezifischen Überlegungen erfolgen, desto mehr kann Kindern mit Unterstützungsbedarf ein Zugang zum mathe- </a:t>
            </a:r>
            <a:r>
              <a:rPr lang="de-DE" dirty="0" err="1">
                <a:solidFill>
                  <a:srgbClr val="222222"/>
                </a:solidFill>
                <a:latin typeface="Arial"/>
                <a:cs typeface="Arial"/>
              </a:rPr>
              <a:t>matischen</a:t>
            </a:r>
            <a:r>
              <a:rPr lang="de-DE" dirty="0">
                <a:solidFill>
                  <a:srgbClr val="222222"/>
                </a:solidFill>
                <a:latin typeface="Arial"/>
                <a:cs typeface="Arial"/>
              </a:rPr>
              <a:t> Inhalt ermöglicht werden.</a:t>
            </a:r>
            <a:endParaRPr lang="de-DE" dirty="0">
              <a:latin typeface="Arial"/>
              <a:cs typeface="Arial"/>
            </a:endParaRPr>
          </a:p>
          <a:p>
            <a:endParaRPr lang="de-DE" dirty="0"/>
          </a:p>
        </p:txBody>
      </p:sp>
    </p:spTree>
    <p:extLst>
      <p:ext uri="{BB962C8B-B14F-4D97-AF65-F5344CB8AC3E}">
        <p14:creationId xmlns:p14="http://schemas.microsoft.com/office/powerpoint/2010/main" val="2844295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3.4 Inklusionsspezifische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113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4" name="Rechteck 3">
            <a:extLst>
              <a:ext uri="{FF2B5EF4-FFF2-40B4-BE49-F238E27FC236}">
                <a16:creationId xmlns:a16="http://schemas.microsoft.com/office/drawing/2014/main" id="{A99771CC-E59A-A8A9-55BD-577EF91BCBED}"/>
              </a:ext>
            </a:extLst>
          </p:cNvPr>
          <p:cNvSpPr/>
          <p:nvPr/>
        </p:nvSpPr>
        <p:spPr>
          <a:xfrm rot="16200000">
            <a:off x="4285331" y="2857528"/>
            <a:ext cx="339123" cy="1874503"/>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190865" y="1095638"/>
            <a:ext cx="3878049" cy="2668840"/>
          </a:xfrm>
          <a:prstGeom prst="wedgeEllipseCallout">
            <a:avLst>
              <a:gd name="adj1" fmla="val -66296"/>
              <a:gd name="adj2" fmla="val 45206"/>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273568" y="1257982"/>
            <a:ext cx="3756438" cy="2308324"/>
          </a:xfrm>
          <a:prstGeom prst="rect">
            <a:avLst/>
          </a:prstGeom>
          <a:noFill/>
        </p:spPr>
        <p:txBody>
          <a:bodyPr wrap="square" rtlCol="0">
            <a:spAutoFit/>
          </a:bodyPr>
          <a:lstStyle/>
          <a:p>
            <a:pPr algn="ctr"/>
            <a:r>
              <a:rPr lang="de-DE">
                <a:solidFill>
                  <a:srgbClr val="176596"/>
                </a:solidFill>
              </a:rPr>
              <a:t>Welches natürliche Differenzierungspotential bietet </a:t>
            </a:r>
          </a:p>
          <a:p>
            <a:pPr algn="ctr"/>
            <a:r>
              <a:rPr lang="de-DE">
                <a:solidFill>
                  <a:srgbClr val="176596"/>
                </a:solidFill>
              </a:rPr>
              <a:t>die Aufgabe und wie können den Lernenden in ihrer Verschiedenheit weitere Zugänge geboten werden, so dass sie eigenständig Ideen entwickeln und sich mit anderen austauschen können?</a:t>
            </a:r>
          </a:p>
        </p:txBody>
      </p:sp>
      <p:sp>
        <p:nvSpPr>
          <p:cNvPr id="5" name="Foliennummernplatzhalter 5">
            <a:extLst>
              <a:ext uri="{FF2B5EF4-FFF2-40B4-BE49-F238E27FC236}">
                <a16:creationId xmlns:a16="http://schemas.microsoft.com/office/drawing/2014/main" id="{AA7477C7-1522-7356-66C5-5C558BBC23A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113</a:t>
            </a:fld>
            <a:endParaRPr lang="de-DE"/>
          </a:p>
        </p:txBody>
      </p:sp>
    </p:spTree>
    <p:extLst>
      <p:ext uri="{BB962C8B-B14F-4D97-AF65-F5344CB8AC3E}">
        <p14:creationId xmlns:p14="http://schemas.microsoft.com/office/powerpoint/2010/main" val="42822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628936" cy="603704"/>
          </a:xfrm>
        </p:spPr>
        <p:txBody>
          <a:bodyPr anchor="ctr">
            <a:no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786320" cy="4418617"/>
          </a:xfrm>
        </p:spPr>
        <p:txBody>
          <a:bodyPr/>
          <a:lstStyle/>
          <a:p>
            <a:r>
              <a:rPr lang="de-DE" b="1"/>
              <a:t>Lernaufgaben adaptieren</a:t>
            </a:r>
          </a:p>
          <a:p>
            <a:pPr>
              <a:lnSpc>
                <a:spcPts val="2660"/>
              </a:lnSpc>
            </a:pPr>
            <a:r>
              <a:rPr lang="de-DE"/>
              <a:t>Ziel:</a:t>
            </a:r>
          </a:p>
          <a:p>
            <a:pPr>
              <a:lnSpc>
                <a:spcPts val="2660"/>
              </a:lnSpc>
              <a:spcBef>
                <a:spcPts val="0"/>
              </a:spcBef>
            </a:pPr>
            <a:r>
              <a:rPr lang="de-DE"/>
              <a:t>individuelle Förderung aller Schülerinnen und Schüler, unabhängig ihres Leistungsniveaus</a:t>
            </a:r>
          </a:p>
          <a:p>
            <a:pPr>
              <a:lnSpc>
                <a:spcPts val="2660"/>
              </a:lnSpc>
              <a:spcBef>
                <a:spcPts val="1600"/>
              </a:spcBef>
            </a:pPr>
            <a:r>
              <a:rPr lang="de-DE"/>
              <a:t>=&gt; Lernaufgaben müssen …</a:t>
            </a:r>
          </a:p>
          <a:p>
            <a:pPr marL="285750" indent="-285750">
              <a:lnSpc>
                <a:spcPts val="2660"/>
              </a:lnSpc>
              <a:buFont typeface="Arial" panose="020B0604020202020204" pitchFamily="34" charset="0"/>
              <a:buChar char="•"/>
            </a:pPr>
            <a:r>
              <a:rPr lang="de-DE"/>
              <a:t>adaptiv auf die unterschiedlichen </a:t>
            </a:r>
            <a:r>
              <a:rPr lang="de-DE" err="1"/>
              <a:t>Lernstände</a:t>
            </a:r>
            <a:r>
              <a:rPr lang="de-DE"/>
              <a:t> und -</a:t>
            </a:r>
            <a:r>
              <a:rPr lang="de-DE" err="1"/>
              <a:t>möglichkeiten</a:t>
            </a:r>
            <a:r>
              <a:rPr lang="de-DE"/>
              <a:t> eingehen,</a:t>
            </a:r>
          </a:p>
          <a:p>
            <a:pPr marL="285750" indent="-285750">
              <a:lnSpc>
                <a:spcPts val="2660"/>
              </a:lnSpc>
              <a:buFont typeface="Arial" panose="020B0604020202020204" pitchFamily="34" charset="0"/>
              <a:buChar char="•"/>
            </a:pPr>
            <a:r>
              <a:rPr lang="de-DE"/>
              <a:t>aktives und </a:t>
            </a:r>
            <a:r>
              <a:rPr lang="de-DE" err="1"/>
              <a:t>selbsttätiges</a:t>
            </a:r>
            <a:r>
              <a:rPr lang="de-DE"/>
              <a:t> Lernen anregen,</a:t>
            </a:r>
          </a:p>
          <a:p>
            <a:pPr marL="285750" indent="-285750">
              <a:lnSpc>
                <a:spcPts val="2660"/>
              </a:lnSpc>
              <a:buFont typeface="Arial" panose="020B0604020202020204" pitchFamily="34" charset="0"/>
              <a:buChar char="•"/>
            </a:pPr>
            <a:r>
              <a:rPr lang="de-DE"/>
              <a:t>einen gemeinsamen fachlichen Austausch ermöglichen.</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114</a:t>
            </a:fld>
            <a:endParaRPr lang="de-DE"/>
          </a:p>
        </p:txBody>
      </p:sp>
      <p:pic>
        <p:nvPicPr>
          <p:cNvPr id="3" name="Grafik 2">
            <a:extLst>
              <a:ext uri="{FF2B5EF4-FFF2-40B4-BE49-F238E27FC236}">
                <a16:creationId xmlns:a16="http://schemas.microsoft.com/office/drawing/2014/main" id="{CB441071-8434-4D5C-8959-3915C6E7B489}"/>
              </a:ext>
            </a:extLst>
          </p:cNvPr>
          <p:cNvPicPr>
            <a:picLocks noChangeAspect="1"/>
          </p:cNvPicPr>
          <p:nvPr/>
        </p:nvPicPr>
        <p:blipFill>
          <a:blip r:embed="rId3"/>
          <a:stretch>
            <a:fillRect/>
          </a:stretch>
        </p:blipFill>
        <p:spPr>
          <a:xfrm>
            <a:off x="819433" y="1156465"/>
            <a:ext cx="7834710" cy="5026341"/>
          </a:xfrm>
          <a:prstGeom prst="rect">
            <a:avLst/>
          </a:prstGeom>
        </p:spPr>
      </p:pic>
    </p:spTree>
    <p:extLst>
      <p:ext uri="{BB962C8B-B14F-4D97-AF65-F5344CB8AC3E}">
        <p14:creationId xmlns:p14="http://schemas.microsoft.com/office/powerpoint/2010/main" val="13919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left)">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wipe(left)">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418927"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418617"/>
          </a:xfrm>
        </p:spPr>
        <p:txBody>
          <a:bodyPr/>
          <a:lstStyle/>
          <a:p>
            <a:r>
              <a:rPr lang="de-DE" b="1"/>
              <a:t>Lernaufgaben adaptieren</a:t>
            </a:r>
          </a:p>
          <a:p>
            <a:pPr>
              <a:lnSpc>
                <a:spcPts val="2660"/>
              </a:lnSpc>
            </a:pPr>
            <a:r>
              <a:rPr lang="de-DE"/>
              <a:t>Bezug zur Basisaufgabe (100 strukturiert darstellen):</a:t>
            </a:r>
          </a:p>
          <a:p>
            <a:pPr marL="285750" indent="-285750">
              <a:lnSpc>
                <a:spcPts val="2660"/>
              </a:lnSpc>
              <a:buFont typeface="Arial" panose="020B0604020202020204" pitchFamily="34" charset="0"/>
              <a:buChar char="•"/>
            </a:pPr>
            <a:r>
              <a:rPr lang="de-DE"/>
              <a:t>Vertiefung: Vorgehen auf Dokumentationsblatt beschreiben, Reflektieren der gefunden Möglichkeit der Anzahlbestimmung</a:t>
            </a:r>
          </a:p>
          <a:p>
            <a:pPr marL="285750" indent="-285750">
              <a:lnSpc>
                <a:spcPts val="2660"/>
              </a:lnSpc>
              <a:buFont typeface="Arial" panose="020B0604020202020204" pitchFamily="34" charset="0"/>
              <a:buChar char="•"/>
            </a:pPr>
            <a:r>
              <a:rPr lang="de-DE"/>
              <a:t>Reduktion: Anpassung des offenen Auftrags („Lege immer 5 Bausteine.“) =&gt; sicheres Zählen im kleineren ZR, strukturiertes Erfassen kleinerer Anzahlen, Erkunden der Kraft der 5</a:t>
            </a:r>
          </a:p>
          <a:p>
            <a:pPr marL="285750" indent="-285750">
              <a:lnSpc>
                <a:spcPts val="2660"/>
              </a:lnSpc>
              <a:buFont typeface="Arial" panose="020B0604020202020204" pitchFamily="34" charset="0"/>
              <a:buChar char="•"/>
            </a:pPr>
            <a:r>
              <a:rPr lang="de-DE"/>
              <a:t>Erweiterung: Intensiveres Befassen mit den gefunden Strukturen („Notiere zu deinen gelegten 100 Bausteinen verschiedene Aufgaben. </a:t>
            </a:r>
            <a:r>
              <a:rPr lang="de-DE" err="1"/>
              <a:t>Erkläre</a:t>
            </a:r>
            <a:r>
              <a:rPr lang="de-DE"/>
              <a:t>, warum die Aufgaben passen </a:t>
            </a:r>
            <a:r>
              <a:rPr lang="de-DE" err="1"/>
              <a:t>können</a:t>
            </a:r>
            <a:r>
              <a:rPr lang="de-DE"/>
              <a:t>.“) =&gt; Auseinandersetzung mit unterschiedlichen Zahl- und Aufgabenbeziehungen im ZR 100</a:t>
            </a:r>
          </a:p>
          <a:p>
            <a:pPr marL="285750" indent="-285750">
              <a:lnSpc>
                <a:spcPts val="2660"/>
              </a:lnSpc>
              <a:buFont typeface="Arial" panose="020B0604020202020204" pitchFamily="34" charset="0"/>
              <a:buChar char="•"/>
            </a:pPr>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115</a:t>
            </a:fld>
            <a:endParaRPr lang="de-DE"/>
          </a:p>
        </p:txBody>
      </p:sp>
      <p:sp>
        <p:nvSpPr>
          <p:cNvPr id="7" name="Abgerundetes Rechteck 6">
            <a:extLst>
              <a:ext uri="{FF2B5EF4-FFF2-40B4-BE49-F238E27FC236}">
                <a16:creationId xmlns:a16="http://schemas.microsoft.com/office/drawing/2014/main" id="{84FFAE2E-AFB5-D475-053B-D16C09888651}"/>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AB8A0704-4F10-66F8-028B-F04B4365C68C}"/>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31779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3"/>
          <a:srcRect b="2545"/>
          <a:stretch/>
        </p:blipFill>
        <p:spPr>
          <a:xfrm>
            <a:off x="1635511" y="1095638"/>
            <a:ext cx="6069654" cy="5150783"/>
          </a:xfrm>
          <a:prstGeom prst="rect">
            <a:avLst/>
          </a:prstGeom>
        </p:spPr>
      </p:pic>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3.4 Inklusionsspezifische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116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4"/>
          <a:stretch>
            <a:fillRect/>
          </a:stretch>
        </p:blipFill>
        <p:spPr>
          <a:xfrm>
            <a:off x="7236236" y="7171281"/>
            <a:ext cx="1400510" cy="479951"/>
          </a:xfrm>
          <a:prstGeom prst="rect">
            <a:avLst/>
          </a:prstGeom>
          <a:ln w="12700">
            <a:miter lim="400000"/>
          </a:ln>
        </p:spPr>
      </p:pic>
      <p:sp>
        <p:nvSpPr>
          <p:cNvPr id="4" name="Rechteck 3">
            <a:extLst>
              <a:ext uri="{FF2B5EF4-FFF2-40B4-BE49-F238E27FC236}">
                <a16:creationId xmlns:a16="http://schemas.microsoft.com/office/drawing/2014/main" id="{A2FF43AA-33E7-25EE-4B5A-4F916932433F}"/>
              </a:ext>
            </a:extLst>
          </p:cNvPr>
          <p:cNvSpPr/>
          <p:nvPr/>
        </p:nvSpPr>
        <p:spPr>
          <a:xfrm rot="16200000">
            <a:off x="4216964" y="3269756"/>
            <a:ext cx="465272" cy="1868328"/>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225631" y="1675480"/>
            <a:ext cx="3443844" cy="2279003"/>
          </a:xfrm>
          <a:prstGeom prst="wedgeEllipseCallout">
            <a:avLst>
              <a:gd name="adj1" fmla="val 48887"/>
              <a:gd name="adj2" fmla="val 5361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105771" y="1830799"/>
            <a:ext cx="3756438" cy="2031325"/>
          </a:xfrm>
          <a:prstGeom prst="rect">
            <a:avLst/>
          </a:prstGeom>
          <a:noFill/>
        </p:spPr>
        <p:txBody>
          <a:bodyPr wrap="square" rtlCol="0">
            <a:spAutoFit/>
          </a:bodyPr>
          <a:lstStyle/>
          <a:p>
            <a:pPr algn="ctr"/>
            <a:r>
              <a:rPr lang="de-DE">
                <a:solidFill>
                  <a:srgbClr val="176596"/>
                </a:solidFill>
              </a:rPr>
              <a:t>Welche weiteren </a:t>
            </a:r>
          </a:p>
          <a:p>
            <a:pPr algn="ctr"/>
            <a:r>
              <a:rPr lang="de-DE">
                <a:solidFill>
                  <a:srgbClr val="176596"/>
                </a:solidFill>
              </a:rPr>
              <a:t>individuellen Unterstützungs-</a:t>
            </a:r>
            <a:r>
              <a:rPr lang="de-DE" err="1">
                <a:solidFill>
                  <a:srgbClr val="176596"/>
                </a:solidFill>
              </a:rPr>
              <a:t>maßnahmen</a:t>
            </a:r>
            <a:r>
              <a:rPr lang="de-DE">
                <a:solidFill>
                  <a:srgbClr val="176596"/>
                </a:solidFill>
              </a:rPr>
              <a:t> sind notwendig, um jedem Kind einen barrierefreien Zugang zum Lernangebote und </a:t>
            </a:r>
          </a:p>
          <a:p>
            <a:pPr algn="ctr"/>
            <a:r>
              <a:rPr lang="de-DE">
                <a:solidFill>
                  <a:srgbClr val="176596"/>
                </a:solidFill>
              </a:rPr>
              <a:t>der Lernumgebung zu </a:t>
            </a:r>
          </a:p>
          <a:p>
            <a:pPr algn="ctr"/>
            <a:r>
              <a:rPr lang="de-DE">
                <a:solidFill>
                  <a:srgbClr val="176596"/>
                </a:solidFill>
              </a:rPr>
              <a:t>ermöglichen?</a:t>
            </a:r>
          </a:p>
        </p:txBody>
      </p:sp>
      <p:sp>
        <p:nvSpPr>
          <p:cNvPr id="5" name="Foliennummernplatzhalter 5">
            <a:extLst>
              <a:ext uri="{FF2B5EF4-FFF2-40B4-BE49-F238E27FC236}">
                <a16:creationId xmlns:a16="http://schemas.microsoft.com/office/drawing/2014/main" id="{AE700A15-226A-DEC4-E5CF-3C4AE0766538}"/>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116</a:t>
            </a:fld>
            <a:endParaRPr lang="de-DE"/>
          </a:p>
        </p:txBody>
      </p:sp>
    </p:spTree>
    <p:extLst>
      <p:ext uri="{BB962C8B-B14F-4D97-AF65-F5344CB8AC3E}">
        <p14:creationId xmlns:p14="http://schemas.microsoft.com/office/powerpoint/2010/main" val="29767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18767" cy="603704"/>
          </a:xfrm>
        </p:spPr>
        <p:txBody>
          <a:bodyPr anchor="ctr">
            <a:normAutofit/>
          </a:bodyPr>
          <a:lstStyle/>
          <a:p>
            <a:r>
              <a:rPr lang="de-DE"/>
              <a:t>3.4 Inklusionsspezifische Überlegungen</a:t>
            </a:r>
          </a:p>
        </p:txBody>
      </p:sp>
      <p:pic>
        <p:nvPicPr>
          <p:cNvPr id="7" name="Grafik 6">
            <a:extLst>
              <a:ext uri="{FF2B5EF4-FFF2-40B4-BE49-F238E27FC236}">
                <a16:creationId xmlns:a16="http://schemas.microsoft.com/office/drawing/2014/main" id="{50CB7F67-18AB-1AC5-1ECA-180F05F33B63}"/>
              </a:ext>
            </a:extLst>
          </p:cNvPr>
          <p:cNvPicPr>
            <a:picLocks noChangeAspect="1"/>
          </p:cNvPicPr>
          <p:nvPr/>
        </p:nvPicPr>
        <p:blipFill>
          <a:blip r:embed="rId3"/>
          <a:stretch>
            <a:fillRect/>
          </a:stretch>
        </p:blipFill>
        <p:spPr>
          <a:xfrm>
            <a:off x="23750" y="3277590"/>
            <a:ext cx="1382894" cy="1716980"/>
          </a:xfrm>
          <a:prstGeom prst="rect">
            <a:avLst/>
          </a:prstGeom>
        </p:spPr>
      </p:pic>
      <p:pic>
        <p:nvPicPr>
          <p:cNvPr id="9" name="Grafik 8">
            <a:extLst>
              <a:ext uri="{FF2B5EF4-FFF2-40B4-BE49-F238E27FC236}">
                <a16:creationId xmlns:a16="http://schemas.microsoft.com/office/drawing/2014/main" id="{4D1034CD-F542-6B56-748F-955A10661177}"/>
              </a:ext>
            </a:extLst>
          </p:cNvPr>
          <p:cNvPicPr>
            <a:picLocks noChangeAspect="1"/>
          </p:cNvPicPr>
          <p:nvPr/>
        </p:nvPicPr>
        <p:blipFill>
          <a:blip r:embed="rId4"/>
          <a:stretch>
            <a:fillRect/>
          </a:stretch>
        </p:blipFill>
        <p:spPr>
          <a:xfrm>
            <a:off x="5807399" y="5035140"/>
            <a:ext cx="3253475" cy="1137066"/>
          </a:xfrm>
          <a:prstGeom prst="rect">
            <a:avLst/>
          </a:prstGeom>
        </p:spPr>
      </p:pic>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2423"/>
            <a:ext cx="7786320" cy="4117550"/>
          </a:xfrm>
        </p:spPr>
        <p:txBody>
          <a:bodyPr/>
          <a:lstStyle/>
          <a:p>
            <a:r>
              <a:rPr lang="de-DE" b="1"/>
              <a:t>Möglichkeiten individueller Unterstützung erkunden</a:t>
            </a:r>
          </a:p>
          <a:p>
            <a:pPr>
              <a:lnSpc>
                <a:spcPts val="2660"/>
              </a:lnSpc>
            </a:pPr>
            <a:r>
              <a:rPr lang="de-DE"/>
              <a:t>Leitfragen zur Planung individueller Unterstützungsmaßnahmen:</a:t>
            </a:r>
          </a:p>
          <a:p>
            <a:pPr marL="285750" indent="-285750" fontAlgn="base">
              <a:lnSpc>
                <a:spcPts val="2560"/>
              </a:lnSpc>
              <a:buFont typeface="Arial" panose="020B0604020202020204" pitchFamily="34" charset="0"/>
              <a:buChar char="•"/>
            </a:pPr>
            <a:r>
              <a:rPr lang="de-DE"/>
              <a:t>Welches Kind hat bestimmte sensorische Beeinträchtigungen, die eine Adaption oder Variation der Medien oder bestimmte methodische Unterstützungsmaßnahmen notwendig machen?</a:t>
            </a:r>
          </a:p>
          <a:p>
            <a:pPr marL="285750" indent="-285750" fontAlgn="base">
              <a:lnSpc>
                <a:spcPts val="2560"/>
              </a:lnSpc>
              <a:buFont typeface="Arial" panose="020B0604020202020204" pitchFamily="34" charset="0"/>
              <a:buChar char="•"/>
            </a:pPr>
            <a:r>
              <a:rPr lang="de-DE"/>
              <a:t>Welche Lernenden benötigen besondere sprachliche Unterstützungsmaßnahmen entweder beim Sprachverstehen oder bei der Sprachproduktion?</a:t>
            </a:r>
          </a:p>
          <a:p>
            <a:pPr marL="285750" indent="-285750" fontAlgn="base">
              <a:lnSpc>
                <a:spcPts val="2560"/>
              </a:lnSpc>
              <a:buFont typeface="Arial" panose="020B0604020202020204" pitchFamily="34" charset="0"/>
              <a:buChar char="•"/>
            </a:pPr>
            <a:r>
              <a:rPr lang="de-DE"/>
              <a:t>Gibt es weitere besondere individuelle Lernvoraussetzungen, die bei der Unterrichtsplanung zu berücksichtigen sind? </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117</a:t>
            </a:fld>
            <a:endParaRPr lang="de-DE"/>
          </a:p>
        </p:txBody>
      </p:sp>
      <p:pic>
        <p:nvPicPr>
          <p:cNvPr id="11" name="Grafik 10">
            <a:extLst>
              <a:ext uri="{FF2B5EF4-FFF2-40B4-BE49-F238E27FC236}">
                <a16:creationId xmlns:a16="http://schemas.microsoft.com/office/drawing/2014/main" id="{2F8BE18A-09D2-E051-A2F5-1292F3C35BCA}"/>
              </a:ext>
            </a:extLst>
          </p:cNvPr>
          <p:cNvPicPr>
            <a:picLocks noChangeAspect="1"/>
          </p:cNvPicPr>
          <p:nvPr/>
        </p:nvPicPr>
        <p:blipFill rotWithShape="1">
          <a:blip r:embed="rId5"/>
          <a:srcRect r="12954" b="11927"/>
          <a:stretch/>
        </p:blipFill>
        <p:spPr>
          <a:xfrm>
            <a:off x="7730678" y="1513847"/>
            <a:ext cx="1330195" cy="1021736"/>
          </a:xfrm>
          <a:prstGeom prst="rect">
            <a:avLst/>
          </a:prstGeom>
        </p:spPr>
      </p:pic>
    </p:spTree>
    <p:extLst>
      <p:ext uri="{BB962C8B-B14F-4D97-AF65-F5344CB8AC3E}">
        <p14:creationId xmlns:p14="http://schemas.microsoft.com/office/powerpoint/2010/main" val="17475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left)">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80760"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24696" y="1451271"/>
            <a:ext cx="7786320" cy="4117550"/>
          </a:xfrm>
        </p:spPr>
        <p:txBody>
          <a:bodyPr/>
          <a:lstStyle/>
          <a:p>
            <a:r>
              <a:rPr lang="de-DE" b="1"/>
              <a:t>Möglichkeiten individueller Unterstützung erkunden</a:t>
            </a:r>
          </a:p>
          <a:p>
            <a:pPr>
              <a:lnSpc>
                <a:spcPts val="2660"/>
              </a:lnSpc>
            </a:pPr>
            <a:r>
              <a:rPr lang="de-DE"/>
              <a:t>Beispiele für individuelle Unterstützungsmaßnahmen:</a:t>
            </a:r>
          </a:p>
          <a:p>
            <a:r>
              <a:rPr lang="de-DE" b="1"/>
              <a:t>Eingeschränkte Arm- oder Handmotorik</a:t>
            </a:r>
          </a:p>
          <a:p>
            <a:pPr marL="285750" indent="-285750" fontAlgn="base">
              <a:lnSpc>
                <a:spcPts val="2660"/>
              </a:lnSpc>
              <a:spcBef>
                <a:spcPts val="600"/>
              </a:spcBef>
              <a:buFont typeface="Arial" panose="020B0604020202020204" pitchFamily="34" charset="0"/>
              <a:buChar char="•"/>
            </a:pPr>
            <a:r>
              <a:rPr lang="de-DE"/>
              <a:t>Nutzung des PCs zum Schreiben von Texten oder zur Erstellung von Zeichnungen </a:t>
            </a:r>
          </a:p>
          <a:p>
            <a:pPr marL="285750" indent="-285750" fontAlgn="base">
              <a:lnSpc>
                <a:spcPts val="2660"/>
              </a:lnSpc>
              <a:spcBef>
                <a:spcPts val="600"/>
              </a:spcBef>
              <a:buFont typeface="Arial" panose="020B0604020202020204" pitchFamily="34" charset="0"/>
              <a:buChar char="•"/>
            </a:pPr>
            <a:r>
              <a:rPr lang="de-DE"/>
              <a:t>Tischunterlage, die das Wegrutschen von Arbeitsmaterial verhindert</a:t>
            </a:r>
          </a:p>
          <a:p>
            <a:pPr marL="285750" indent="-285750" fontAlgn="base">
              <a:lnSpc>
                <a:spcPts val="2660"/>
              </a:lnSpc>
              <a:spcBef>
                <a:spcPts val="600"/>
              </a:spcBef>
              <a:buFont typeface="Arial" panose="020B0604020202020204" pitchFamily="34" charset="0"/>
              <a:buChar char="•"/>
            </a:pPr>
            <a:r>
              <a:rPr lang="de-DE"/>
              <a:t>Verzicht von Mitschrift von der Tafel</a:t>
            </a:r>
          </a:p>
          <a:p>
            <a:pPr marL="285750" indent="-285750" fontAlgn="base">
              <a:lnSpc>
                <a:spcPts val="2660"/>
              </a:lnSpc>
              <a:spcBef>
                <a:spcPts val="600"/>
              </a:spcBef>
              <a:buFont typeface="Arial" panose="020B0604020202020204" pitchFamily="34" charset="0"/>
              <a:buChar char="•"/>
            </a:pPr>
            <a:r>
              <a:rPr lang="de-DE"/>
              <a:t>Nutzung von Stempeln (z.B. um Muster herzustellen) oder von Vorlagen, die nur aufgeklebt oder </a:t>
            </a:r>
            <a:r>
              <a:rPr lang="de-DE" err="1"/>
              <a:t>festgeklettet</a:t>
            </a:r>
            <a:r>
              <a:rPr lang="de-DE"/>
              <a:t> werden müssen</a:t>
            </a:r>
          </a:p>
          <a:p>
            <a:pPr marL="285750" indent="-285750" fontAlgn="base">
              <a:lnSpc>
                <a:spcPts val="2660"/>
              </a:lnSpc>
              <a:spcBef>
                <a:spcPts val="600"/>
              </a:spcBef>
              <a:buFont typeface="Arial" panose="020B0604020202020204" pitchFamily="34" charset="0"/>
              <a:buChar char="•"/>
            </a:pPr>
            <a:r>
              <a:rPr lang="de-DE"/>
              <a:t>…</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118</a:t>
            </a:fld>
            <a:endParaRPr lang="de-DE"/>
          </a:p>
        </p:txBody>
      </p:sp>
      <p:sp>
        <p:nvSpPr>
          <p:cNvPr id="7" name="Rechteck 6">
            <a:extLst>
              <a:ext uri="{FF2B5EF4-FFF2-40B4-BE49-F238E27FC236}">
                <a16:creationId xmlns:a16="http://schemas.microsoft.com/office/drawing/2014/main" id="{B3E7BF71-E37E-4A4E-E1B3-77C570A0F686}"/>
              </a:ext>
            </a:extLst>
          </p:cNvPr>
          <p:cNvSpPr/>
          <p:nvPr/>
        </p:nvSpPr>
        <p:spPr>
          <a:xfrm>
            <a:off x="997365" y="2965107"/>
            <a:ext cx="7814841" cy="282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haltsplatzhalter 3">
            <a:extLst>
              <a:ext uri="{FF2B5EF4-FFF2-40B4-BE49-F238E27FC236}">
                <a16:creationId xmlns:a16="http://schemas.microsoft.com/office/drawing/2014/main" id="{FADD3855-FABE-28BF-597D-14B9480168C2}"/>
              </a:ext>
            </a:extLst>
          </p:cNvPr>
          <p:cNvSpPr txBox="1">
            <a:spLocks/>
          </p:cNvSpPr>
          <p:nvPr/>
        </p:nvSpPr>
        <p:spPr>
          <a:xfrm>
            <a:off x="1024365" y="2925516"/>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Eingeschränkte schriftsprachliche Fähigkeiten</a:t>
            </a:r>
          </a:p>
          <a:p>
            <a:pPr marL="285750" indent="-285750" fontAlgn="base">
              <a:lnSpc>
                <a:spcPts val="2660"/>
              </a:lnSpc>
              <a:spcBef>
                <a:spcPts val="400"/>
              </a:spcBef>
              <a:buFont typeface="Arial" panose="020B0604020202020204" pitchFamily="34" charset="0"/>
              <a:buChar char="•"/>
            </a:pPr>
            <a:r>
              <a:rPr lang="de-DE"/>
              <a:t>Spracheingabe am PC zum Schreiben von Texten</a:t>
            </a:r>
          </a:p>
          <a:p>
            <a:pPr marL="285750" indent="-285750" fontAlgn="base">
              <a:lnSpc>
                <a:spcPts val="2660"/>
              </a:lnSpc>
              <a:spcBef>
                <a:spcPts val="400"/>
              </a:spcBef>
              <a:buFont typeface="Arial" panose="020B0604020202020204" pitchFamily="34" charset="0"/>
              <a:buChar char="•"/>
            </a:pPr>
            <a:r>
              <a:rPr lang="de-DE"/>
              <a:t>Nutzung von Rechtschreibkorrekturprogrammen</a:t>
            </a:r>
          </a:p>
          <a:p>
            <a:pPr marL="285750" indent="-285750" fontAlgn="base">
              <a:lnSpc>
                <a:spcPts val="2660"/>
              </a:lnSpc>
              <a:spcBef>
                <a:spcPts val="400"/>
              </a:spcBef>
              <a:buFont typeface="Arial" panose="020B0604020202020204" pitchFamily="34" charset="0"/>
              <a:buChar char="•"/>
            </a:pPr>
            <a:r>
              <a:rPr lang="de-DE"/>
              <a:t>gekürzte, vereinfachte Texte und Aufgabenstellungen</a:t>
            </a:r>
          </a:p>
          <a:p>
            <a:pPr marL="285750" indent="-285750" fontAlgn="base">
              <a:lnSpc>
                <a:spcPts val="2660"/>
              </a:lnSpc>
              <a:spcBef>
                <a:spcPts val="400"/>
              </a:spcBef>
              <a:buFont typeface="Arial" panose="020B0604020202020204" pitchFamily="34" charset="0"/>
              <a:buChar char="•"/>
            </a:pPr>
            <a:r>
              <a:rPr lang="de-DE"/>
              <a:t>unterstützende Gestaltung der Texte (barrierefreie Schriftart, angemessene Schriftgröße, hilfreiche Abbildungen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9" name="Rechteck 8">
            <a:extLst>
              <a:ext uri="{FF2B5EF4-FFF2-40B4-BE49-F238E27FC236}">
                <a16:creationId xmlns:a16="http://schemas.microsoft.com/office/drawing/2014/main" id="{6B5A24AC-8488-A960-0EDA-10CFE1CC3398}"/>
              </a:ext>
            </a:extLst>
          </p:cNvPr>
          <p:cNvSpPr/>
          <p:nvPr/>
        </p:nvSpPr>
        <p:spPr>
          <a:xfrm>
            <a:off x="896118" y="3403670"/>
            <a:ext cx="7814841" cy="224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3">
            <a:extLst>
              <a:ext uri="{FF2B5EF4-FFF2-40B4-BE49-F238E27FC236}">
                <a16:creationId xmlns:a16="http://schemas.microsoft.com/office/drawing/2014/main" id="{1123882F-4834-097E-5C14-F16B67C2AA80}"/>
              </a:ext>
            </a:extLst>
          </p:cNvPr>
          <p:cNvSpPr txBox="1">
            <a:spLocks/>
          </p:cNvSpPr>
          <p:nvPr/>
        </p:nvSpPr>
        <p:spPr>
          <a:xfrm>
            <a:off x="1012485" y="3403670"/>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Eingeschränktes Hörvermögen und eingeschränkte auditive Wahrnehmungsfähigkeit</a:t>
            </a:r>
          </a:p>
          <a:p>
            <a:pPr marL="285750" indent="-285750" fontAlgn="base">
              <a:lnSpc>
                <a:spcPts val="2660"/>
              </a:lnSpc>
              <a:spcBef>
                <a:spcPts val="400"/>
              </a:spcBef>
              <a:buFont typeface="Arial" panose="020B0604020202020204" pitchFamily="34" charset="0"/>
              <a:buChar char="•"/>
            </a:pPr>
            <a:r>
              <a:rPr lang="de-DE"/>
              <a:t>Sitzplatz (vorne, direkte Sicht auf die Lehrkraft)</a:t>
            </a:r>
          </a:p>
          <a:p>
            <a:pPr marL="285750" indent="-285750" fontAlgn="base">
              <a:lnSpc>
                <a:spcPts val="2660"/>
              </a:lnSpc>
              <a:spcBef>
                <a:spcPts val="400"/>
              </a:spcBef>
              <a:buFont typeface="Arial" panose="020B0604020202020204" pitchFamily="34" charset="0"/>
              <a:buChar char="•"/>
            </a:pPr>
            <a:r>
              <a:rPr lang="de-DE"/>
              <a:t>Standort der Lehrkraft (nicht im Gegenlicht stehen, gut sichtbar)</a:t>
            </a:r>
          </a:p>
          <a:p>
            <a:pPr marL="285750" indent="-285750" fontAlgn="base">
              <a:lnSpc>
                <a:spcPts val="2660"/>
              </a:lnSpc>
              <a:spcBef>
                <a:spcPts val="400"/>
              </a:spcBef>
              <a:buFont typeface="Arial" panose="020B0604020202020204" pitchFamily="34" charset="0"/>
              <a:buChar char="•"/>
            </a:pPr>
            <a:r>
              <a:rPr lang="de-DE"/>
              <a:t>spezifische Hilfsmittel (FM Übertragungsanlagen/ Höranlagen)</a:t>
            </a:r>
          </a:p>
          <a:p>
            <a:pPr marL="285750" indent="-285750" fontAlgn="base">
              <a:lnSpc>
                <a:spcPts val="2660"/>
              </a:lnSpc>
              <a:spcBef>
                <a:spcPts val="400"/>
              </a:spcBef>
              <a:buFont typeface="Arial" panose="020B0604020202020204" pitchFamily="34" charset="0"/>
              <a:buChar char="•"/>
            </a:pPr>
            <a:r>
              <a:rPr lang="de-DE"/>
              <a:t>Schalldämmung im Raum (viele Plakate, Teppich...)</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1" name="Rechteck 10">
            <a:extLst>
              <a:ext uri="{FF2B5EF4-FFF2-40B4-BE49-F238E27FC236}">
                <a16:creationId xmlns:a16="http://schemas.microsoft.com/office/drawing/2014/main" id="{0AC73795-6845-4767-D823-E6143B15873E}"/>
              </a:ext>
            </a:extLst>
          </p:cNvPr>
          <p:cNvSpPr/>
          <p:nvPr/>
        </p:nvSpPr>
        <p:spPr>
          <a:xfrm>
            <a:off x="997365" y="4053012"/>
            <a:ext cx="7814841" cy="185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nhaltsplatzhalter 3">
            <a:extLst>
              <a:ext uri="{FF2B5EF4-FFF2-40B4-BE49-F238E27FC236}">
                <a16:creationId xmlns:a16="http://schemas.microsoft.com/office/drawing/2014/main" id="{D8EE368F-11FA-7EC6-B804-812B1886F093}"/>
              </a:ext>
            </a:extLst>
          </p:cNvPr>
          <p:cNvSpPr txBox="1">
            <a:spLocks/>
          </p:cNvSpPr>
          <p:nvPr/>
        </p:nvSpPr>
        <p:spPr>
          <a:xfrm>
            <a:off x="1012485" y="4053012"/>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 Sehfähigkeit</a:t>
            </a:r>
          </a:p>
          <a:p>
            <a:pPr marL="285750" indent="-285750" fontAlgn="base">
              <a:lnSpc>
                <a:spcPts val="2660"/>
              </a:lnSpc>
              <a:spcBef>
                <a:spcPts val="400"/>
              </a:spcBef>
              <a:buFont typeface="Arial" panose="020B0604020202020204" pitchFamily="34" charset="0"/>
              <a:buChar char="•"/>
            </a:pPr>
            <a:r>
              <a:rPr lang="de-DE"/>
              <a:t>gute Beleuchtung</a:t>
            </a:r>
          </a:p>
          <a:p>
            <a:pPr marL="285750" indent="-285750" fontAlgn="base">
              <a:lnSpc>
                <a:spcPts val="2660"/>
              </a:lnSpc>
              <a:spcBef>
                <a:spcPts val="400"/>
              </a:spcBef>
              <a:buFont typeface="Arial" panose="020B0604020202020204" pitchFamily="34" charset="0"/>
              <a:buChar char="•"/>
            </a:pPr>
            <a:r>
              <a:rPr lang="de-DE"/>
              <a:t>Arbeit mit dem PC (Vergrößerungen möglich)</a:t>
            </a:r>
          </a:p>
          <a:p>
            <a:pPr marL="285750" indent="-285750" fontAlgn="base">
              <a:lnSpc>
                <a:spcPts val="2660"/>
              </a:lnSpc>
              <a:spcBef>
                <a:spcPts val="400"/>
              </a:spcBef>
              <a:buFont typeface="Arial" panose="020B0604020202020204" pitchFamily="34" charset="0"/>
              <a:buChar char="•"/>
            </a:pPr>
            <a:r>
              <a:rPr lang="de-DE"/>
              <a:t>vergrößerte Arbeitsblätter</a:t>
            </a:r>
          </a:p>
          <a:p>
            <a:pPr marL="285750" indent="-285750" fontAlgn="base">
              <a:lnSpc>
                <a:spcPts val="2660"/>
              </a:lnSpc>
              <a:spcBef>
                <a:spcPts val="400"/>
              </a:spcBef>
              <a:buFont typeface="Arial" panose="020B0604020202020204" pitchFamily="34" charset="0"/>
              <a:buChar char="•"/>
            </a:pPr>
            <a:r>
              <a:rPr lang="de-DE"/>
              <a:t>spezielle Arbeitsmittel und -hilfen (Lupen …)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3" name="Rechteck 12">
            <a:extLst>
              <a:ext uri="{FF2B5EF4-FFF2-40B4-BE49-F238E27FC236}">
                <a16:creationId xmlns:a16="http://schemas.microsoft.com/office/drawing/2014/main" id="{EEBD0BBA-D252-9A0D-3B99-249AF0B19B53}"/>
              </a:ext>
            </a:extLst>
          </p:cNvPr>
          <p:cNvSpPr/>
          <p:nvPr/>
        </p:nvSpPr>
        <p:spPr>
          <a:xfrm>
            <a:off x="862342" y="4448116"/>
            <a:ext cx="7814841" cy="180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Inhaltsplatzhalter 3">
            <a:extLst>
              <a:ext uri="{FF2B5EF4-FFF2-40B4-BE49-F238E27FC236}">
                <a16:creationId xmlns:a16="http://schemas.microsoft.com/office/drawing/2014/main" id="{7AC4A86C-3938-453E-E96D-D2B5A1AF076D}"/>
              </a:ext>
            </a:extLst>
          </p:cNvPr>
          <p:cNvSpPr txBox="1">
            <a:spLocks/>
          </p:cNvSpPr>
          <p:nvPr/>
        </p:nvSpPr>
        <p:spPr>
          <a:xfrm>
            <a:off x="1024365" y="4448116"/>
            <a:ext cx="7418927" cy="1396822"/>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 Selbststeuerung und Schwierigkeiten beim Regelverhalten</a:t>
            </a:r>
          </a:p>
          <a:p>
            <a:pPr marL="285750" indent="-285750" fontAlgn="base">
              <a:lnSpc>
                <a:spcPts val="2660"/>
              </a:lnSpc>
              <a:spcBef>
                <a:spcPts val="400"/>
              </a:spcBef>
              <a:buFont typeface="Arial" panose="020B0604020202020204" pitchFamily="34" charset="0"/>
              <a:buChar char="•"/>
            </a:pPr>
            <a:r>
              <a:rPr lang="de-DE"/>
              <a:t>klar strukturierte Stunden</a:t>
            </a:r>
          </a:p>
          <a:p>
            <a:pPr marL="285750" indent="-285750" fontAlgn="base">
              <a:lnSpc>
                <a:spcPts val="2660"/>
              </a:lnSpc>
              <a:spcBef>
                <a:spcPts val="400"/>
              </a:spcBef>
              <a:buFont typeface="Arial" panose="020B0604020202020204" pitchFamily="34" charset="0"/>
              <a:buChar char="•"/>
            </a:pPr>
            <a:r>
              <a:rPr lang="de-DE"/>
              <a:t>Transparenz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6" name="Rechteck 15">
            <a:extLst>
              <a:ext uri="{FF2B5EF4-FFF2-40B4-BE49-F238E27FC236}">
                <a16:creationId xmlns:a16="http://schemas.microsoft.com/office/drawing/2014/main" id="{1E69188D-F263-6E18-4FE1-D39FDBBE5899}"/>
              </a:ext>
            </a:extLst>
          </p:cNvPr>
          <p:cNvSpPr/>
          <p:nvPr/>
        </p:nvSpPr>
        <p:spPr>
          <a:xfrm>
            <a:off x="1024365" y="5133254"/>
            <a:ext cx="7814841" cy="1135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002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left)">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left)">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wipe(left)">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wipe(left)">
                                      <p:cBhvr>
                                        <p:cTn id="67" dur="500"/>
                                        <p:tgtEl>
                                          <p:spTgt spid="8">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left)">
                                      <p:cBhvr>
                                        <p:cTn id="72" dur="500"/>
                                        <p:tgtEl>
                                          <p:spTgt spid="8">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dissolv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xEl>
                                              <p:pRg st="0" end="0"/>
                                            </p:txEl>
                                          </p:spTgt>
                                        </p:tgtEl>
                                        <p:attrNameLst>
                                          <p:attrName>style.visibility</p:attrName>
                                        </p:attrNameLst>
                                      </p:cBhvr>
                                      <p:to>
                                        <p:strVal val="visible"/>
                                      </p:to>
                                    </p:set>
                                    <p:animEffect transition="in" filter="wipe(left)">
                                      <p:cBhvr>
                                        <p:cTn id="82" dur="500"/>
                                        <p:tgtEl>
                                          <p:spTgt spid="1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0">
                                            <p:txEl>
                                              <p:pRg st="1" end="1"/>
                                            </p:txEl>
                                          </p:spTgt>
                                        </p:tgtEl>
                                        <p:attrNameLst>
                                          <p:attrName>style.visibility</p:attrName>
                                        </p:attrNameLst>
                                      </p:cBhvr>
                                      <p:to>
                                        <p:strVal val="visible"/>
                                      </p:to>
                                    </p:set>
                                    <p:animEffect transition="in" filter="wipe(left)">
                                      <p:cBhvr>
                                        <p:cTn id="87" dur="500"/>
                                        <p:tgtEl>
                                          <p:spTgt spid="1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
                                            <p:txEl>
                                              <p:pRg st="2" end="2"/>
                                            </p:txEl>
                                          </p:spTgt>
                                        </p:tgtEl>
                                        <p:attrNameLst>
                                          <p:attrName>style.visibility</p:attrName>
                                        </p:attrNameLst>
                                      </p:cBhvr>
                                      <p:to>
                                        <p:strVal val="visible"/>
                                      </p:to>
                                    </p:set>
                                    <p:animEffect transition="in" filter="wipe(left)">
                                      <p:cBhvr>
                                        <p:cTn id="92" dur="500"/>
                                        <p:tgtEl>
                                          <p:spTgt spid="10">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0">
                                            <p:txEl>
                                              <p:pRg st="3" end="3"/>
                                            </p:txEl>
                                          </p:spTgt>
                                        </p:tgtEl>
                                        <p:attrNameLst>
                                          <p:attrName>style.visibility</p:attrName>
                                        </p:attrNameLst>
                                      </p:cBhvr>
                                      <p:to>
                                        <p:strVal val="visible"/>
                                      </p:to>
                                    </p:set>
                                    <p:animEffect transition="in" filter="wipe(left)">
                                      <p:cBhvr>
                                        <p:cTn id="97" dur="500"/>
                                        <p:tgtEl>
                                          <p:spTgt spid="10">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0">
                                            <p:txEl>
                                              <p:pRg st="4" end="4"/>
                                            </p:txEl>
                                          </p:spTgt>
                                        </p:tgtEl>
                                        <p:attrNameLst>
                                          <p:attrName>style.visibility</p:attrName>
                                        </p:attrNameLst>
                                      </p:cBhvr>
                                      <p:to>
                                        <p:strVal val="visible"/>
                                      </p:to>
                                    </p:set>
                                    <p:animEffect transition="in" filter="wipe(left)">
                                      <p:cBhvr>
                                        <p:cTn id="102" dur="500"/>
                                        <p:tgtEl>
                                          <p:spTgt spid="10">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0">
                                            <p:txEl>
                                              <p:pRg st="5" end="5"/>
                                            </p:txEl>
                                          </p:spTgt>
                                        </p:tgtEl>
                                        <p:attrNameLst>
                                          <p:attrName>style.visibility</p:attrName>
                                        </p:attrNameLst>
                                      </p:cBhvr>
                                      <p:to>
                                        <p:strVal val="visible"/>
                                      </p:to>
                                    </p:set>
                                    <p:animEffect transition="in" filter="wipe(left)">
                                      <p:cBhvr>
                                        <p:cTn id="107" dur="500"/>
                                        <p:tgtEl>
                                          <p:spTgt spid="10">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dissolv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12">
                                            <p:txEl>
                                              <p:pRg st="0" end="0"/>
                                            </p:txEl>
                                          </p:spTgt>
                                        </p:tgtEl>
                                        <p:attrNameLst>
                                          <p:attrName>style.visibility</p:attrName>
                                        </p:attrNameLst>
                                      </p:cBhvr>
                                      <p:to>
                                        <p:strVal val="visible"/>
                                      </p:to>
                                    </p:set>
                                    <p:animEffect transition="in" filter="wipe(left)">
                                      <p:cBhvr>
                                        <p:cTn id="117" dur="500"/>
                                        <p:tgtEl>
                                          <p:spTgt spid="12">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2">
                                            <p:txEl>
                                              <p:pRg st="1" end="1"/>
                                            </p:txEl>
                                          </p:spTgt>
                                        </p:tgtEl>
                                        <p:attrNameLst>
                                          <p:attrName>style.visibility</p:attrName>
                                        </p:attrNameLst>
                                      </p:cBhvr>
                                      <p:to>
                                        <p:strVal val="visible"/>
                                      </p:to>
                                    </p:set>
                                    <p:animEffect transition="in" filter="wipe(left)">
                                      <p:cBhvr>
                                        <p:cTn id="122" dur="500"/>
                                        <p:tgtEl>
                                          <p:spTgt spid="12">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12">
                                            <p:txEl>
                                              <p:pRg st="2" end="2"/>
                                            </p:txEl>
                                          </p:spTgt>
                                        </p:tgtEl>
                                        <p:attrNameLst>
                                          <p:attrName>style.visibility</p:attrName>
                                        </p:attrNameLst>
                                      </p:cBhvr>
                                      <p:to>
                                        <p:strVal val="visible"/>
                                      </p:to>
                                    </p:set>
                                    <p:animEffect transition="in" filter="wipe(left)">
                                      <p:cBhvr>
                                        <p:cTn id="127" dur="500"/>
                                        <p:tgtEl>
                                          <p:spTgt spid="12">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12">
                                            <p:txEl>
                                              <p:pRg st="3" end="3"/>
                                            </p:txEl>
                                          </p:spTgt>
                                        </p:tgtEl>
                                        <p:attrNameLst>
                                          <p:attrName>style.visibility</p:attrName>
                                        </p:attrNameLst>
                                      </p:cBhvr>
                                      <p:to>
                                        <p:strVal val="visible"/>
                                      </p:to>
                                    </p:set>
                                    <p:animEffect transition="in" filter="wipe(left)">
                                      <p:cBhvr>
                                        <p:cTn id="132" dur="500"/>
                                        <p:tgtEl>
                                          <p:spTgt spid="12">
                                            <p:txEl>
                                              <p:pRg st="3" end="3"/>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2">
                                            <p:txEl>
                                              <p:pRg st="4" end="4"/>
                                            </p:txEl>
                                          </p:spTgt>
                                        </p:tgtEl>
                                        <p:attrNameLst>
                                          <p:attrName>style.visibility</p:attrName>
                                        </p:attrNameLst>
                                      </p:cBhvr>
                                      <p:to>
                                        <p:strVal val="visible"/>
                                      </p:to>
                                    </p:set>
                                    <p:animEffect transition="in" filter="wipe(left)">
                                      <p:cBhvr>
                                        <p:cTn id="137" dur="500"/>
                                        <p:tgtEl>
                                          <p:spTgt spid="12">
                                            <p:txEl>
                                              <p:pRg st="4" end="4"/>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12">
                                            <p:txEl>
                                              <p:pRg st="5" end="5"/>
                                            </p:txEl>
                                          </p:spTgt>
                                        </p:tgtEl>
                                        <p:attrNameLst>
                                          <p:attrName>style.visibility</p:attrName>
                                        </p:attrNameLst>
                                      </p:cBhvr>
                                      <p:to>
                                        <p:strVal val="visible"/>
                                      </p:to>
                                    </p:set>
                                    <p:animEffect transition="in" filter="wipe(left)">
                                      <p:cBhvr>
                                        <p:cTn id="142" dur="500"/>
                                        <p:tgtEl>
                                          <p:spTgt spid="12">
                                            <p:txEl>
                                              <p:pRg st="5" end="5"/>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dissolve">
                                      <p:cBhvr>
                                        <p:cTn id="147" dur="500"/>
                                        <p:tgtEl>
                                          <p:spTgt spid="1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15">
                                            <p:txEl>
                                              <p:pRg st="0" end="0"/>
                                            </p:txEl>
                                          </p:spTgt>
                                        </p:tgtEl>
                                        <p:attrNameLst>
                                          <p:attrName>style.visibility</p:attrName>
                                        </p:attrNameLst>
                                      </p:cBhvr>
                                      <p:to>
                                        <p:strVal val="visible"/>
                                      </p:to>
                                    </p:set>
                                    <p:animEffect transition="in" filter="wipe(left)">
                                      <p:cBhvr>
                                        <p:cTn id="152" dur="500"/>
                                        <p:tgtEl>
                                          <p:spTgt spid="15">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15">
                                            <p:txEl>
                                              <p:pRg st="1" end="1"/>
                                            </p:txEl>
                                          </p:spTgt>
                                        </p:tgtEl>
                                        <p:attrNameLst>
                                          <p:attrName>style.visibility</p:attrName>
                                        </p:attrNameLst>
                                      </p:cBhvr>
                                      <p:to>
                                        <p:strVal val="visible"/>
                                      </p:to>
                                    </p:set>
                                    <p:animEffect transition="in" filter="wipe(left)">
                                      <p:cBhvr>
                                        <p:cTn id="157" dur="500"/>
                                        <p:tgtEl>
                                          <p:spTgt spid="15">
                                            <p:txEl>
                                              <p:pRg st="1" end="1"/>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15">
                                            <p:txEl>
                                              <p:pRg st="2" end="2"/>
                                            </p:txEl>
                                          </p:spTgt>
                                        </p:tgtEl>
                                        <p:attrNameLst>
                                          <p:attrName>style.visibility</p:attrName>
                                        </p:attrNameLst>
                                      </p:cBhvr>
                                      <p:to>
                                        <p:strVal val="visible"/>
                                      </p:to>
                                    </p:set>
                                    <p:animEffect transition="in" filter="wipe(left)">
                                      <p:cBhvr>
                                        <p:cTn id="162" dur="500"/>
                                        <p:tgtEl>
                                          <p:spTgt spid="15">
                                            <p:txEl>
                                              <p:pRg st="2" end="2"/>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15">
                                            <p:txEl>
                                              <p:pRg st="3" end="3"/>
                                            </p:txEl>
                                          </p:spTgt>
                                        </p:tgtEl>
                                        <p:attrNameLst>
                                          <p:attrName>style.visibility</p:attrName>
                                        </p:attrNameLst>
                                      </p:cBhvr>
                                      <p:to>
                                        <p:strVal val="visible"/>
                                      </p:to>
                                    </p:set>
                                    <p:animEffect transition="in" filter="wipe(left)">
                                      <p:cBhvr>
                                        <p:cTn id="167" dur="500"/>
                                        <p:tgtEl>
                                          <p:spTgt spid="15">
                                            <p:txEl>
                                              <p:pRg st="3" end="3"/>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16"/>
                                        </p:tgtEl>
                                        <p:attrNameLst>
                                          <p:attrName>style.visibility</p:attrName>
                                        </p:attrNameLst>
                                      </p:cBhvr>
                                      <p:to>
                                        <p:strVal val="visible"/>
                                      </p:to>
                                    </p:set>
                                    <p:animEffect transition="in" filter="dissolve">
                                      <p:cBhvr>
                                        <p:cTn id="1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06054"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706010"/>
          </a:xfrm>
        </p:spPr>
        <p:txBody>
          <a:bodyPr/>
          <a:lstStyle/>
          <a:p>
            <a:r>
              <a:rPr lang="de-DE" b="1"/>
              <a:t>Möglichkeiten individueller Unterstützung erkunden</a:t>
            </a:r>
          </a:p>
          <a:p>
            <a:pPr>
              <a:lnSpc>
                <a:spcPts val="2660"/>
              </a:lnSpc>
            </a:pPr>
            <a:r>
              <a:rPr lang="de-DE"/>
              <a:t>Bezug zur Basisaufgabe (100 strukturiert darstellen):</a:t>
            </a:r>
          </a:p>
          <a:p>
            <a:pPr marL="285750" indent="-285750">
              <a:lnSpc>
                <a:spcPts val="2660"/>
              </a:lnSpc>
              <a:buFont typeface="Arial" panose="020B0604020202020204" pitchFamily="34" charset="0"/>
              <a:buChar char="•"/>
            </a:pPr>
            <a:r>
              <a:rPr lang="de-DE"/>
              <a:t>Förderschwerpunkt Sehen: Handeln mit Bausteinen förderlich, Arbeitsaufträge (AA) in Brailleschrift oder als Tonaufnahme anbieten</a:t>
            </a:r>
          </a:p>
          <a:p>
            <a:pPr marL="285750" indent="-285750">
              <a:lnSpc>
                <a:spcPts val="2660"/>
              </a:lnSpc>
              <a:buFont typeface="Arial" panose="020B0604020202020204" pitchFamily="34" charset="0"/>
              <a:buChar char="•"/>
            </a:pPr>
            <a:r>
              <a:rPr lang="de-DE"/>
              <a:t>Förderschwerpunkt Hören und Kommunikation: Begleitung der verbal gestellten Aufgaben durch gut sichtbare Visualisierung </a:t>
            </a:r>
          </a:p>
          <a:p>
            <a:pPr marL="285750" indent="-285750">
              <a:lnSpc>
                <a:spcPts val="2660"/>
              </a:lnSpc>
              <a:buFont typeface="Arial" panose="020B0604020202020204" pitchFamily="34" charset="0"/>
              <a:buChar char="•"/>
            </a:pPr>
            <a:r>
              <a:rPr lang="de-DE"/>
              <a:t>Förderschwerpunkt Körperliche und motorische Entwicklung: Erleichtern des eigenständigen Handelns durch rutschfeste Unterlagen und große, grifffreundliche Bausteine</a:t>
            </a:r>
          </a:p>
          <a:p>
            <a:pPr marL="285750" indent="-285750">
              <a:lnSpc>
                <a:spcPts val="2660"/>
              </a:lnSpc>
              <a:buFont typeface="Arial" panose="020B0604020202020204" pitchFamily="34" charset="0"/>
              <a:buChar char="•"/>
            </a:pPr>
            <a:r>
              <a:rPr lang="de-DE"/>
              <a:t>Förderschwerpunkt Sprache: Verfassen schriftlicher AA in einfacher Sprache, Versehen der AA mit Piktogrammen, Texthervorhebungen o. ä.</a:t>
            </a:r>
          </a:p>
          <a:p>
            <a:pPr marL="285750" indent="-285750">
              <a:lnSpc>
                <a:spcPts val="2660"/>
              </a:lnSpc>
              <a:buFont typeface="Arial" panose="020B0604020202020204" pitchFamily="34" charset="0"/>
              <a:buChar char="•"/>
            </a:pPr>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119</a:t>
            </a:fld>
            <a:endParaRPr lang="de-DE"/>
          </a:p>
        </p:txBody>
      </p:sp>
      <p:sp>
        <p:nvSpPr>
          <p:cNvPr id="3" name="Abgerundetes Rechteck 2">
            <a:extLst>
              <a:ext uri="{FF2B5EF4-FFF2-40B4-BE49-F238E27FC236}">
                <a16:creationId xmlns:a16="http://schemas.microsoft.com/office/drawing/2014/main" id="{3C1EAE2E-5DDC-5F0D-38F3-7EFB4325A1C4}"/>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B24E1B7-39DA-A1DA-3E38-375656D583F5}"/>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41486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3.4 Inklusionsspezifische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120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FE1A5132-0DA7-C6FB-55BF-D915D2CD6157}"/>
              </a:ext>
            </a:extLst>
          </p:cNvPr>
          <p:cNvSpPr/>
          <p:nvPr/>
        </p:nvSpPr>
        <p:spPr>
          <a:xfrm rot="16200000">
            <a:off x="4205226" y="3785347"/>
            <a:ext cx="488747" cy="1868328"/>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456242" y="2765346"/>
            <a:ext cx="3597407" cy="1671242"/>
          </a:xfrm>
          <a:prstGeom prst="wedgeEllipseCallout">
            <a:avLst>
              <a:gd name="adj1" fmla="val -62501"/>
              <a:gd name="adj2" fmla="val 56582"/>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376726" y="2897928"/>
            <a:ext cx="3756438" cy="1477328"/>
          </a:xfrm>
          <a:prstGeom prst="rect">
            <a:avLst/>
          </a:prstGeom>
          <a:noFill/>
        </p:spPr>
        <p:txBody>
          <a:bodyPr wrap="square" rtlCol="0">
            <a:spAutoFit/>
          </a:bodyPr>
          <a:lstStyle/>
          <a:p>
            <a:pPr algn="ctr"/>
            <a:r>
              <a:rPr lang="de-DE">
                <a:solidFill>
                  <a:srgbClr val="176596"/>
                </a:solidFill>
              </a:rPr>
              <a:t>Welche konkreten </a:t>
            </a:r>
          </a:p>
          <a:p>
            <a:pPr algn="ctr"/>
            <a:r>
              <a:rPr lang="de-DE">
                <a:solidFill>
                  <a:srgbClr val="176596"/>
                </a:solidFill>
              </a:rPr>
              <a:t>Aufgaben sollen die </a:t>
            </a:r>
            <a:r>
              <a:rPr lang="de-DE" err="1">
                <a:solidFill>
                  <a:srgbClr val="176596"/>
                </a:solidFill>
              </a:rPr>
              <a:t>verschie</a:t>
            </a:r>
            <a:r>
              <a:rPr lang="de-DE">
                <a:solidFill>
                  <a:srgbClr val="176596"/>
                </a:solidFill>
              </a:rPr>
              <a:t>-</a:t>
            </a:r>
          </a:p>
          <a:p>
            <a:pPr algn="ctr"/>
            <a:r>
              <a:rPr lang="de-DE">
                <a:solidFill>
                  <a:srgbClr val="176596"/>
                </a:solidFill>
              </a:rPr>
              <a:t>denen Beteiligten in dem geplanten Unterrichtsgeschehen </a:t>
            </a:r>
          </a:p>
          <a:p>
            <a:pPr algn="ctr"/>
            <a:r>
              <a:rPr lang="de-DE">
                <a:solidFill>
                  <a:srgbClr val="176596"/>
                </a:solidFill>
              </a:rPr>
              <a:t>übernehmen?</a:t>
            </a:r>
          </a:p>
        </p:txBody>
      </p:sp>
      <p:sp>
        <p:nvSpPr>
          <p:cNvPr id="5" name="Foliennummernplatzhalter 5">
            <a:extLst>
              <a:ext uri="{FF2B5EF4-FFF2-40B4-BE49-F238E27FC236}">
                <a16:creationId xmlns:a16="http://schemas.microsoft.com/office/drawing/2014/main" id="{CC0C346B-30D9-40A2-5D91-F480B1EEBDD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120</a:t>
            </a:fld>
            <a:endParaRPr lang="de-DE"/>
          </a:p>
        </p:txBody>
      </p:sp>
    </p:spTree>
    <p:extLst>
      <p:ext uri="{BB962C8B-B14F-4D97-AF65-F5344CB8AC3E}">
        <p14:creationId xmlns:p14="http://schemas.microsoft.com/office/powerpoint/2010/main" val="2205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84869"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3622"/>
            <a:ext cx="7798195" cy="3950755"/>
          </a:xfrm>
        </p:spPr>
        <p:txBody>
          <a:bodyPr/>
          <a:lstStyle/>
          <a:p>
            <a:r>
              <a:rPr lang="de-DE" b="1"/>
              <a:t>Formen gemeinsamen Unterrichtens klären</a:t>
            </a:r>
          </a:p>
          <a:p>
            <a:pPr>
              <a:lnSpc>
                <a:spcPts val="2660"/>
              </a:lnSpc>
            </a:pPr>
            <a:r>
              <a:rPr lang="de-DE"/>
              <a:t>Gemeinsames Unterrichten als besonders erfolgversprechende Gelingens-bedingung gemeinsamen Lernens</a:t>
            </a:r>
          </a:p>
          <a:p>
            <a:pPr>
              <a:lnSpc>
                <a:spcPts val="2660"/>
              </a:lnSpc>
              <a:spcBef>
                <a:spcPts val="400"/>
              </a:spcBef>
            </a:pPr>
            <a:endParaRPr lang="de-DE"/>
          </a:p>
          <a:p>
            <a:pPr>
              <a:lnSpc>
                <a:spcPts val="2660"/>
              </a:lnSpc>
              <a:spcBef>
                <a:spcPts val="400"/>
              </a:spcBef>
            </a:pPr>
            <a:r>
              <a:rPr lang="de-DE"/>
              <a:t>Notwendig für Kooperation von zwei (oder mehr) Lehrkräften: </a:t>
            </a:r>
          </a:p>
          <a:p>
            <a:pPr marL="285750" indent="-285750">
              <a:lnSpc>
                <a:spcPts val="2660"/>
              </a:lnSpc>
              <a:spcBef>
                <a:spcPts val="400"/>
              </a:spcBef>
              <a:buFont typeface="Arial" panose="020B0604020202020204" pitchFamily="34" charset="0"/>
              <a:buChar char="•"/>
            </a:pPr>
            <a:r>
              <a:rPr lang="de-DE"/>
              <a:t>förderliche äußere Bedingungen (z. B. Zeiten für gemeinsame Planung und Reflexion)</a:t>
            </a:r>
          </a:p>
          <a:p>
            <a:pPr marL="285750" indent="-285750">
              <a:lnSpc>
                <a:spcPts val="2660"/>
              </a:lnSpc>
              <a:spcBef>
                <a:spcPts val="400"/>
              </a:spcBef>
              <a:buFont typeface="Arial" panose="020B0604020202020204" pitchFamily="34" charset="0"/>
              <a:buChar char="•"/>
            </a:pPr>
            <a:r>
              <a:rPr lang="de-DE"/>
              <a:t>Respekt, Vertrauen, Transparenz, Zuverlässigkeit, gemeinsame Werte und professionelle Überzeugungen</a:t>
            </a:r>
          </a:p>
          <a:p>
            <a:pPr marL="285750" indent="-285750">
              <a:lnSpc>
                <a:spcPts val="2660"/>
              </a:lnSpc>
              <a:spcBef>
                <a:spcPts val="400"/>
              </a:spcBef>
              <a:buFont typeface="Arial" panose="020B0604020202020204" pitchFamily="34" charset="0"/>
              <a:buChar char="•"/>
            </a:pPr>
            <a:r>
              <a:rPr lang="de-DE"/>
              <a:t>gemeinsam vereinbarte Verteilung von Aufgaben und Pflichten</a:t>
            </a:r>
            <a:br>
              <a:rPr lang="de-DE"/>
            </a:br>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121</a:t>
            </a:fld>
            <a:endParaRPr lang="de-DE"/>
          </a:p>
        </p:txBody>
      </p:sp>
    </p:spTree>
    <p:extLst>
      <p:ext uri="{BB962C8B-B14F-4D97-AF65-F5344CB8AC3E}">
        <p14:creationId xmlns:p14="http://schemas.microsoft.com/office/powerpoint/2010/main" val="21164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1096266" y="1303232"/>
            <a:ext cx="7009509" cy="445628"/>
          </a:xfrm>
        </p:spPr>
        <p:txBody>
          <a:bodyPr/>
          <a:lstStyle/>
          <a:p>
            <a:r>
              <a:rPr lang="de-DE" sz="1800"/>
              <a:t>MODULE DER VERANSTALTUNGSREIHE: </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1096265" y="1882817"/>
            <a:ext cx="7706201" cy="948163"/>
          </a:xfrm>
        </p:spPr>
        <p:txBody>
          <a:bodyPr/>
          <a:lstStyle/>
          <a:p>
            <a:pPr>
              <a:lnSpc>
                <a:spcPct val="100000"/>
              </a:lnSpc>
            </a:pPr>
            <a:r>
              <a:rPr lang="de-DE" sz="2000" b="1"/>
              <a:t>Konzentration auf Kernideen und -prinzipien </a:t>
            </a:r>
            <a:endParaRPr lang="de-DE" sz="2000"/>
          </a:p>
          <a:p>
            <a:pPr>
              <a:lnSpc>
                <a:spcPct val="100000"/>
              </a:lnSpc>
            </a:pPr>
            <a:r>
              <a:rPr lang="de-DE" sz="2000"/>
              <a:t>des gegenwärtigen Mathematikunterrichts</a:t>
            </a:r>
          </a:p>
          <a:p>
            <a:endParaRPr lang="de-DE">
              <a:solidFill>
                <a:srgbClr val="FF0000"/>
              </a:solidFill>
            </a:endParaRPr>
          </a:p>
        </p:txBody>
      </p:sp>
      <p:sp>
        <p:nvSpPr>
          <p:cNvPr id="3" name="Rechteck 2">
            <a:extLst>
              <a:ext uri="{FF2B5EF4-FFF2-40B4-BE49-F238E27FC236}">
                <a16:creationId xmlns:a16="http://schemas.microsoft.com/office/drawing/2014/main" id="{5462B3B1-72C1-7911-E47F-70909474782C}"/>
              </a:ext>
            </a:extLst>
          </p:cNvPr>
          <p:cNvSpPr/>
          <p:nvPr/>
        </p:nvSpPr>
        <p:spPr>
          <a:xfrm>
            <a:off x="1096265" y="2887850"/>
            <a:ext cx="7706201" cy="3278398"/>
          </a:xfrm>
          <a:prstGeom prst="rect">
            <a:avLst/>
          </a:prstGeom>
        </p:spPr>
        <p:txBody>
          <a:bodyPr wrap="square">
            <a:spAutoFit/>
          </a:bodyPr>
          <a:lstStyle/>
          <a:p>
            <a:pPr marL="285750" indent="-285750">
              <a:lnSpc>
                <a:spcPts val="3000"/>
              </a:lnSpc>
              <a:spcBef>
                <a:spcPts val="600"/>
              </a:spcBef>
              <a:buFont typeface="Arial" panose="020B0604020202020204" pitchFamily="34" charset="0"/>
              <a:buChar char="•"/>
            </a:pPr>
            <a:r>
              <a:rPr lang="de-DE">
                <a:solidFill>
                  <a:srgbClr val="000000"/>
                </a:solidFill>
                <a:latin typeface="Arial" panose="020B0604020202020204" pitchFamily="34" charset="0"/>
              </a:rPr>
              <a:t>kein grundsätzlicher Unterschied zwischen den Lerninhalten im „inklusiven“ und „nicht-inklusiven“ Mathematikunterricht</a:t>
            </a:r>
          </a:p>
          <a:p>
            <a:pPr marL="285750" indent="-285750">
              <a:lnSpc>
                <a:spcPts val="3000"/>
              </a:lnSpc>
              <a:spcBef>
                <a:spcPts val="600"/>
              </a:spcBef>
              <a:buFont typeface="Arial" panose="020B0604020202020204" pitchFamily="34" charset="0"/>
              <a:buChar char="•"/>
            </a:pPr>
            <a:r>
              <a:rPr lang="de-DE">
                <a:solidFill>
                  <a:srgbClr val="000000"/>
                </a:solidFill>
                <a:latin typeface="Helvetica Neue" panose="02000503000000020004" pitchFamily="2" charset="0"/>
              </a:rPr>
              <a:t>kein grundsätzlich anderes Lernverhalten beim Erwerb mathematischer Einsichten bei Kindern mit besonderen Bedürfnissen</a:t>
            </a:r>
          </a:p>
          <a:p>
            <a:pPr marL="285750" indent="-285750">
              <a:lnSpc>
                <a:spcPts val="3000"/>
              </a:lnSpc>
              <a:spcBef>
                <a:spcPts val="600"/>
              </a:spcBef>
              <a:buFont typeface="Arial" panose="020B0604020202020204" pitchFamily="34" charset="0"/>
              <a:buChar char="•"/>
            </a:pPr>
            <a:r>
              <a:rPr lang="de-DE">
                <a:solidFill>
                  <a:srgbClr val="000000"/>
                </a:solidFill>
                <a:latin typeface="Helvetica Neue" panose="02000503000000020004" pitchFamily="2" charset="0"/>
              </a:rPr>
              <a:t>keine Isolierung durch individuelles Lernen, sondern unterrichtsintegrierte Berücksichtigung der individuellen Stärken und Schwächen eines jeden Kindes bei gleichzeitiger Einbindung in soziale Kontexte …</a:t>
            </a:r>
            <a:endParaRPr lang="de-DE">
              <a:solidFill>
                <a:srgbClr val="000000"/>
              </a:solidFill>
              <a:effectLst/>
              <a:latin typeface="Helvetica Neue" panose="02000503000000020004" pitchFamily="2" charset="0"/>
            </a:endParaRPr>
          </a:p>
        </p:txBody>
      </p:sp>
      <p:sp>
        <p:nvSpPr>
          <p:cNvPr id="4" name="Foliennummernplatzhalter 5">
            <a:extLst>
              <a:ext uri="{FF2B5EF4-FFF2-40B4-BE49-F238E27FC236}">
                <a16:creationId xmlns:a16="http://schemas.microsoft.com/office/drawing/2014/main" id="{B9C9FCB4-2D06-8431-D172-F4DB6D134E9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14</a:t>
            </a:fld>
            <a:endParaRPr lang="de-DE"/>
          </a:p>
        </p:txBody>
      </p:sp>
    </p:spTree>
    <p:extLst>
      <p:ext uri="{BB962C8B-B14F-4D97-AF65-F5344CB8AC3E}">
        <p14:creationId xmlns:p14="http://schemas.microsoft.com/office/powerpoint/2010/main" val="20882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07750"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418617"/>
          </a:xfrm>
        </p:spPr>
        <p:txBody>
          <a:bodyPr/>
          <a:lstStyle/>
          <a:p>
            <a:r>
              <a:rPr lang="de-DE" b="1"/>
              <a:t>Formen gemeinsamen Unterrichtens klären</a:t>
            </a:r>
          </a:p>
          <a:p>
            <a:pPr>
              <a:lnSpc>
                <a:spcPts val="2660"/>
              </a:lnSpc>
            </a:pPr>
            <a:r>
              <a:rPr lang="de-DE"/>
              <a:t>Bezug zur Basisaufgabe (100 strukturiert darstellen):</a:t>
            </a:r>
          </a:p>
          <a:p>
            <a:pPr>
              <a:lnSpc>
                <a:spcPts val="2660"/>
              </a:lnSpc>
            </a:pPr>
            <a:r>
              <a:rPr lang="de-DE"/>
              <a:t>Klassenunterricht im Team</a:t>
            </a:r>
          </a:p>
          <a:p>
            <a:pPr marL="285750" indent="-285750">
              <a:lnSpc>
                <a:spcPts val="2660"/>
              </a:lnSpc>
              <a:spcBef>
                <a:spcPts val="400"/>
              </a:spcBef>
              <a:buFont typeface="Arial" panose="020B0604020202020204" pitchFamily="34" charset="0"/>
              <a:buChar char="•"/>
            </a:pPr>
            <a:r>
              <a:rPr lang="de-DE"/>
              <a:t>Beide Lehrkräfte unterrichten gemeinsam die gesamte Klasse, unterstützen sich gegenseitig bei allen Aufgaben.</a:t>
            </a:r>
          </a:p>
          <a:p>
            <a:pPr marL="285750" indent="-285750">
              <a:lnSpc>
                <a:spcPts val="2660"/>
              </a:lnSpc>
              <a:spcBef>
                <a:spcPts val="400"/>
              </a:spcBef>
              <a:buFont typeface="Arial" panose="020B0604020202020204" pitchFamily="34" charset="0"/>
              <a:buChar char="•"/>
            </a:pPr>
            <a:r>
              <a:rPr lang="de-DE"/>
              <a:t>Beispiel: Eine Lehrkraft klärt nach Einstieg erneut den AA oder beantwortet Fragen, die andere Lehrkraft betreut PA in Arbeitsphase.</a:t>
            </a:r>
          </a:p>
          <a:p>
            <a:pPr>
              <a:lnSpc>
                <a:spcPts val="2660"/>
              </a:lnSpc>
            </a:pPr>
            <a:r>
              <a:rPr lang="de-DE"/>
              <a:t>Klassenunterricht mit Unterrichtsassistenz</a:t>
            </a:r>
          </a:p>
          <a:p>
            <a:pPr marL="285750" indent="-285750">
              <a:lnSpc>
                <a:spcPts val="2660"/>
              </a:lnSpc>
              <a:spcBef>
                <a:spcPts val="400"/>
              </a:spcBef>
              <a:buFont typeface="Arial" panose="020B0604020202020204" pitchFamily="34" charset="0"/>
              <a:buChar char="•"/>
            </a:pPr>
            <a:r>
              <a:rPr lang="de-DE"/>
              <a:t>Eine Lehrkraft unterrichtet die Lerngruppe, die zweite Lehrkraft oder eine Fachkraft beobachtet und unterstützt einzelne Kinder (die z. B. die Zählprinzipien noch nicht verinnerlicht haben).</a:t>
            </a:r>
          </a:p>
          <a:p>
            <a:pPr marL="285750" indent="-285750">
              <a:lnSpc>
                <a:spcPts val="2660"/>
              </a:lnSpc>
              <a:buFont typeface="Arial" panose="020B0604020202020204" pitchFamily="34" charset="0"/>
              <a:buChar char="•"/>
            </a:pPr>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122</a:t>
            </a:fld>
            <a:endParaRPr lang="de-DE"/>
          </a:p>
        </p:txBody>
      </p:sp>
      <p:sp>
        <p:nvSpPr>
          <p:cNvPr id="3" name="Abgerundetes Rechteck 2">
            <a:extLst>
              <a:ext uri="{FF2B5EF4-FFF2-40B4-BE49-F238E27FC236}">
                <a16:creationId xmlns:a16="http://schemas.microsoft.com/office/drawing/2014/main" id="{34CAC09A-4840-7B62-5D39-CAB6D6F5660C}"/>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BCAB34B5-3502-04D0-61B5-6C92E855EDC6}"/>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13026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123</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124</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verarbeiten die TN die in Kapitel 3.3 und 3.4 erhaltenen Informationen zu den Planungselementen, indem sie diese entsprechend der von ihnen eingeschätzten Bedeutung für einen guten inklusiven Mathematikunterricht neu ordnen. </a:t>
            </a:r>
          </a:p>
          <a:p>
            <a:r>
              <a:rPr lang="de-DE" sz="1400" b="1" dirty="0"/>
              <a:t>Vorgehen und Besprechungshinweise</a:t>
            </a:r>
          </a:p>
          <a:p>
            <a:r>
              <a:rPr lang="de-DE" sz="1400" dirty="0"/>
              <a:t>Die TN beantworten die Frage zuerst für sich selbst und machen sich diesbezüglich Notizen. Anschließend tauschen die TN sich zu zweit über ihre Überlegungen aus. Ein weiterer Austausch im Plenum ist nicht vorgesehen. Die </a:t>
            </a:r>
            <a:r>
              <a:rPr lang="de-DE" sz="1400" dirty="0" err="1"/>
              <a:t>Aktivtät</a:t>
            </a:r>
            <a:r>
              <a:rPr lang="de-DE" sz="1400" dirty="0"/>
              <a:t> sollte ca. 5-10 Minuten dauern.</a:t>
            </a:r>
          </a:p>
          <a:p>
            <a:endParaRPr lang="de-DE" sz="1400" dirty="0"/>
          </a:p>
        </p:txBody>
      </p:sp>
    </p:spTree>
    <p:extLst>
      <p:ext uri="{BB962C8B-B14F-4D97-AF65-F5344CB8AC3E}">
        <p14:creationId xmlns:p14="http://schemas.microsoft.com/office/powerpoint/2010/main" val="24750542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893031" cy="603704"/>
          </a:xfrm>
        </p:spPr>
        <p:txBody>
          <a:bodyPr>
            <a:normAutofit/>
          </a:bodyPr>
          <a:lstStyle/>
          <a:p>
            <a:r>
              <a:rPr lang="de-DE"/>
              <a:t>3.3 und 3.4</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3"/>
            <a:ext cx="8047577" cy="1702851"/>
          </a:xfrm>
        </p:spPr>
        <p:txBody>
          <a:bodyPr/>
          <a:lstStyle/>
          <a:p>
            <a:pPr>
              <a:lnSpc>
                <a:spcPts val="2660"/>
              </a:lnSpc>
            </a:pPr>
            <a:r>
              <a:rPr lang="de-DE" dirty="0"/>
              <a:t>Notieren Sie die Aspekte stichpunktartig.</a:t>
            </a:r>
          </a:p>
          <a:p>
            <a:pPr>
              <a:lnSpc>
                <a:spcPts val="2660"/>
              </a:lnSpc>
            </a:pPr>
            <a:r>
              <a:rPr lang="de-DE" dirty="0"/>
              <a:t>Tauschen Sie sich mit Ihrer Sitznachbarin bzw. Ihrem Sitznachbarn kurz über Ihre Stichpunkte aus. </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124</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
        <p:nvSpPr>
          <p:cNvPr id="7" name="Textplatzhalter 3">
            <a:extLst>
              <a:ext uri="{FF2B5EF4-FFF2-40B4-BE49-F238E27FC236}">
                <a16:creationId xmlns:a16="http://schemas.microsoft.com/office/drawing/2014/main" id="{E6C73EB8-F9C9-D1A8-70E9-BF5EC50977D2}"/>
              </a:ext>
            </a:extLst>
          </p:cNvPr>
          <p:cNvSpPr txBox="1">
            <a:spLocks/>
          </p:cNvSpPr>
          <p:nvPr/>
        </p:nvSpPr>
        <p:spPr>
          <a:xfrm>
            <a:off x="1679843" y="1581666"/>
            <a:ext cx="7687440" cy="2670012"/>
          </a:xfrm>
          <a:prstGeom prst="rect">
            <a:avLst/>
          </a:prstGeom>
        </p:spPr>
        <p:txBody>
          <a:bodyPr>
            <a:no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40"/>
              </a:lnSpc>
            </a:pPr>
            <a:r>
              <a:rPr lang="de-DE" dirty="0"/>
              <a:t>Betrachten Sie die neu vorgestellten Planungselemente (Lernaufgaben, Anschauungsmittel, Methoden, Aufgaben-adaption, Unterstützung, gemeinsames Unterrichten).</a:t>
            </a:r>
          </a:p>
          <a:p>
            <a:pPr>
              <a:lnSpc>
                <a:spcPts val="3040"/>
              </a:lnSpc>
            </a:pPr>
            <a:r>
              <a:rPr lang="de-DE" dirty="0"/>
              <a:t>Welche Aspekte davon tragen aus ihrer Sicht am stärksten dazu bei, dass alle Kinder am gemeinsamen Lerngegen-stand verständnisorientiert auf ihrem Niveau lernen? </a:t>
            </a:r>
          </a:p>
        </p:txBody>
      </p:sp>
    </p:spTree>
    <p:extLst>
      <p:ext uri="{BB962C8B-B14F-4D97-AF65-F5344CB8AC3E}">
        <p14:creationId xmlns:p14="http://schemas.microsoft.com/office/powerpoint/2010/main" val="1097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125</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4. Planung einer Praxisaufgabe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639660"/>
            <a:ext cx="7751401" cy="4713136"/>
          </a:xfrm>
        </p:spPr>
        <p:txBody>
          <a:bodyPr/>
          <a:lstStyle/>
          <a:p>
            <a:r>
              <a:rPr lang="de-DE" sz="1400" b="1" dirty="0"/>
              <a:t>Ziel</a:t>
            </a:r>
            <a:r>
              <a:rPr lang="de-DE" sz="1400" dirty="0"/>
              <a:t>: Übertragung erhaltener Informationen in die Praxis, Erproben des Planungselements </a:t>
            </a:r>
            <a:r>
              <a:rPr lang="de-DE" sz="1400" i="1" dirty="0"/>
              <a:t>Lernaufgaben formulieren</a:t>
            </a:r>
          </a:p>
          <a:p>
            <a:pPr>
              <a:spcBef>
                <a:spcPts val="400"/>
              </a:spcBef>
            </a:pPr>
            <a:r>
              <a:rPr lang="de-DE" sz="1400" b="1" dirty="0"/>
              <a:t>Aufbau</a:t>
            </a:r>
            <a:r>
              <a:rPr lang="de-DE" sz="1400" dirty="0"/>
              <a:t>: Auf der ausgeblendeten Folie 128 sind die Kernbotschaften für die Erprobung der Elemente der differenzsensiblen Unterrichtsplanung formuliert.</a:t>
            </a:r>
          </a:p>
          <a:p>
            <a:pPr>
              <a:spcBef>
                <a:spcPts val="400"/>
              </a:spcBef>
            </a:pPr>
            <a:r>
              <a:rPr lang="de-DE" sz="1400" dirty="0"/>
              <a:t>Die Folie 129 zeigt den grundlegenden Aufbau dieses Fortbildungsmoduls (ohne das Anknüpfen an die Praxisaufgabe) und der weiteren Fortbildungsmodule. </a:t>
            </a:r>
          </a:p>
          <a:p>
            <a:pPr>
              <a:spcBef>
                <a:spcPts val="400"/>
              </a:spcBef>
            </a:pPr>
            <a:r>
              <a:rPr lang="de-DE" sz="1400" dirty="0"/>
              <a:t>Mit der Folie 130 wird der Bogen zum Beginn der Präsentation geschlagen und den TN das übergeordnete Ziel der differenzsensiblen Unterrichtsplanung und des Erprobungsauftrags („Alle Schülerinnen und Schüler lernen auf ihrem Niveau verständnisorientiert am gleichen Lerngegenstand.“) in Erinnerung gerufen.</a:t>
            </a:r>
          </a:p>
          <a:p>
            <a:pPr>
              <a:spcBef>
                <a:spcPts val="400"/>
              </a:spcBef>
            </a:pPr>
            <a:r>
              <a:rPr lang="de-DE" sz="1400" dirty="0"/>
              <a:t>Auf der Folie 134 ist der Planungsauftrag für die Erprobung des Elements </a:t>
            </a:r>
            <a:r>
              <a:rPr lang="de-DE" sz="1400" i="1" dirty="0"/>
              <a:t>Lernaufgaben formulieren </a:t>
            </a:r>
            <a:r>
              <a:rPr lang="de-DE" sz="1400" dirty="0"/>
              <a:t>der differenzsensiblen Unterrichtsplanung formuliert. Dieses Element eignet sich aufgrund seiner Praxisnähe und aufgrund seines diesbezüglich grundlegenden Charakters gut für eine Erprobung. Die Folien 135 und 136 zeigen die 10 Kriterien für die Auswahl bzw. </a:t>
            </a:r>
          </a:p>
        </p:txBody>
      </p:sp>
    </p:spTree>
    <p:extLst>
      <p:ext uri="{BB962C8B-B14F-4D97-AF65-F5344CB8AC3E}">
        <p14:creationId xmlns:p14="http://schemas.microsoft.com/office/powerpoint/2010/main" val="7954924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4. Planung einer Praxisaufgabe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639659"/>
            <a:ext cx="7751401" cy="4835567"/>
          </a:xfrm>
        </p:spPr>
        <p:txBody>
          <a:bodyPr/>
          <a:lstStyle/>
          <a:p>
            <a:pPr>
              <a:spcBef>
                <a:spcPts val="600"/>
              </a:spcBef>
            </a:pPr>
            <a:r>
              <a:rPr lang="de-DE" sz="1400" dirty="0"/>
              <a:t>Formulierung einer Basisaufgabe. Da die Erfüllung dieser Kriterien von den TN im Rahmen der Planungsüberlegungen überprüft werden soll, ist eine ausführlichere Besprechung der Kriterien spätestens an dieser Stelle notwendig. Moderierende, die bereits auf den Folien 101 und 102 ausführlich auf die 10 Kriterien eingegangen sind, können die Folien 135 und 136 ausblenden bzw. nur wiederholend zeigen.</a:t>
            </a:r>
          </a:p>
          <a:p>
            <a:pPr>
              <a:spcBef>
                <a:spcPts val="600"/>
              </a:spcBef>
            </a:pPr>
            <a:r>
              <a:rPr lang="de-DE" sz="1400" dirty="0"/>
              <a:t>Auf den Folien 137 und 138 (ausgeblendet) wird das Planungsraster eingeführt, das die TN für die differenzsensible Planung ihres Unterrichts nutzen können. Auf der Folie 137 ist die Grafik der Webseite abgebildet (die überwiegend in diesem Fortbildungsmodul verwendet wurde), auf der Folie 138 die Grafik der Handreichung (mit farbigen Punkten als Orientierungshilfen, s. Folie 65). Die Moderierenden dieses Moduls entscheiden, welches Planungsraster sie verwenden.</a:t>
            </a:r>
          </a:p>
          <a:p>
            <a:pPr>
              <a:spcBef>
                <a:spcPts val="600"/>
              </a:spcBef>
            </a:pPr>
            <a:r>
              <a:rPr lang="de-DE" sz="1400" dirty="0"/>
              <a:t>Mit der Erprobungsaufgabe auf Folie 139 erhalten die TN ihre „Hausaufgabe“, die sie bis zur Durchführung des 2. Coaching-Moduls „erledigt“ haben sollten. Wichtig sind dabei auch die Beobachtungsaufträge für die Durchführung der Unterrichtseinheit in ihrer Lerngruppe und die Aufträge für die Reflexion der gemachten Erfahrungen im Jahrgangsstufenteam.</a:t>
            </a:r>
          </a:p>
        </p:txBody>
      </p:sp>
    </p:spTree>
    <p:extLst>
      <p:ext uri="{BB962C8B-B14F-4D97-AF65-F5344CB8AC3E}">
        <p14:creationId xmlns:p14="http://schemas.microsoft.com/office/powerpoint/2010/main" val="8141568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127</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 </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416519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9" end="9"/>
                                            </p:txEl>
                                          </p:spTgt>
                                        </p:tgtEl>
                                        <p:attrNameLst>
                                          <p:attrName>style.color</p:attrName>
                                        </p:attrNameLst>
                                      </p:cBhvr>
                                      <p:to>
                                        <p:clrVal>
                                          <a:srgbClr val="2C8288"/>
                                        </p:clrVal>
                                      </p:to>
                                    </p:set>
                                    <p:set>
                                      <p:cBhvr>
                                        <p:cTn id="7" dur="500" fill="hold"/>
                                        <p:tgtEl>
                                          <p:spTgt spid="6">
                                            <p:txEl>
                                              <p:pRg st="9" end="9"/>
                                            </p:txEl>
                                          </p:spTgt>
                                        </p:tgtEl>
                                        <p:attrNameLst>
                                          <p:attrName>fillcolor</p:attrName>
                                        </p:attrNameLst>
                                      </p:cBhvr>
                                      <p:to>
                                        <p:clrVal>
                                          <a:srgbClr val="2C8288"/>
                                        </p:clrVal>
                                      </p:to>
                                    </p:set>
                                    <p:set>
                                      <p:cBhvr>
                                        <p:cTn id="8" dur="500" fill="hold"/>
                                        <p:tgtEl>
                                          <p:spTgt spid="6">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128</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62090"/>
            <a:ext cx="7815929" cy="4309102"/>
          </a:xfrm>
        </p:spPr>
        <p:txBody>
          <a:bodyPr lIns="91440" tIns="45720" rIns="91440" bIns="45720" anchor="t">
            <a:noAutofit/>
          </a:bodyPr>
          <a:lstStyle/>
          <a:p>
            <a:r>
              <a:rPr lang="de-DE" b="1" dirty="0"/>
              <a:t>Planung der Praxisaufgabe</a:t>
            </a:r>
          </a:p>
          <a:p>
            <a:pPr marL="285750" indent="-285750">
              <a:spcBef>
                <a:spcPts val="400"/>
              </a:spcBef>
              <a:buFont typeface="Arial" panose="020B0604020202020204" pitchFamily="34" charset="0"/>
              <a:buChar char="•"/>
            </a:pPr>
            <a:r>
              <a:rPr lang="de-DE" b="0" i="0" u="none" strike="noStrike" dirty="0">
                <a:solidFill>
                  <a:srgbClr val="222222"/>
                </a:solidFill>
                <a:effectLst/>
                <a:latin typeface="Arial"/>
                <a:cs typeface="Arial"/>
              </a:rPr>
              <a:t>Alle Planungselemente sofort und in jeder Unterrichtseinheit zu berücksichtigen</a:t>
            </a:r>
            <a:r>
              <a:rPr lang="de-DE" dirty="0">
                <a:solidFill>
                  <a:srgbClr val="222222"/>
                </a:solidFill>
                <a:latin typeface="Arial"/>
                <a:cs typeface="Arial"/>
              </a:rPr>
              <a:t>,</a:t>
            </a:r>
            <a:r>
              <a:rPr lang="de-DE" b="0" i="0" u="none" strike="noStrike" dirty="0">
                <a:solidFill>
                  <a:srgbClr val="222222"/>
                </a:solidFill>
                <a:effectLst/>
                <a:latin typeface="Arial"/>
                <a:cs typeface="Arial"/>
              </a:rPr>
              <a:t> ist in der Regel unrealistisch.</a:t>
            </a:r>
            <a:r>
              <a:rPr lang="de-DE" dirty="0">
                <a:solidFill>
                  <a:srgbClr val="222222"/>
                </a:solidFill>
                <a:latin typeface="Arial"/>
                <a:cs typeface="Arial"/>
              </a:rPr>
              <a:t> Sinnvoll und zielführend ist ein</a:t>
            </a:r>
            <a:r>
              <a:rPr lang="de-DE" b="0" i="0" u="none" strike="noStrike" dirty="0">
                <a:solidFill>
                  <a:srgbClr val="222222"/>
                </a:solidFill>
                <a:effectLst/>
                <a:latin typeface="Arial"/>
                <a:cs typeface="Arial"/>
              </a:rPr>
              <a:t> sukzessives und mehrmaliges Erproben der zehn Elemente</a:t>
            </a:r>
            <a:r>
              <a:rPr lang="de-DE" dirty="0">
                <a:solidFill>
                  <a:srgbClr val="222222"/>
                </a:solidFill>
                <a:latin typeface="Arial"/>
                <a:cs typeface="Arial"/>
              </a:rPr>
              <a:t>.</a:t>
            </a:r>
          </a:p>
          <a:p>
            <a:pPr marL="285750" indent="-285750">
              <a:spcBef>
                <a:spcPts val="400"/>
              </a:spcBef>
              <a:buFont typeface="Arial" panose="020B0604020202020204" pitchFamily="34" charset="0"/>
              <a:buChar char="•"/>
            </a:pPr>
            <a:r>
              <a:rPr lang="de-DE" dirty="0">
                <a:solidFill>
                  <a:srgbClr val="222222"/>
                </a:solidFill>
                <a:latin typeface="Arial"/>
                <a:cs typeface="Arial"/>
              </a:rPr>
              <a:t>Jede Überlegung zur differenzsensiblen Unterrichtsplanung lohnt sich. Sie trägt für sich gesehen dazu bei, allen Kindern einer inklusiven Lerngruppe einen Zugang zum fachlichen Lerninhalt zu ermöglichen.</a:t>
            </a:r>
          </a:p>
          <a:p>
            <a:pPr marL="285750" indent="-285750">
              <a:spcBef>
                <a:spcPts val="400"/>
              </a:spcBef>
              <a:buFont typeface="Arial" panose="020B0604020202020204" pitchFamily="34" charset="0"/>
              <a:buChar char="•"/>
            </a:pPr>
            <a:endParaRPr lang="de-DE" b="0" i="0" u="none" strike="noStrike" dirty="0">
              <a:solidFill>
                <a:srgbClr val="222222"/>
              </a:solidFill>
              <a:effectLst/>
            </a:endParaRPr>
          </a:p>
          <a:p>
            <a:pPr marL="285750" indent="-285750">
              <a:spcBef>
                <a:spcPts val="400"/>
              </a:spcBef>
              <a:buFont typeface="Arial" panose="020B0604020202020204" pitchFamily="34" charset="0"/>
              <a:buChar char="•"/>
            </a:pPr>
            <a:endParaRPr lang="de-DE" dirty="0">
              <a:solidFill>
                <a:srgbClr val="222222"/>
              </a:solidFill>
            </a:endParaRPr>
          </a:p>
        </p:txBody>
      </p:sp>
    </p:spTree>
    <p:extLst>
      <p:ext uri="{BB962C8B-B14F-4D97-AF65-F5344CB8AC3E}">
        <p14:creationId xmlns:p14="http://schemas.microsoft.com/office/powerpoint/2010/main" val="36089209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418617"/>
          </a:xfrm>
        </p:spPr>
        <p:txBody>
          <a:bodyPr/>
          <a:lstStyle/>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129</a:t>
            </a:fld>
            <a:endParaRPr lang="de-DE"/>
          </a:p>
        </p:txBody>
      </p:sp>
      <p:sp>
        <p:nvSpPr>
          <p:cNvPr id="3" name="Rechteck 2">
            <a:extLst>
              <a:ext uri="{FF2B5EF4-FFF2-40B4-BE49-F238E27FC236}">
                <a16:creationId xmlns:a16="http://schemas.microsoft.com/office/drawing/2014/main" id="{8FF1695A-80EF-3DD0-61D4-8CE07B2A71B8}"/>
              </a:ext>
            </a:extLst>
          </p:cNvPr>
          <p:cNvSpPr/>
          <p:nvPr/>
        </p:nvSpPr>
        <p:spPr>
          <a:xfrm>
            <a:off x="1096423" y="1460328"/>
            <a:ext cx="7845696" cy="4362028"/>
          </a:xfrm>
          <a:prstGeom prst="rect">
            <a:avLst/>
          </a:prstGeom>
        </p:spPr>
        <p:txBody>
          <a:bodyPr wrap="square">
            <a:spAutoFit/>
          </a:bodyPr>
          <a:lstStyle/>
          <a:p>
            <a:pPr>
              <a:lnSpc>
                <a:spcPts val="2800"/>
              </a:lnSpc>
            </a:pPr>
            <a:r>
              <a:rPr lang="de-DE">
                <a:solidFill>
                  <a:srgbClr val="000000"/>
                </a:solidFill>
                <a:latin typeface="Helvetica Neue" panose="02000503000000020004" pitchFamily="2" charset="0"/>
              </a:rPr>
              <a:t>Auf Basis eines theoretischen Inputs bekommen Sie nach jeder Präsenzveranstaltung eine Praxisaufgabe, die in der nächsten Veranstaltung aufgegriffen und reflektiert wird.</a:t>
            </a:r>
          </a:p>
          <a:p>
            <a:pPr>
              <a:lnSpc>
                <a:spcPts val="2800"/>
              </a:lnSpc>
            </a:pPr>
            <a:br>
              <a:rPr lang="de-DE">
                <a:solidFill>
                  <a:srgbClr val="000000"/>
                </a:solidFill>
                <a:latin typeface="Helvetica" pitchFamily="2" charset="0"/>
              </a:rPr>
            </a:br>
            <a:br>
              <a:rPr lang="de-DE">
                <a:solidFill>
                  <a:srgbClr val="000000"/>
                </a:solidFill>
                <a:latin typeface="Helvetica" pitchFamily="2" charset="0"/>
              </a:rPr>
            </a:br>
            <a:endParaRPr lang="de-DE">
              <a:solidFill>
                <a:srgbClr val="000000"/>
              </a:solidFill>
              <a:latin typeface="Helvetica" pitchFamily="2" charset="0"/>
            </a:endParaRPr>
          </a:p>
          <a:p>
            <a:pPr>
              <a:lnSpc>
                <a:spcPts val="2800"/>
              </a:lnSpc>
            </a:pPr>
            <a:r>
              <a:rPr lang="de-DE" b="1">
                <a:solidFill>
                  <a:srgbClr val="000000"/>
                </a:solidFill>
                <a:latin typeface="Helvetica Neue" panose="02000503000000020004" pitchFamily="2" charset="0"/>
              </a:rPr>
              <a:t>Dreiteilung der Präsenzveranstaltung:</a:t>
            </a:r>
            <a:endParaRPr lang="de-DE">
              <a:solidFill>
                <a:srgbClr val="000000"/>
              </a:solidFill>
              <a:latin typeface="Helvetica Neue" panose="02000503000000020004" pitchFamily="2" charset="0"/>
            </a:endParaRPr>
          </a:p>
          <a:p>
            <a:pPr marL="1143000" lvl="2" indent="-228600">
              <a:lnSpc>
                <a:spcPts val="2800"/>
              </a:lnSpc>
              <a:buFont typeface="+mj-lt"/>
              <a:buAutoNum type="arabicPeriod"/>
            </a:pPr>
            <a:r>
              <a:rPr lang="de-DE">
                <a:solidFill>
                  <a:srgbClr val="000000"/>
                </a:solidFill>
                <a:latin typeface="Helvetica Neue" panose="02000503000000020004" pitchFamily="2" charset="0"/>
              </a:rPr>
              <a:t>Anknüpfen an die </a:t>
            </a:r>
            <a:r>
              <a:rPr lang="de-DE">
                <a:solidFill>
                  <a:srgbClr val="E70070"/>
                </a:solidFill>
                <a:latin typeface="Helvetica Neue" panose="02000503000000020004" pitchFamily="2" charset="0"/>
              </a:rPr>
              <a:t>,</a:t>
            </a:r>
            <a:r>
              <a:rPr lang="de-DE" i="1">
                <a:solidFill>
                  <a:srgbClr val="E70070"/>
                </a:solidFill>
                <a:latin typeface="Helvetica Neue" panose="02000503000000020004" pitchFamily="2" charset="0"/>
              </a:rPr>
              <a:t>alte‘ </a:t>
            </a:r>
            <a:r>
              <a:rPr lang="de-DE">
                <a:solidFill>
                  <a:srgbClr val="E70070"/>
                </a:solidFill>
                <a:latin typeface="Helvetica Neue" panose="02000503000000020004" pitchFamily="2" charset="0"/>
              </a:rPr>
              <a:t>Praxisaufgabe</a:t>
            </a:r>
            <a:endParaRPr lang="de-DE">
              <a:solidFill>
                <a:srgbClr val="000000"/>
              </a:solidFill>
              <a:latin typeface="Helvetica Neue" panose="02000503000000020004" pitchFamily="2" charset="0"/>
            </a:endParaRPr>
          </a:p>
          <a:p>
            <a:pPr marL="1143000" lvl="2" indent="-228600">
              <a:lnSpc>
                <a:spcPts val="2800"/>
              </a:lnSpc>
              <a:buFont typeface="+mj-lt"/>
              <a:buAutoNum type="arabicPeriod"/>
            </a:pPr>
            <a:r>
              <a:rPr lang="de-DE">
                <a:solidFill>
                  <a:srgbClr val="000000"/>
                </a:solidFill>
                <a:latin typeface="Helvetica Neue" panose="02000503000000020004" pitchFamily="2" charset="0"/>
              </a:rPr>
              <a:t>theoretischer Input zum neuen Thema an konkreten Beispielen (exemplarischer mathematischer Inhalt)</a:t>
            </a:r>
          </a:p>
          <a:p>
            <a:pPr marL="1143000" lvl="2" indent="-228600">
              <a:lnSpc>
                <a:spcPts val="2800"/>
              </a:lnSpc>
              <a:buFont typeface="+mj-lt"/>
              <a:buAutoNum type="arabicPeriod"/>
            </a:pPr>
            <a:r>
              <a:rPr lang="de-DE">
                <a:solidFill>
                  <a:srgbClr val="000000"/>
                </a:solidFill>
                <a:latin typeface="Helvetica Neue" panose="02000503000000020004" pitchFamily="2" charset="0"/>
              </a:rPr>
              <a:t>Übertragen des neuen Themas auf die eigene Praxis </a:t>
            </a:r>
            <a:r>
              <a:rPr lang="de-DE">
                <a:solidFill>
                  <a:srgbClr val="E70070"/>
                </a:solidFill>
                <a:latin typeface="Helvetica Neue" panose="02000503000000020004" pitchFamily="2" charset="0"/>
              </a:rPr>
              <a:t>‚</a:t>
            </a:r>
            <a:r>
              <a:rPr lang="de-DE" i="1">
                <a:solidFill>
                  <a:srgbClr val="E70070"/>
                </a:solidFill>
                <a:latin typeface="Helvetica Neue" panose="02000503000000020004" pitchFamily="2" charset="0"/>
              </a:rPr>
              <a:t>neue‘</a:t>
            </a:r>
            <a:r>
              <a:rPr lang="de-DE">
                <a:solidFill>
                  <a:srgbClr val="E70070"/>
                </a:solidFill>
                <a:latin typeface="Helvetica Neue" panose="02000503000000020004" pitchFamily="2" charset="0"/>
              </a:rPr>
              <a:t> Praxisaufgabe</a:t>
            </a:r>
            <a:endParaRPr lang="de-DE">
              <a:solidFill>
                <a:srgbClr val="000000"/>
              </a:solidFill>
              <a:effectLst/>
              <a:latin typeface="Helvetica Neue" panose="02000503000000020004" pitchFamily="2" charset="0"/>
            </a:endParaRPr>
          </a:p>
        </p:txBody>
      </p:sp>
      <p:pic>
        <p:nvPicPr>
          <p:cNvPr id="7" name="Grafik 6">
            <a:extLst>
              <a:ext uri="{FF2B5EF4-FFF2-40B4-BE49-F238E27FC236}">
                <a16:creationId xmlns:a16="http://schemas.microsoft.com/office/drawing/2014/main" id="{10E91C2B-EE0E-0A5C-47E6-1DDA8F29F7F0}"/>
              </a:ext>
            </a:extLst>
          </p:cNvPr>
          <p:cNvPicPr>
            <a:picLocks noChangeAspect="1"/>
          </p:cNvPicPr>
          <p:nvPr/>
        </p:nvPicPr>
        <p:blipFill>
          <a:blip r:embed="rId3"/>
          <a:stretch>
            <a:fillRect/>
          </a:stretch>
        </p:blipFill>
        <p:spPr>
          <a:xfrm>
            <a:off x="4505899" y="2797978"/>
            <a:ext cx="647700" cy="711200"/>
          </a:xfrm>
          <a:prstGeom prst="rect">
            <a:avLst/>
          </a:prstGeom>
        </p:spPr>
      </p:pic>
    </p:spTree>
    <p:extLst>
      <p:ext uri="{BB962C8B-B14F-4D97-AF65-F5344CB8AC3E}">
        <p14:creationId xmlns:p14="http://schemas.microsoft.com/office/powerpoint/2010/main" val="239247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6205" cy="603704"/>
          </a:xfrm>
        </p:spPr>
        <p:txBody>
          <a:bodyPr anchor="ctr">
            <a:normAutofit/>
          </a:bodyPr>
          <a:lstStyle/>
          <a:p>
            <a:r>
              <a:rPr lang="de-DE" dirty="0"/>
              <a:t>4. Planung einer Praxisaufgabe</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130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3"/>
          <a:stretch>
            <a:fillRect/>
          </a:stretch>
        </p:blipFill>
        <p:spPr>
          <a:xfrm>
            <a:off x="2964429" y="2159272"/>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880" y="1745171"/>
            <a:ext cx="2963549" cy="2208178"/>
          </a:xfrm>
          <a:prstGeom prst="wedgeEllipseCallout">
            <a:avLst>
              <a:gd name="adj1" fmla="val 59939"/>
              <a:gd name="adj2" fmla="val -505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113539" y="1847557"/>
            <a:ext cx="2770094"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Ich denke schon.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Und nun gilt es, im Schulalltag zu erproben, was wir heute im Hinblick auf die Planung von Unterricht kennengelernt haben. Ich bin sehr gespannt, was sich verändert!</a:t>
            </a:r>
            <a:endParaRPr sz="1600" i="1">
              <a:latin typeface="Arial" panose="020B0604020202020204" pitchFamily="34" charset="0"/>
              <a:cs typeface="Arial" panose="020B0604020202020204" pitchFamily="34" charset="0"/>
            </a:endParaRPr>
          </a:p>
        </p:txBody>
      </p:sp>
      <p:sp>
        <p:nvSpPr>
          <p:cNvPr id="14" name="Ovale Legende 13">
            <a:extLst>
              <a:ext uri="{FF2B5EF4-FFF2-40B4-BE49-F238E27FC236}">
                <a16:creationId xmlns:a16="http://schemas.microsoft.com/office/drawing/2014/main" id="{9ED3F2FD-4A31-0AED-F202-19CFB16F08D1}"/>
              </a:ext>
            </a:extLst>
          </p:cNvPr>
          <p:cNvSpPr/>
          <p:nvPr/>
        </p:nvSpPr>
        <p:spPr>
          <a:xfrm>
            <a:off x="5481246" y="1439837"/>
            <a:ext cx="3661874" cy="2107593"/>
          </a:xfrm>
          <a:prstGeom prst="wedgeEllipseCallout">
            <a:avLst>
              <a:gd name="adj1" fmla="val -61991"/>
              <a:gd name="adj2" fmla="val 1155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Können und…">
            <a:extLst>
              <a:ext uri="{FF2B5EF4-FFF2-40B4-BE49-F238E27FC236}">
                <a16:creationId xmlns:a16="http://schemas.microsoft.com/office/drawing/2014/main" id="{2AC2D98E-CD13-237D-7AC3-7CECD5FF7279}"/>
              </a:ext>
            </a:extLst>
          </p:cNvPr>
          <p:cNvSpPr txBox="1"/>
          <p:nvPr/>
        </p:nvSpPr>
        <p:spPr>
          <a:xfrm>
            <a:off x="5429324" y="1472680"/>
            <a:ext cx="3765717"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Und? Hast du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nun eine Idee, wie ihr einen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guten inklusiven Mathematik-</a:t>
            </a:r>
          </a:p>
          <a:p>
            <a:pPr algn="ctr">
              <a:defRPr sz="2100">
                <a:latin typeface="Calibri"/>
                <a:ea typeface="Calibri"/>
                <a:cs typeface="Calibri"/>
                <a:sym typeface="Calibri"/>
              </a:defRPr>
            </a:pPr>
            <a:r>
              <a:rPr lang="de-DE" sz="1600" err="1">
                <a:latin typeface="Arial" panose="020B0604020202020204" pitchFamily="34" charset="0"/>
                <a:cs typeface="Arial" panose="020B0604020202020204" pitchFamily="34" charset="0"/>
              </a:rPr>
              <a:t>unterricht</a:t>
            </a:r>
            <a:r>
              <a:rPr lang="de-DE" sz="1600">
                <a:latin typeface="Arial" panose="020B0604020202020204" pitchFamily="34" charset="0"/>
                <a:cs typeface="Arial" panose="020B0604020202020204" pitchFamily="34" charset="0"/>
              </a:rPr>
              <a:t> planen könnt, in dem </a:t>
            </a:r>
            <a:r>
              <a:rPr lang="de-DE" sz="1600" i="1">
                <a:latin typeface="Arial" panose="020B0604020202020204" pitchFamily="34" charset="0"/>
                <a:cs typeface="Arial" panose="020B0604020202020204" pitchFamily="34" charset="0"/>
              </a:rPr>
              <a:t>alle Schülerinnen und Schüler auf ihrem Niveau verständnisorientiert am </a:t>
            </a:r>
          </a:p>
          <a:p>
            <a:pPr algn="ctr">
              <a:defRPr sz="2100">
                <a:latin typeface="Calibri"/>
                <a:ea typeface="Calibri"/>
                <a:cs typeface="Calibri"/>
                <a:sym typeface="Calibri"/>
              </a:defRPr>
            </a:pPr>
            <a:r>
              <a:rPr lang="de-DE" sz="1600" i="1">
                <a:latin typeface="Arial" panose="020B0604020202020204" pitchFamily="34" charset="0"/>
                <a:cs typeface="Arial" panose="020B0604020202020204" pitchFamily="34" charset="0"/>
              </a:rPr>
              <a:t>gleichen Lerngegenstand </a:t>
            </a:r>
          </a:p>
          <a:p>
            <a:pPr algn="ctr">
              <a:defRPr sz="2100">
                <a:latin typeface="Calibri"/>
                <a:ea typeface="Calibri"/>
                <a:cs typeface="Calibri"/>
                <a:sym typeface="Calibri"/>
              </a:defRPr>
            </a:pPr>
            <a:r>
              <a:rPr lang="de-DE" sz="1600" i="1">
                <a:latin typeface="Arial" panose="020B0604020202020204" pitchFamily="34" charset="0"/>
                <a:cs typeface="Arial" panose="020B0604020202020204" pitchFamily="34" charset="0"/>
              </a:rPr>
              <a:t>lernen</a:t>
            </a:r>
            <a:r>
              <a:rPr lang="de-DE" sz="1600">
                <a:latin typeface="Arial" panose="020B0604020202020204" pitchFamily="34" charset="0"/>
                <a:cs typeface="Arial" panose="020B0604020202020204" pitchFamily="34" charset="0"/>
              </a:rPr>
              <a:t>?</a:t>
            </a: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3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advAuto="0"/>
      <p:bldP spid="14" grpId="0" animBg="1"/>
      <p:bldP spid="16" grpId="0"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131</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131</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marL="0" indent="0">
              <a:buClr>
                <a:schemeClr val="accent1"/>
              </a:buClr>
              <a:buNone/>
            </a:pPr>
            <a:r>
              <a:rPr lang="de-DE" sz="1400" b="1" kern="0" dirty="0"/>
              <a:t>Ziel </a:t>
            </a:r>
          </a:p>
          <a:p>
            <a:pPr indent="-457200">
              <a:buClr>
                <a:schemeClr val="accent1"/>
              </a:buClr>
            </a:pPr>
            <a:r>
              <a:rPr lang="de-DE" sz="1400" kern="0" dirty="0"/>
              <a:t>Übertragen der Informationen zum Planungselement </a:t>
            </a:r>
            <a:r>
              <a:rPr lang="de-DE" sz="1400" i="1" kern="0" dirty="0"/>
              <a:t>Lernaufgaben formulieren </a:t>
            </a:r>
            <a:r>
              <a:rPr lang="de-DE" sz="1400" kern="0" dirty="0"/>
              <a:t>in der eigenen Unterrichtspraxis</a:t>
            </a:r>
          </a:p>
          <a:p>
            <a:pPr marL="0" indent="0">
              <a:buClr>
                <a:srgbClr val="737373"/>
              </a:buClr>
              <a:buNone/>
            </a:pPr>
            <a:r>
              <a:rPr lang="de-DE" sz="1400" b="1" kern="0" dirty="0"/>
              <a:t>Vorgehen und Besprechungshinweise</a:t>
            </a:r>
          </a:p>
          <a:p>
            <a:pPr marL="0" lvl="1">
              <a:spcBef>
                <a:spcPts val="0"/>
              </a:spcBef>
            </a:pPr>
            <a:r>
              <a:rPr lang="de-DE" sz="1400" kern="0" dirty="0"/>
              <a:t>Die </a:t>
            </a:r>
            <a:r>
              <a:rPr lang="de-DE" sz="1400" kern="0" dirty="0" err="1"/>
              <a:t>Teilnehmer:innen</a:t>
            </a:r>
            <a:r>
              <a:rPr lang="de-DE" sz="1400" kern="0" dirty="0"/>
              <a:t> des Coaching-Moduls finden sich in arbeitsfähigen Gruppen zusammen. In MARKO-Coachings bieten sich Gruppen mit 3-5 Fachkonferenzleitenden an, die in der gleichen Jahrgangsstufe unterrichten, in FABI-Coachings Jahrgangsstufenteams bzw. entsprechende multiprofessionelle Teams in den an der jeweiligen Schule existierenden Gruppengrößen.</a:t>
            </a:r>
          </a:p>
          <a:p>
            <a:pPr marL="0" lvl="1">
              <a:spcBef>
                <a:spcPts val="0"/>
              </a:spcBef>
            </a:pPr>
            <a:r>
              <a:rPr lang="de-DE" sz="1400" kern="0" dirty="0"/>
              <a:t>Die </a:t>
            </a:r>
            <a:r>
              <a:rPr lang="de-DE" sz="1400" kern="0" dirty="0" err="1"/>
              <a:t>Teilnehmer:innen</a:t>
            </a:r>
            <a:r>
              <a:rPr lang="de-DE" sz="1400" kern="0" dirty="0"/>
              <a:t> sichten auf der Webseite das Material der Aufgabenstellung kompakt </a:t>
            </a:r>
            <a:r>
              <a:rPr lang="de-DE" sz="1400" i="1" kern="0" dirty="0"/>
              <a:t>Zahlen darstellen</a:t>
            </a:r>
            <a:r>
              <a:rPr lang="de-DE" sz="1400" kern="0" dirty="0"/>
              <a:t>. Sie überprüfen die Basisaufgabe auf das </a:t>
            </a:r>
            <a:r>
              <a:rPr lang="de-DE" sz="1400" kern="0" dirty="0" err="1"/>
              <a:t>Erfülltsein</a:t>
            </a:r>
            <a:r>
              <a:rPr lang="de-DE" sz="1400" kern="0" dirty="0"/>
              <a:t> der zehn Kriterien und vertiefen so das Theoriewissen mit Blick auf die Praxis. Anschließend adaptieren sie die Aufgabenstellung mit Blick auf die jeweilige Klassenstufe, in der sie unterrichten. Das vorhandene Material ist für den Einsatz nach den Herbstferien in einer 3. Klasse und die</a:t>
            </a:r>
            <a:endParaRPr lang="de-DE" sz="1400" dirty="0"/>
          </a:p>
        </p:txBody>
      </p:sp>
    </p:spTree>
    <p:extLst>
      <p:ext uri="{BB962C8B-B14F-4D97-AF65-F5344CB8AC3E}">
        <p14:creationId xmlns:p14="http://schemas.microsoft.com/office/powerpoint/2010/main" val="914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15</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2. Das Projekt Matheinklusiv und 2.1 Herausforderungen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732317"/>
            <a:ext cx="7277714" cy="4527819"/>
          </a:xfrm>
        </p:spPr>
        <p:txBody>
          <a:bodyPr/>
          <a:lstStyle/>
          <a:p>
            <a:r>
              <a:rPr lang="de-DE" sz="1400" b="1" dirty="0"/>
              <a:t>Ziel</a:t>
            </a:r>
            <a:r>
              <a:rPr lang="de-DE" sz="1400" dirty="0"/>
              <a:t>: Sensibilisierung für die Herausforderungen im inklusiven Mathematikunterricht</a:t>
            </a:r>
            <a:endParaRPr lang="de-DE" sz="1400" i="1" dirty="0"/>
          </a:p>
          <a:p>
            <a:r>
              <a:rPr lang="de-DE" sz="1400" b="1" dirty="0"/>
              <a:t>Aufbau</a:t>
            </a:r>
            <a:r>
              <a:rPr lang="de-DE" sz="1400" dirty="0"/>
              <a:t>: Auf Folie 18 wird gezeigt, welches Verständnis von Inklusion die Mitarbeitenden im Projekt Matheinklusiv mit PIKAS teilen und was das für den inklusiven Mathematikunterricht bedeutet. </a:t>
            </a:r>
          </a:p>
          <a:p>
            <a:r>
              <a:rPr lang="de-DE" sz="1400" dirty="0"/>
              <a:t>Auf den Folien 19 bis 23 werden die TN in Form von fiktiven Gesprächsäußerungen und durch die Gegenüberstellung dieser Äußerungen und verschiedenen Aspekten eines guten inklusiven Mathematikunterrichts für die Herausforderungen sensibilisiert, die mit inklusivem Mathematikunterricht verbunden sind.</a:t>
            </a:r>
          </a:p>
          <a:p>
            <a:r>
              <a:rPr lang="de-DE" sz="1400" dirty="0"/>
              <a:t>Mit der Aktivität auf Folie 25 sollen die TN den Bezug zu ihrer eigenen Unterrichts-erfahrung herstellen. Es ist aus Zeitgründen nicht vorgesehen, die Gesprächsergebnisse im Plenum vorzustellen und zu vertiefen.</a:t>
            </a:r>
          </a:p>
          <a:p>
            <a:endParaRPr lang="de-DE" dirty="0"/>
          </a:p>
        </p:txBody>
      </p:sp>
    </p:spTree>
    <p:extLst>
      <p:ext uri="{BB962C8B-B14F-4D97-AF65-F5344CB8AC3E}">
        <p14:creationId xmlns:p14="http://schemas.microsoft.com/office/powerpoint/2010/main" val="23896708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132</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131</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699071"/>
          </a:xfrm>
        </p:spPr>
        <p:txBody>
          <a:bodyPr/>
          <a:lstStyle/>
          <a:p>
            <a:r>
              <a:rPr lang="de-DE" sz="1400" kern="0" dirty="0"/>
              <a:t>Orientierung im 1000er-Raum gedacht, kann aber größtenteils gut für den Einsatz im 100er-Raum oder den 10</a:t>
            </a:r>
            <a:r>
              <a:rPr lang="de-DE" sz="800" kern="0" dirty="0"/>
              <a:t> </a:t>
            </a:r>
            <a:r>
              <a:rPr lang="de-DE" sz="1400" kern="0" dirty="0"/>
              <a:t>000er-Raum adaptiert werden. Eine Adaption für den 20er-Raum könnte so aussehen, dass der Schwerpunkt auf dem Zählen und der Zerlegung der Zahlen von 0-20 in Zehner und Einer liegt.</a:t>
            </a:r>
          </a:p>
          <a:p>
            <a:r>
              <a:rPr lang="de-DE" sz="1400" kern="0" dirty="0"/>
              <a:t>Dieser Arbeitsauftrag wurde mit einer vorausgewählten Basisaufgabe formuliert, damit die </a:t>
            </a:r>
            <a:r>
              <a:rPr lang="de-DE" sz="1400" kern="0" dirty="0" err="1"/>
              <a:t>Teilnehmer:innen</a:t>
            </a:r>
            <a:r>
              <a:rPr lang="de-DE" sz="1400" kern="0" dirty="0"/>
              <a:t> weitgehend ohne zusätzlichen Such- und Leseaufwand mit der Planung beginnen und zudem in der Reflexionsphase des 2. Moduls von möglichst vergleichbaren Erfahrungen berichten können. Die Aufgabenstellung kompakt </a:t>
            </a:r>
            <a:r>
              <a:rPr lang="de-DE" sz="1400" i="1" kern="0" dirty="0"/>
              <a:t>Zahlen darstellen </a:t>
            </a:r>
            <a:r>
              <a:rPr lang="de-DE" sz="1400" kern="0" dirty="0"/>
              <a:t>passt vom angenommenen Zeitpunkt des MARKO-Coachings (zwischen den Sommer- und Herbstferien)  so in das Schuljahr, dass sie im Rahmen der Zahlraumerweiterung von den FK-Vorsitzenden in ihren Schulen nach den Herbstferien erprobt werden kann. Sollte das Coaching-Modul 1 nicht in diesem Zeitraum durchgeführt werden, bieten sich für Basisaufgaben, die mit entsprechenden Adaptionen in mehreren Schuljahren eingesetzt werden können, vor allem die Aufgabenstellungen kompakt </a:t>
            </a:r>
            <a:r>
              <a:rPr lang="de-DE" sz="1400" i="1" kern="0" dirty="0"/>
              <a:t>Aufgaben am Rechenstrich </a:t>
            </a:r>
            <a:r>
              <a:rPr lang="de-DE" sz="1400" kern="0" dirty="0"/>
              <a:t>und </a:t>
            </a:r>
            <a:r>
              <a:rPr lang="de-DE" sz="1400" i="1" kern="0" dirty="0"/>
              <a:t>Ergänzen oder Abziehen </a:t>
            </a:r>
            <a:r>
              <a:rPr lang="de-DE" sz="1400" kern="0" dirty="0"/>
              <a:t>aus dem Bereich </a:t>
            </a:r>
            <a:r>
              <a:rPr lang="de-DE" sz="1400" i="1" kern="0" dirty="0"/>
              <a:t>Zahlenrechnen</a:t>
            </a:r>
            <a:r>
              <a:rPr lang="de-DE" sz="1400" kern="0" dirty="0"/>
              <a:t> an.</a:t>
            </a:r>
          </a:p>
          <a:p>
            <a:endParaRPr lang="de-DE" sz="1400" kern="0" dirty="0"/>
          </a:p>
          <a:p>
            <a:endParaRPr lang="de-DE" sz="1400" dirty="0"/>
          </a:p>
        </p:txBody>
      </p:sp>
    </p:spTree>
    <p:extLst>
      <p:ext uri="{BB962C8B-B14F-4D97-AF65-F5344CB8AC3E}">
        <p14:creationId xmlns:p14="http://schemas.microsoft.com/office/powerpoint/2010/main" val="8451078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133</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131</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699071"/>
          </a:xfrm>
        </p:spPr>
        <p:txBody>
          <a:bodyPr/>
          <a:lstStyle/>
          <a:p>
            <a:r>
              <a:rPr lang="de-DE" sz="1400" kern="0" dirty="0"/>
              <a:t>dem Bereich </a:t>
            </a:r>
            <a:r>
              <a:rPr lang="de-DE" sz="1400" i="1" kern="0" dirty="0"/>
              <a:t>Zahlenrechnen</a:t>
            </a:r>
            <a:r>
              <a:rPr lang="de-DE" sz="1400" kern="0" dirty="0"/>
              <a:t> an.</a:t>
            </a:r>
          </a:p>
          <a:p>
            <a:r>
              <a:rPr lang="de-DE" sz="1400" kern="0" dirty="0"/>
              <a:t>In FABI-Coachings können auch jahrgangsstufenbezogen unterschiedliche Basisaufgaben ausgewählt oder mit Hilfe der 10 Kriterien eigene, zur jeweiligen Lernsituation der Klasse passende Basisaufgaben erarbeitet werden. </a:t>
            </a:r>
            <a:br>
              <a:rPr lang="de-DE" sz="1400" kern="0" dirty="0"/>
            </a:br>
            <a:r>
              <a:rPr lang="de-DE" sz="1400" kern="0" dirty="0"/>
              <a:t>Für diese Planungsüberlegungen ist ein Zeitrahmen von ca. 30 Minuten vorgesehen. In dieser Zeit werden die meisten Gruppen vermutlich ihre Planungen nicht abgeschlossen haben. Aus diesem Grund sollten die Fachberatenden in MARKO-Coachings den Gruppen zum Ende der Aktivitätsphase eine kurze Zeit einräumen, in der diese den weiteren Verlauf ihrer Zusammenarbeit organisieren können. In FABI-Coachings wird diese Organisation im Rahmen des Schulalltags organisiert werden können.</a:t>
            </a:r>
          </a:p>
          <a:p>
            <a:endParaRPr lang="de-DE" sz="1400" dirty="0"/>
          </a:p>
        </p:txBody>
      </p:sp>
    </p:spTree>
    <p:extLst>
      <p:ext uri="{BB962C8B-B14F-4D97-AF65-F5344CB8AC3E}">
        <p14:creationId xmlns:p14="http://schemas.microsoft.com/office/powerpoint/2010/main" val="29133888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893031" cy="603704"/>
          </a:xfrm>
        </p:spPr>
        <p:txBody>
          <a:bodyPr>
            <a:normAutofit/>
          </a:bodyPr>
          <a:lstStyle/>
          <a:p>
            <a:r>
              <a:rPr lang="de-DE" dirty="0"/>
              <a:t>4. Planung einer Praxisaufgabe</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091891"/>
            <a:ext cx="8047577" cy="2218372"/>
          </a:xfrm>
        </p:spPr>
        <p:txBody>
          <a:bodyPr>
            <a:noAutofit/>
          </a:bodyPr>
          <a:lstStyle/>
          <a:p>
            <a:pPr>
              <a:lnSpc>
                <a:spcPts val="2660"/>
              </a:lnSpc>
              <a:spcBef>
                <a:spcPts val="400"/>
              </a:spcBef>
            </a:pPr>
            <a:r>
              <a:rPr lang="de-DE" dirty="0"/>
              <a:t>Adaptieren Sie diese Basisaufgabe für Ihre Lerngruppe und planen Sie mit der adaptierten Aufgabe eine Unterrichtseinheit (Einführung, Arbeitsphase, Reflexion). Berücksichtigen Sie dabei vor allem folgende Aspekte:</a:t>
            </a:r>
          </a:p>
          <a:p>
            <a:pPr marL="285750" indent="-285750">
              <a:lnSpc>
                <a:spcPts val="2660"/>
              </a:lnSpc>
              <a:spcBef>
                <a:spcPts val="400"/>
              </a:spcBef>
              <a:buFontTx/>
              <a:buChar char="-"/>
            </a:pPr>
            <a:r>
              <a:rPr lang="de-DE" dirty="0"/>
              <a:t>Kann jedes Kind auf seinem Niveau mit der Arbeit am gemeinsamen mathematischen Thema beginnen?</a:t>
            </a:r>
          </a:p>
          <a:p>
            <a:pPr marL="285750" indent="-285750">
              <a:lnSpc>
                <a:spcPts val="2660"/>
              </a:lnSpc>
              <a:spcBef>
                <a:spcPts val="400"/>
              </a:spcBef>
              <a:buFontTx/>
              <a:buChar char="-"/>
            </a:pPr>
            <a:r>
              <a:rPr lang="de-DE" dirty="0"/>
              <a:t>Kann jedes Kind etwas zur gemeinsamen Abschlussreflexion beitragen?</a:t>
            </a:r>
          </a:p>
          <a:p>
            <a:pPr marL="285750" indent="-285750">
              <a:lnSpc>
                <a:spcPts val="2660"/>
              </a:lnSpc>
              <a:buFontTx/>
              <a:buChar char="-"/>
            </a:pPr>
            <a:endParaRPr lang="de-DE" sz="800" dirty="0"/>
          </a:p>
          <a:p>
            <a:pPr>
              <a:lnSpc>
                <a:spcPts val="2660"/>
              </a:lnSpc>
            </a:pPr>
            <a:endParaRPr lang="de-DE" sz="800" dirty="0"/>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134</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
        <p:nvSpPr>
          <p:cNvPr id="7" name="Textplatzhalter 3">
            <a:extLst>
              <a:ext uri="{FF2B5EF4-FFF2-40B4-BE49-F238E27FC236}">
                <a16:creationId xmlns:a16="http://schemas.microsoft.com/office/drawing/2014/main" id="{E6C73EB8-F9C9-D1A8-70E9-BF5EC50977D2}"/>
              </a:ext>
            </a:extLst>
          </p:cNvPr>
          <p:cNvSpPr txBox="1">
            <a:spLocks/>
          </p:cNvSpPr>
          <p:nvPr/>
        </p:nvSpPr>
        <p:spPr>
          <a:xfrm>
            <a:off x="1679853" y="1678534"/>
            <a:ext cx="7309601" cy="2670012"/>
          </a:xfrm>
          <a:prstGeom prst="rect">
            <a:avLst/>
          </a:prstGeom>
        </p:spPr>
        <p:txBody>
          <a:bodyPr>
            <a:no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600"/>
              </a:spcBef>
            </a:pPr>
            <a:r>
              <a:rPr lang="de-DE" dirty="0"/>
              <a:t>Sehen Sie sich gemeinsam mit Ihren </a:t>
            </a:r>
            <a:r>
              <a:rPr lang="de-DE" dirty="0" err="1"/>
              <a:t>Kolleg:innen</a:t>
            </a:r>
            <a:r>
              <a:rPr lang="de-DE" dirty="0"/>
              <a:t> aus dem Jahrgangsstufenteam (JST) die Aufgabenstellung kompakt „Zahlen darstellen“ (</a:t>
            </a:r>
            <a:r>
              <a:rPr lang="de-DE" sz="2000" dirty="0">
                <a:hlinkClick r:id="rId3"/>
              </a:rPr>
              <a:t>https://pikas-mi.dzlm.de/node/636</a:t>
            </a:r>
            <a:r>
              <a:rPr lang="de-DE" dirty="0"/>
              <a:t>) an. </a:t>
            </a:r>
          </a:p>
          <a:p>
            <a:pPr>
              <a:lnSpc>
                <a:spcPts val="2800"/>
              </a:lnSpc>
              <a:spcBef>
                <a:spcPts val="600"/>
              </a:spcBef>
            </a:pPr>
            <a:r>
              <a:rPr lang="de-DE" dirty="0"/>
              <a:t>Überlegen Sie, welche der zehn Kriterien für eine Basisaufgabe bei dieser Aufgabe erfüllt sind.</a:t>
            </a:r>
          </a:p>
        </p:txBody>
      </p:sp>
    </p:spTree>
    <p:extLst>
      <p:ext uri="{BB962C8B-B14F-4D97-AF65-F5344CB8AC3E}">
        <p14:creationId xmlns:p14="http://schemas.microsoft.com/office/powerpoint/2010/main" val="32394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5655251" cy="603704"/>
          </a:xfrm>
        </p:spPr>
        <p:txBody>
          <a:bodyPr anchor="ctr">
            <a:normAutofit/>
          </a:bodyPr>
          <a:lstStyle/>
          <a:p>
            <a:r>
              <a:rPr lang="de-DE" dirty="0"/>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460328"/>
            <a:ext cx="7914573" cy="4418617"/>
          </a:xfrm>
        </p:spPr>
        <p:txBody>
          <a:bodyPr/>
          <a:lstStyle/>
          <a:p>
            <a:r>
              <a:rPr lang="de-DE" b="1"/>
              <a:t>Lernaufgaben formulieren</a:t>
            </a:r>
          </a:p>
          <a:p>
            <a:r>
              <a:rPr lang="de-DE"/>
              <a:t>Zehn Kriterien sogenannter „Basisaufgaben“:</a:t>
            </a:r>
          </a:p>
          <a:p>
            <a:pPr>
              <a:spcBef>
                <a:spcPts val="400"/>
              </a:spcBef>
            </a:pPr>
            <a:r>
              <a:rPr lang="de-DE" b="1"/>
              <a:t>Basisaufgaben</a:t>
            </a:r>
            <a:r>
              <a:rPr lang="de-DE"/>
              <a:t> …</a:t>
            </a:r>
          </a:p>
          <a:p>
            <a:pPr marL="342900" indent="-342900">
              <a:lnSpc>
                <a:spcPts val="2760"/>
              </a:lnSpc>
              <a:spcBef>
                <a:spcPts val="400"/>
              </a:spcBef>
              <a:buFont typeface="+mj-lt"/>
              <a:buAutoNum type="arabicPeriod"/>
            </a:pPr>
            <a:r>
              <a:rPr lang="de-DE"/>
              <a:t>bieten eine niedrige Einstiegsschwelle.</a:t>
            </a:r>
          </a:p>
          <a:p>
            <a:pPr marL="342900" indent="-342900">
              <a:lnSpc>
                <a:spcPts val="2760"/>
              </a:lnSpc>
              <a:spcBef>
                <a:spcPts val="400"/>
              </a:spcBef>
              <a:buFont typeface="+mj-lt"/>
              <a:buAutoNum type="arabicPeriod"/>
            </a:pPr>
            <a:r>
              <a:rPr lang="de-DE"/>
              <a:t>sind herausfordernd auf unterschiedlichem Anspruchsniveau und </a:t>
            </a:r>
            <a:r>
              <a:rPr lang="de-DE" err="1"/>
              <a:t>ermöglichen</a:t>
            </a:r>
            <a:r>
              <a:rPr lang="de-DE"/>
              <a:t> </a:t>
            </a:r>
            <a:r>
              <a:rPr lang="de-DE" err="1"/>
              <a:t>eigenständiges</a:t>
            </a:r>
            <a:r>
              <a:rPr lang="de-DE"/>
              <a:t>, entdeckendes Lernen. </a:t>
            </a:r>
          </a:p>
          <a:p>
            <a:pPr marL="342900" indent="-342900">
              <a:lnSpc>
                <a:spcPts val="2760"/>
              </a:lnSpc>
              <a:spcBef>
                <a:spcPts val="400"/>
              </a:spcBef>
              <a:buFont typeface="+mj-lt"/>
              <a:buAutoNum type="arabicPeriod"/>
            </a:pPr>
            <a:r>
              <a:rPr lang="de-DE"/>
              <a:t>regen die Auseinandersetzung mit mathematischen Fragestellungen, Mustern, Strukturen an. </a:t>
            </a:r>
          </a:p>
          <a:p>
            <a:pPr marL="342900" indent="-342900">
              <a:lnSpc>
                <a:spcPts val="2760"/>
              </a:lnSpc>
              <a:spcBef>
                <a:spcPts val="400"/>
              </a:spcBef>
              <a:buFont typeface="+mj-lt"/>
              <a:buAutoNum type="arabicPeriod"/>
            </a:pPr>
            <a:r>
              <a:rPr lang="de-DE"/>
              <a:t>bieten reichhaltige </a:t>
            </a:r>
            <a:r>
              <a:rPr lang="de-DE" err="1"/>
              <a:t>Möglichkeiten</a:t>
            </a:r>
            <a:r>
              <a:rPr lang="de-DE"/>
              <a:t> </a:t>
            </a:r>
            <a:r>
              <a:rPr lang="de-DE" err="1"/>
              <a:t>für</a:t>
            </a:r>
            <a:r>
              <a:rPr lang="de-DE"/>
              <a:t> gemeinsame, kooperative, reflektierende mathematische </a:t>
            </a:r>
            <a:r>
              <a:rPr lang="de-DE" err="1"/>
              <a:t>Aktivitäten</a:t>
            </a:r>
            <a:r>
              <a:rPr lang="de-DE"/>
              <a:t>. </a:t>
            </a:r>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135</a:t>
            </a:fld>
            <a:endParaRPr lang="de-DE"/>
          </a:p>
        </p:txBody>
      </p:sp>
    </p:spTree>
    <p:extLst>
      <p:ext uri="{BB962C8B-B14F-4D97-AF65-F5344CB8AC3E}">
        <p14:creationId xmlns:p14="http://schemas.microsoft.com/office/powerpoint/2010/main" val="29123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4" y="382774"/>
            <a:ext cx="5548926" cy="603704"/>
          </a:xfrm>
        </p:spPr>
        <p:txBody>
          <a:bodyPr anchor="ctr">
            <a:normAutofit/>
          </a:bodyPr>
          <a:lstStyle/>
          <a:p>
            <a:r>
              <a:rPr lang="de-DE" dirty="0"/>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a:lstStyle/>
          <a:p>
            <a:r>
              <a:rPr lang="de-DE" b="1"/>
              <a:t>Lernaufgaben formulieren</a:t>
            </a:r>
            <a:endParaRPr lang="de-DE"/>
          </a:p>
          <a:p>
            <a:pPr>
              <a:spcBef>
                <a:spcPts val="400"/>
              </a:spcBef>
            </a:pPr>
            <a:r>
              <a:rPr lang="de-DE" b="1"/>
              <a:t>Basisaufgaben</a:t>
            </a:r>
            <a:r>
              <a:rPr lang="de-DE"/>
              <a:t> …</a:t>
            </a:r>
          </a:p>
          <a:p>
            <a:pPr marL="342900" indent="-342900">
              <a:lnSpc>
                <a:spcPts val="2760"/>
              </a:lnSpc>
              <a:spcBef>
                <a:spcPts val="400"/>
              </a:spcBef>
              <a:buFont typeface="+mj-lt"/>
              <a:buAutoNum type="arabicPeriod" startAt="5"/>
            </a:pPr>
            <a:r>
              <a:rPr lang="de-DE"/>
              <a:t>sind flexibel, </a:t>
            </a:r>
            <a:r>
              <a:rPr lang="de-DE" err="1"/>
              <a:t>können</a:t>
            </a:r>
            <a:r>
              <a:rPr lang="de-DE"/>
              <a:t> so an die spezifischen Gegebenheiten einer bestimmten Klasse angepasst werden und bieten eine Grundlage </a:t>
            </a:r>
            <a:r>
              <a:rPr lang="de-DE" err="1"/>
              <a:t>für</a:t>
            </a:r>
            <a:r>
              <a:rPr lang="de-DE"/>
              <a:t> weitergehende Differenzierungsmaßnahmen und Aufgabenadaptionen. </a:t>
            </a:r>
          </a:p>
          <a:p>
            <a:pPr marL="342900" indent="-342900">
              <a:lnSpc>
                <a:spcPts val="2760"/>
              </a:lnSpc>
              <a:spcBef>
                <a:spcPts val="400"/>
              </a:spcBef>
              <a:buFont typeface="+mj-lt"/>
              <a:buAutoNum type="arabicPeriod" startAt="5"/>
            </a:pPr>
            <a:r>
              <a:rPr lang="de-DE" err="1"/>
              <a:t>ermöglichen</a:t>
            </a:r>
            <a:r>
              <a:rPr lang="de-DE"/>
              <a:t> es allen Kindern, an den eigenen Lernvoraussetzungen </a:t>
            </a:r>
            <a:r>
              <a:rPr lang="de-DE" err="1"/>
              <a:t>anzuknüpfen</a:t>
            </a:r>
            <a:r>
              <a:rPr lang="de-DE"/>
              <a:t>. </a:t>
            </a:r>
          </a:p>
          <a:p>
            <a:pPr marL="342900" indent="-342900">
              <a:lnSpc>
                <a:spcPts val="2760"/>
              </a:lnSpc>
              <a:spcBef>
                <a:spcPts val="400"/>
              </a:spcBef>
              <a:buFont typeface="+mj-lt"/>
              <a:buAutoNum type="arabicPeriod" startAt="5"/>
            </a:pPr>
            <a:r>
              <a:rPr lang="de-DE" err="1"/>
              <a:t>fördern</a:t>
            </a:r>
            <a:r>
              <a:rPr lang="de-DE"/>
              <a:t> und fordern inhalts- und prozessbezogene Kompetenzen. </a:t>
            </a:r>
          </a:p>
          <a:p>
            <a:pPr marL="342900" indent="-342900">
              <a:lnSpc>
                <a:spcPts val="2760"/>
              </a:lnSpc>
              <a:spcBef>
                <a:spcPts val="400"/>
              </a:spcBef>
              <a:buFont typeface="+mj-lt"/>
              <a:buAutoNum type="arabicPeriod" startAt="5"/>
            </a:pPr>
            <a:r>
              <a:rPr lang="de-DE"/>
              <a:t>bieten Offenheit in Bezug auf die Wahl der Arbeitsmittel sowie der Darstellung. </a:t>
            </a:r>
          </a:p>
          <a:p>
            <a:pPr marL="342900" indent="-342900">
              <a:lnSpc>
                <a:spcPts val="2760"/>
              </a:lnSpc>
              <a:spcBef>
                <a:spcPts val="400"/>
              </a:spcBef>
              <a:buFont typeface="+mj-lt"/>
              <a:buAutoNum type="arabicPeriod" startAt="5"/>
            </a:pPr>
            <a:r>
              <a:rPr lang="de-DE" err="1"/>
              <a:t>ermöglichen</a:t>
            </a:r>
            <a:r>
              <a:rPr lang="de-DE"/>
              <a:t> verschiedene </a:t>
            </a:r>
            <a:r>
              <a:rPr lang="de-DE" err="1"/>
              <a:t>Zugänge</a:t>
            </a:r>
            <a:r>
              <a:rPr lang="de-DE"/>
              <a:t> und </a:t>
            </a:r>
            <a:r>
              <a:rPr lang="de-DE" err="1"/>
              <a:t>Lösungswege</a:t>
            </a:r>
            <a:r>
              <a:rPr lang="de-DE"/>
              <a:t>. </a:t>
            </a:r>
          </a:p>
          <a:p>
            <a:pPr marL="342900" indent="-342900">
              <a:lnSpc>
                <a:spcPts val="2760"/>
              </a:lnSpc>
              <a:spcBef>
                <a:spcPts val="400"/>
              </a:spcBef>
              <a:buFont typeface="+mj-lt"/>
              <a:buAutoNum type="arabicPeriod" startAt="5"/>
            </a:pPr>
            <a:r>
              <a:rPr lang="de-DE"/>
              <a:t>geben eine Grundlage </a:t>
            </a:r>
            <a:r>
              <a:rPr lang="de-DE" err="1"/>
              <a:t>für</a:t>
            </a:r>
            <a:r>
              <a:rPr lang="de-DE"/>
              <a:t> eine gemeinsame aufgabenbezogene Abschlussreflexion. </a:t>
            </a:r>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136</a:t>
            </a:fld>
            <a:endParaRPr lang="de-DE"/>
          </a:p>
        </p:txBody>
      </p:sp>
    </p:spTree>
    <p:extLst>
      <p:ext uri="{BB962C8B-B14F-4D97-AF65-F5344CB8AC3E}">
        <p14:creationId xmlns:p14="http://schemas.microsoft.com/office/powerpoint/2010/main" val="185815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12229"/>
          </a:xfrm>
        </p:spPr>
        <p:txBody>
          <a:bodyPr/>
          <a:lstStyle/>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137</a:t>
            </a:fld>
            <a:endParaRPr lang="de-DE"/>
          </a:p>
        </p:txBody>
      </p:sp>
      <p:sp>
        <p:nvSpPr>
          <p:cNvPr id="3" name="Rechteck 2">
            <a:extLst>
              <a:ext uri="{FF2B5EF4-FFF2-40B4-BE49-F238E27FC236}">
                <a16:creationId xmlns:a16="http://schemas.microsoft.com/office/drawing/2014/main" id="{8FF1695A-80EF-3DD0-61D4-8CE07B2A71B8}"/>
              </a:ext>
            </a:extLst>
          </p:cNvPr>
          <p:cNvSpPr/>
          <p:nvPr/>
        </p:nvSpPr>
        <p:spPr>
          <a:xfrm>
            <a:off x="817551" y="1369252"/>
            <a:ext cx="3446105" cy="1489510"/>
          </a:xfrm>
          <a:prstGeom prst="rect">
            <a:avLst/>
          </a:prstGeom>
        </p:spPr>
        <p:txBody>
          <a:bodyPr wrap="square">
            <a:spAutoFit/>
          </a:bodyPr>
          <a:lstStyle/>
          <a:p>
            <a:pPr>
              <a:lnSpc>
                <a:spcPts val="2800"/>
              </a:lnSpc>
            </a:pPr>
            <a:r>
              <a:rPr lang="de-DE" dirty="0">
                <a:solidFill>
                  <a:srgbClr val="000000"/>
                </a:solidFill>
                <a:latin typeface="Helvetica Neue" panose="02000503000000020004" pitchFamily="2" charset="0"/>
              </a:rPr>
              <a:t>Wenn Sie noch weitere Elemente der differenzsensiblen Unterrichtsplanung berücksichtigen möchten:</a:t>
            </a:r>
          </a:p>
        </p:txBody>
      </p:sp>
      <p:pic>
        <p:nvPicPr>
          <p:cNvPr id="11" name="Grafik 10">
            <a:extLst>
              <a:ext uri="{FF2B5EF4-FFF2-40B4-BE49-F238E27FC236}">
                <a16:creationId xmlns:a16="http://schemas.microsoft.com/office/drawing/2014/main" id="{A64F4062-3C79-E33D-394B-8412C893A98D}"/>
              </a:ext>
            </a:extLst>
          </p:cNvPr>
          <p:cNvPicPr>
            <a:picLocks noChangeAspect="1"/>
          </p:cNvPicPr>
          <p:nvPr/>
        </p:nvPicPr>
        <p:blipFill>
          <a:blip r:embed="rId3"/>
          <a:stretch>
            <a:fillRect/>
          </a:stretch>
        </p:blipFill>
        <p:spPr>
          <a:xfrm>
            <a:off x="4594421" y="0"/>
            <a:ext cx="4451549" cy="6858000"/>
          </a:xfrm>
          <a:prstGeom prst="rect">
            <a:avLst/>
          </a:prstGeom>
        </p:spPr>
      </p:pic>
    </p:spTree>
    <p:extLst>
      <p:ext uri="{BB962C8B-B14F-4D97-AF65-F5344CB8AC3E}">
        <p14:creationId xmlns:p14="http://schemas.microsoft.com/office/powerpoint/2010/main" val="34285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12229"/>
          </a:xfrm>
        </p:spPr>
        <p:txBody>
          <a:bodyPr/>
          <a:lstStyle/>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138</a:t>
            </a:fld>
            <a:endParaRPr lang="de-DE"/>
          </a:p>
        </p:txBody>
      </p:sp>
      <p:pic>
        <p:nvPicPr>
          <p:cNvPr id="8" name="Grafik 7">
            <a:extLst>
              <a:ext uri="{FF2B5EF4-FFF2-40B4-BE49-F238E27FC236}">
                <a16:creationId xmlns:a16="http://schemas.microsoft.com/office/drawing/2014/main" id="{DFC57557-FD1A-37F0-DF76-F0858E7136BD}"/>
              </a:ext>
            </a:extLst>
          </p:cNvPr>
          <p:cNvPicPr>
            <a:picLocks noChangeAspect="1"/>
          </p:cNvPicPr>
          <p:nvPr/>
        </p:nvPicPr>
        <p:blipFill>
          <a:blip r:embed="rId3"/>
          <a:stretch>
            <a:fillRect/>
          </a:stretch>
        </p:blipFill>
        <p:spPr>
          <a:xfrm>
            <a:off x="4601177" y="0"/>
            <a:ext cx="4345052" cy="6840000"/>
          </a:xfrm>
          <a:prstGeom prst="rect">
            <a:avLst/>
          </a:prstGeom>
        </p:spPr>
      </p:pic>
      <p:sp>
        <p:nvSpPr>
          <p:cNvPr id="7" name="Rechteck 6">
            <a:extLst>
              <a:ext uri="{FF2B5EF4-FFF2-40B4-BE49-F238E27FC236}">
                <a16:creationId xmlns:a16="http://schemas.microsoft.com/office/drawing/2014/main" id="{6D343F1B-9CCE-983C-D4FC-BB5352EADB0E}"/>
              </a:ext>
            </a:extLst>
          </p:cNvPr>
          <p:cNvSpPr/>
          <p:nvPr/>
        </p:nvSpPr>
        <p:spPr>
          <a:xfrm>
            <a:off x="817551" y="1369252"/>
            <a:ext cx="3446105" cy="1489510"/>
          </a:xfrm>
          <a:prstGeom prst="rect">
            <a:avLst/>
          </a:prstGeom>
        </p:spPr>
        <p:txBody>
          <a:bodyPr wrap="square">
            <a:spAutoFit/>
          </a:bodyPr>
          <a:lstStyle/>
          <a:p>
            <a:pPr>
              <a:lnSpc>
                <a:spcPts val="2800"/>
              </a:lnSpc>
            </a:pPr>
            <a:r>
              <a:rPr lang="de-DE" dirty="0">
                <a:solidFill>
                  <a:srgbClr val="000000"/>
                </a:solidFill>
                <a:latin typeface="Helvetica Neue" panose="02000503000000020004" pitchFamily="2" charset="0"/>
              </a:rPr>
              <a:t>Wenn Sie noch weitere Elemente der differenzsensible Unterrichtsplanung berücksichtigen möchten:</a:t>
            </a:r>
          </a:p>
        </p:txBody>
      </p:sp>
    </p:spTree>
    <p:extLst>
      <p:ext uri="{BB962C8B-B14F-4D97-AF65-F5344CB8AC3E}">
        <p14:creationId xmlns:p14="http://schemas.microsoft.com/office/powerpoint/2010/main" val="28758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a:t>4. Planung einer Praxisaufgabe</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139</a:t>
            </a:fld>
            <a:endParaRPr lang="de-DE"/>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4" y="4069939"/>
            <a:ext cx="7915374" cy="2268790"/>
          </a:xfrm>
          <a:prstGeom prst="rect">
            <a:avLst/>
          </a:prstGeom>
        </p:spPr>
        <p:txBody>
          <a:bodyPr/>
          <a:lstStyle/>
          <a:p>
            <a:pPr marL="0" indent="0">
              <a:lnSpc>
                <a:spcPts val="2400"/>
              </a:lnSpc>
              <a:buNone/>
            </a:pPr>
            <a:r>
              <a:rPr lang="de-DE" sz="1600" dirty="0"/>
              <a:t>Bitte beobachten Sie auch:</a:t>
            </a:r>
          </a:p>
          <a:p>
            <a:pPr marL="0" indent="0">
              <a:lnSpc>
                <a:spcPts val="2400"/>
              </a:lnSpc>
              <a:buNone/>
            </a:pPr>
            <a:r>
              <a:rPr lang="de-DE" sz="1600" dirty="0"/>
              <a:t>Was hat sich im Vergleich zu Ihren bisherigen Lernaufgaben verändert? Wie arbeiten und beteiligen sich einzelne Kinder in den unterschiedlichen Phasen des Unterrichts?</a:t>
            </a:r>
          </a:p>
          <a:p>
            <a:pPr marL="0" indent="0">
              <a:lnSpc>
                <a:spcPts val="2400"/>
              </a:lnSpc>
              <a:buNone/>
            </a:pPr>
            <a:r>
              <a:rPr lang="de-DE" sz="1600" dirty="0"/>
              <a:t>Reflektieren Sie im Anschluss an die Erprobung in Ihrem JST Ihre Erfahrungen insbesondere im Hinblick auf die unterschiedlichen Zugänge und Lösungsprozesse der Schülerinnen und Schüler.</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699518" y="1617854"/>
            <a:ext cx="7248482" cy="2395487"/>
          </a:xfrm>
          <a:prstGeom prst="rect">
            <a:avLst/>
          </a:prstGeom>
        </p:spPr>
        <p:txBody>
          <a:bodyPr/>
          <a:lstStyle/>
          <a:p>
            <a:pPr marL="0" indent="0">
              <a:lnSpc>
                <a:spcPts val="2860"/>
              </a:lnSpc>
              <a:buNone/>
            </a:pPr>
            <a:r>
              <a:rPr lang="de-DE" sz="2200" dirty="0"/>
              <a:t>Führen Sie in Ihrer Lerngruppe die Unterrichtseinheit zu der von Ihnen adaptierten Basisaufgabe durch. </a:t>
            </a:r>
          </a:p>
          <a:p>
            <a:pPr marL="0" indent="0">
              <a:lnSpc>
                <a:spcPts val="2860"/>
              </a:lnSpc>
              <a:buNone/>
            </a:pPr>
            <a:r>
              <a:rPr lang="de-DE" sz="2200" dirty="0"/>
              <a:t>Halten Sie Ihre Beobachtungen zu den Reflexions-aspekten fest. Bringen Sie Kinderdokumente oder Fotos von diesen sowie Fragen und Anregungen zum nächsten Treffen mit. </a:t>
            </a:r>
          </a:p>
        </p:txBody>
      </p:sp>
    </p:spTree>
    <p:extLst>
      <p:ext uri="{BB962C8B-B14F-4D97-AF65-F5344CB8AC3E}">
        <p14:creationId xmlns:p14="http://schemas.microsoft.com/office/powerpoint/2010/main" val="125247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140</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5. Abschluss</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32048" cy="4619627"/>
          </a:xfrm>
        </p:spPr>
        <p:txBody>
          <a:bodyPr/>
          <a:lstStyle/>
          <a:p>
            <a:r>
              <a:rPr lang="de-DE" sz="1400" b="1" dirty="0"/>
              <a:t>Ziel</a:t>
            </a:r>
            <a:r>
              <a:rPr lang="de-DE" sz="1400" dirty="0"/>
              <a:t>: Information zum Termin des 2. Moduls, Rückmeldung einholen zu diesem Modul</a:t>
            </a:r>
            <a:endParaRPr lang="de-DE" sz="1400" i="1" dirty="0"/>
          </a:p>
          <a:p>
            <a:r>
              <a:rPr lang="de-DE" sz="1400" b="1" dirty="0"/>
              <a:t>Aufbau</a:t>
            </a:r>
            <a:r>
              <a:rPr lang="de-DE" sz="1400" dirty="0"/>
              <a:t>: Auf der Folie 142 werden die TN über den Termin des 2. Moduls der Coaching-Reihe (und, falls diese bereits feststehen, über die weiteren Termine) informiert. </a:t>
            </a:r>
          </a:p>
          <a:p>
            <a:r>
              <a:rPr lang="de-DE" sz="1400" dirty="0"/>
              <a:t>Die Folie 143 enthält eine Zusammenfassung der wichtigsten Kernbotschaften, die die TN „mit nach Hause nehmen sollen“. Diese „Take Home Messages“ werden den TN noch einmal in schriftlicher Form präsentiert, da es sich um die Kernbotschaften des gesamten Coaching-Moduls handelt. </a:t>
            </a:r>
          </a:p>
          <a:p>
            <a:r>
              <a:rPr lang="de-DE" sz="1400" dirty="0"/>
              <a:t>Auf der Folie 144 ist eine Fragestellung formuliert, die die TN für eine Rückmeldung an die/den Fachberatende/</a:t>
            </a:r>
            <a:r>
              <a:rPr lang="de-DE" sz="1400" dirty="0" err="1"/>
              <a:t>n</a:t>
            </a:r>
            <a:r>
              <a:rPr lang="de-DE" sz="1400" dirty="0"/>
              <a:t> nutzen können. Alternativ dazu können Moderierende natürlich diese Fragestellung gegen eine andere austauschen oder eine andere Form der Rückmeldung (z. B. online über </a:t>
            </a:r>
            <a:r>
              <a:rPr lang="de-DE" sz="1400" dirty="0" err="1"/>
              <a:t>Edkimo</a:t>
            </a:r>
            <a:r>
              <a:rPr lang="de-DE" sz="1400" dirty="0"/>
              <a:t>) wählen.</a:t>
            </a:r>
          </a:p>
        </p:txBody>
      </p:sp>
    </p:spTree>
    <p:extLst>
      <p:ext uri="{BB962C8B-B14F-4D97-AF65-F5344CB8AC3E}">
        <p14:creationId xmlns:p14="http://schemas.microsoft.com/office/powerpoint/2010/main" val="36591733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141</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 </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6045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0" end="10"/>
                                            </p:txEl>
                                          </p:spTgt>
                                        </p:tgtEl>
                                        <p:attrNameLst>
                                          <p:attrName>style.color</p:attrName>
                                        </p:attrNameLst>
                                      </p:cBhvr>
                                      <p:to>
                                        <p:clrVal>
                                          <a:srgbClr val="2C8288"/>
                                        </p:clrVal>
                                      </p:to>
                                    </p:set>
                                    <p:set>
                                      <p:cBhvr>
                                        <p:cTn id="7" dur="500" fill="hold"/>
                                        <p:tgtEl>
                                          <p:spTgt spid="6">
                                            <p:txEl>
                                              <p:pRg st="10" end="10"/>
                                            </p:txEl>
                                          </p:spTgt>
                                        </p:tgtEl>
                                        <p:attrNameLst>
                                          <p:attrName>fillcolor</p:attrName>
                                        </p:attrNameLst>
                                      </p:cBhvr>
                                      <p:to>
                                        <p:clrVal>
                                          <a:srgbClr val="2C8288"/>
                                        </p:clrVal>
                                      </p:to>
                                    </p:set>
                                    <p:set>
                                      <p:cBhvr>
                                        <p:cTn id="8" dur="500" fill="hold"/>
                                        <p:tgtEl>
                                          <p:spTgt spid="6">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16</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 </a:t>
            </a:r>
          </a:p>
          <a:p>
            <a:pPr>
              <a:lnSpc>
                <a:spcPts val="3200"/>
              </a:lnSpc>
            </a:pPr>
            <a:r>
              <a:rPr lang="de-DE" sz="2000"/>
              <a:t>Abschluss  </a:t>
            </a:r>
          </a:p>
        </p:txBody>
      </p:sp>
    </p:spTree>
    <p:extLst>
      <p:ext uri="{BB962C8B-B14F-4D97-AF65-F5344CB8AC3E}">
        <p14:creationId xmlns:p14="http://schemas.microsoft.com/office/powerpoint/2010/main" val="39265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2C8288"/>
                                        </p:clrVal>
                                      </p:to>
                                    </p:set>
                                    <p:set>
                                      <p:cBhvr>
                                        <p:cTn id="7" dur="500" fill="hold"/>
                                        <p:tgtEl>
                                          <p:spTgt spid="6">
                                            <p:txEl>
                                              <p:pRg st="1" end="1"/>
                                            </p:txEl>
                                          </p:spTgt>
                                        </p:tgtEl>
                                        <p:attrNameLst>
                                          <p:attrName>fillcolor</p:attrName>
                                        </p:attrNameLst>
                                      </p:cBhvr>
                                      <p:to>
                                        <p:clrVal>
                                          <a:srgbClr val="2C8288"/>
                                        </p:clrVal>
                                      </p:to>
                                    </p:set>
                                    <p:set>
                                      <p:cBhvr>
                                        <p:cTn id="8" dur="500" fill="hold"/>
                                        <p:tgtEl>
                                          <p:spTgt spid="6">
                                            <p:txEl>
                                              <p:pRg st="1" end="1"/>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2" end="2"/>
                                            </p:txEl>
                                          </p:spTgt>
                                        </p:tgtEl>
                                        <p:attrNameLst>
                                          <p:attrName>style.color</p:attrName>
                                        </p:attrNameLst>
                                      </p:cBhvr>
                                      <p:to>
                                        <p:clrVal>
                                          <a:srgbClr val="2C8288"/>
                                        </p:clrVal>
                                      </p:to>
                                    </p:set>
                                    <p:set>
                                      <p:cBhvr>
                                        <p:cTn id="11" dur="500" fill="hold"/>
                                        <p:tgtEl>
                                          <p:spTgt spid="6">
                                            <p:txEl>
                                              <p:pRg st="2" end="2"/>
                                            </p:txEl>
                                          </p:spTgt>
                                        </p:tgtEl>
                                        <p:attrNameLst>
                                          <p:attrName>fillcolor</p:attrName>
                                        </p:attrNameLst>
                                      </p:cBhvr>
                                      <p:to>
                                        <p:clrVal>
                                          <a:srgbClr val="2C8288"/>
                                        </p:clrVal>
                                      </p:to>
                                    </p:set>
                                    <p:set>
                                      <p:cBhvr>
                                        <p:cTn id="12"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5. Abschluss</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142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1096266" y="1415922"/>
            <a:ext cx="7009509" cy="495274"/>
          </a:xfrm>
        </p:spPr>
        <p:txBody>
          <a:bodyPr/>
          <a:lstStyle/>
          <a:p>
            <a:pPr>
              <a:lnSpc>
                <a:spcPct val="100000"/>
              </a:lnSpc>
            </a:pPr>
            <a:r>
              <a:rPr lang="de-DE" sz="1800"/>
              <a:t>TERMIN FÜR DAS 2. MODUL DER VERANSTALTUNGSREIHE</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754890" y="2109169"/>
            <a:ext cx="8047577" cy="2218991"/>
          </a:xfrm>
        </p:spPr>
        <p:txBody>
          <a:bodyPr/>
          <a:lstStyle/>
          <a:p>
            <a:r>
              <a:rPr lang="de-DE" dirty="0"/>
              <a:t>Modul 1: Grundlagen inklusiven Lernens im Mathematikunterricht </a:t>
            </a:r>
          </a:p>
          <a:p>
            <a:r>
              <a:rPr lang="de-DE" dirty="0"/>
              <a:t>Modul 2: Diagnosegeleitet fördern – Operationsvorstellungen – FS Sprache</a:t>
            </a:r>
          </a:p>
          <a:p>
            <a:r>
              <a:rPr lang="de-DE" dirty="0"/>
              <a:t>Modul 3: Aufgaben adaptieren – Zahlvorstellungen aufbauen – FS Lernen</a:t>
            </a:r>
          </a:p>
          <a:p>
            <a:pPr>
              <a:lnSpc>
                <a:spcPct val="100000"/>
              </a:lnSpc>
              <a:spcBef>
                <a:spcPts val="400"/>
              </a:spcBef>
            </a:pPr>
            <a:endParaRPr lang="de-DE" sz="2000" b="1" dirty="0"/>
          </a:p>
          <a:p>
            <a:endParaRPr lang="de-DE" dirty="0">
              <a:solidFill>
                <a:srgbClr val="FF0000"/>
              </a:solidFill>
            </a:endParaRPr>
          </a:p>
        </p:txBody>
      </p:sp>
      <p:pic>
        <p:nvPicPr>
          <p:cNvPr id="4" name="Grafik 3" descr="Häkchen">
            <a:extLst>
              <a:ext uri="{FF2B5EF4-FFF2-40B4-BE49-F238E27FC236}">
                <a16:creationId xmlns:a16="http://schemas.microsoft.com/office/drawing/2014/main" id="{23A371A9-2585-3856-A079-2699DB780B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6491" y="2021066"/>
            <a:ext cx="573525" cy="573525"/>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69661A6B-E950-DEF4-36B8-6F4E0F4FEF79}"/>
              </a:ext>
            </a:extLst>
          </p:cNvPr>
          <p:cNvSpPr txBox="1"/>
          <p:nvPr/>
        </p:nvSpPr>
        <p:spPr>
          <a:xfrm>
            <a:off x="3013725" y="2670134"/>
            <a:ext cx="3973488" cy="461665"/>
          </a:xfrm>
          <a:prstGeom prst="rect">
            <a:avLst/>
          </a:prstGeom>
          <a:solidFill>
            <a:schemeClr val="bg1"/>
          </a:solidFill>
          <a:ln w="28575">
            <a:solidFill>
              <a:srgbClr val="327D87"/>
            </a:solidFill>
          </a:ln>
        </p:spPr>
        <p:txBody>
          <a:bodyPr wrap="square" rtlCol="0">
            <a:spAutoFit/>
          </a:bodyPr>
          <a:lstStyle/>
          <a:p>
            <a:r>
              <a:rPr lang="de-DE" sz="2400">
                <a:solidFill>
                  <a:srgbClr val="FF0000"/>
                </a:solidFill>
                <a:highlight>
                  <a:srgbClr val="FFFFFF"/>
                </a:highlight>
              </a:rPr>
              <a:t>XX.XX.202X, XX:00 – XX:00 Uhr </a:t>
            </a:r>
          </a:p>
        </p:txBody>
      </p:sp>
      <p:sp>
        <p:nvSpPr>
          <p:cNvPr id="3" name="Foliennummernplatzhalter 5">
            <a:extLst>
              <a:ext uri="{FF2B5EF4-FFF2-40B4-BE49-F238E27FC236}">
                <a16:creationId xmlns:a16="http://schemas.microsoft.com/office/drawing/2014/main" id="{6E3EE390-D9EE-784F-179E-4E79B3D0D51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142</a:t>
            </a:fld>
            <a:endParaRPr lang="de-DE"/>
          </a:p>
        </p:txBody>
      </p:sp>
    </p:spTree>
    <p:extLst>
      <p:ext uri="{BB962C8B-B14F-4D97-AF65-F5344CB8AC3E}">
        <p14:creationId xmlns:p14="http://schemas.microsoft.com/office/powerpoint/2010/main" val="42111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bg/>
                                          </p:spTgt>
                                        </p:tgtEl>
                                        <p:attrNameLst>
                                          <p:attrName>style.visibility</p:attrName>
                                        </p:attrNameLst>
                                      </p:cBhvr>
                                      <p:to>
                                        <p:strVal val="visible"/>
                                      </p:to>
                                    </p:set>
                                    <p:animEffect transition="in" filter="wipe(left)">
                                      <p:cBhvr>
                                        <p:cTn id="25" dur="500"/>
                                        <p:tgtEl>
                                          <p:spTgt spid="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5.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dirty="0"/>
          </a:p>
          <a:p>
            <a:endParaRPr lang="de-DE" dirty="0"/>
          </a:p>
          <a:p>
            <a:endParaRPr lang="de-DE" dirty="0"/>
          </a:p>
          <a:p>
            <a:endParaRPr lang="de-DE" dirty="0"/>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143</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114690" y="1181188"/>
            <a:ext cx="6673937" cy="461665"/>
          </a:xfrm>
          <a:prstGeom prst="rect">
            <a:avLst/>
          </a:prstGeom>
        </p:spPr>
        <p:txBody>
          <a:bodyPr wrap="square">
            <a:spAutoFit/>
          </a:bodyPr>
          <a:lstStyle/>
          <a:p>
            <a:pPr algn="ctr"/>
            <a:r>
              <a:rPr lang="de-DE" sz="2400" dirty="0">
                <a:solidFill>
                  <a:srgbClr val="327D87"/>
                </a:solidFill>
                <a:latin typeface="Helvetica Neue" panose="02000503000000020004" pitchFamily="2" charset="0"/>
              </a:rPr>
              <a:t>Die Kernbotschaften dieses Coaching-Moduls:</a:t>
            </a:r>
          </a:p>
        </p:txBody>
      </p:sp>
      <p:grpSp>
        <p:nvGrpSpPr>
          <p:cNvPr id="17" name="Gruppieren 16">
            <a:extLst>
              <a:ext uri="{FF2B5EF4-FFF2-40B4-BE49-F238E27FC236}">
                <a16:creationId xmlns:a16="http://schemas.microsoft.com/office/drawing/2014/main" id="{97D0B3BE-1DFE-E012-D416-D578B23B04D8}"/>
              </a:ext>
            </a:extLst>
          </p:cNvPr>
          <p:cNvGrpSpPr/>
          <p:nvPr/>
        </p:nvGrpSpPr>
        <p:grpSpPr>
          <a:xfrm>
            <a:off x="0" y="1736931"/>
            <a:ext cx="5495160" cy="1671057"/>
            <a:chOff x="3488376" y="1938807"/>
            <a:chExt cx="5453742" cy="1730829"/>
          </a:xfrm>
        </p:grpSpPr>
        <p:sp>
          <p:nvSpPr>
            <p:cNvPr id="7" name="Wolkenförmige Legende 6">
              <a:extLst>
                <a:ext uri="{FF2B5EF4-FFF2-40B4-BE49-F238E27FC236}">
                  <a16:creationId xmlns:a16="http://schemas.microsoft.com/office/drawing/2014/main" id="{3813469F-256B-DBE3-5136-DFA4239123AD}"/>
                </a:ext>
              </a:extLst>
            </p:cNvPr>
            <p:cNvSpPr/>
            <p:nvPr/>
          </p:nvSpPr>
          <p:spPr>
            <a:xfrm>
              <a:off x="3488376" y="1938807"/>
              <a:ext cx="5453742" cy="1730829"/>
            </a:xfrm>
            <a:prstGeom prst="cloudCallout">
              <a:avLst>
                <a:gd name="adj1" fmla="val 8383"/>
                <a:gd name="adj2" fmla="val 76609"/>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75F4BEC9-CFEC-399C-7AE6-792090BAB2EA}"/>
                </a:ext>
              </a:extLst>
            </p:cNvPr>
            <p:cNvPicPr>
              <a:picLocks noChangeAspect="1"/>
            </p:cNvPicPr>
            <p:nvPr/>
          </p:nvPicPr>
          <p:blipFill>
            <a:blip r:embed="rId3"/>
            <a:stretch>
              <a:fillRect/>
            </a:stretch>
          </p:blipFill>
          <p:spPr>
            <a:xfrm>
              <a:off x="7719049" y="2819400"/>
              <a:ext cx="571945" cy="261258"/>
            </a:xfrm>
            <a:prstGeom prst="rect">
              <a:avLst/>
            </a:prstGeom>
          </p:spPr>
        </p:pic>
        <p:pic>
          <p:nvPicPr>
            <p:cNvPr id="15" name="Grafik 14">
              <a:extLst>
                <a:ext uri="{FF2B5EF4-FFF2-40B4-BE49-F238E27FC236}">
                  <a16:creationId xmlns:a16="http://schemas.microsoft.com/office/drawing/2014/main" id="{9E2E5922-F87A-F1BA-1094-9F70476DD63A}"/>
                </a:ext>
              </a:extLst>
            </p:cNvPr>
            <p:cNvPicPr>
              <a:picLocks noChangeAspect="1"/>
            </p:cNvPicPr>
            <p:nvPr/>
          </p:nvPicPr>
          <p:blipFill>
            <a:blip r:embed="rId3"/>
            <a:stretch>
              <a:fillRect/>
            </a:stretch>
          </p:blipFill>
          <p:spPr>
            <a:xfrm>
              <a:off x="8165363" y="2525485"/>
              <a:ext cx="571945" cy="261258"/>
            </a:xfrm>
            <a:prstGeom prst="rect">
              <a:avLst/>
            </a:prstGeom>
          </p:spPr>
        </p:pic>
        <p:pic>
          <p:nvPicPr>
            <p:cNvPr id="16" name="Grafik 15">
              <a:extLst>
                <a:ext uri="{FF2B5EF4-FFF2-40B4-BE49-F238E27FC236}">
                  <a16:creationId xmlns:a16="http://schemas.microsoft.com/office/drawing/2014/main" id="{08F8D7F7-3511-57E0-CA07-BC72829CFF69}"/>
                </a:ext>
              </a:extLst>
            </p:cNvPr>
            <p:cNvPicPr>
              <a:picLocks noChangeAspect="1"/>
            </p:cNvPicPr>
            <p:nvPr/>
          </p:nvPicPr>
          <p:blipFill>
            <a:blip r:embed="rId3"/>
            <a:stretch>
              <a:fillRect/>
            </a:stretch>
          </p:blipFill>
          <p:spPr>
            <a:xfrm>
              <a:off x="3832849" y="2830286"/>
              <a:ext cx="571945" cy="261258"/>
            </a:xfrm>
            <a:prstGeom prst="rect">
              <a:avLst/>
            </a:prstGeom>
          </p:spPr>
        </p:pic>
      </p:grpSp>
      <p:sp>
        <p:nvSpPr>
          <p:cNvPr id="10" name="Textfeld 9">
            <a:extLst>
              <a:ext uri="{FF2B5EF4-FFF2-40B4-BE49-F238E27FC236}">
                <a16:creationId xmlns:a16="http://schemas.microsoft.com/office/drawing/2014/main" id="{C94DC5EE-FEBA-FBED-AEF5-DE3ABA0A070A}"/>
              </a:ext>
            </a:extLst>
          </p:cNvPr>
          <p:cNvSpPr txBox="1"/>
          <p:nvPr/>
        </p:nvSpPr>
        <p:spPr>
          <a:xfrm>
            <a:off x="0" y="1991810"/>
            <a:ext cx="5495160" cy="1200329"/>
          </a:xfrm>
          <a:prstGeom prst="rect">
            <a:avLst/>
          </a:prstGeom>
          <a:noFill/>
        </p:spPr>
        <p:txBody>
          <a:bodyPr wrap="square" rtlCol="0">
            <a:spAutoFit/>
          </a:bodyPr>
          <a:lstStyle/>
          <a:p>
            <a:pPr algn="ctr">
              <a:spcBef>
                <a:spcPts val="400"/>
              </a:spcBef>
            </a:pPr>
            <a:r>
              <a:rPr lang="de-DE" dirty="0"/>
              <a:t>     Die Planung eines guten inklusiven Mathematik-unterrichts ist grundsätzlich die gleiche wie die eines guten Mathematikunterrichts für sogenannte Regelschulkinder.</a:t>
            </a:r>
          </a:p>
        </p:txBody>
      </p:sp>
      <p:grpSp>
        <p:nvGrpSpPr>
          <p:cNvPr id="21" name="Gruppieren 20">
            <a:extLst>
              <a:ext uri="{FF2B5EF4-FFF2-40B4-BE49-F238E27FC236}">
                <a16:creationId xmlns:a16="http://schemas.microsoft.com/office/drawing/2014/main" id="{4793B01C-AD05-4D11-DB22-8EA892FBEAC0}"/>
              </a:ext>
            </a:extLst>
          </p:cNvPr>
          <p:cNvGrpSpPr/>
          <p:nvPr/>
        </p:nvGrpSpPr>
        <p:grpSpPr>
          <a:xfrm>
            <a:off x="3623229" y="2901630"/>
            <a:ext cx="5495160" cy="2029803"/>
            <a:chOff x="3488376" y="1938807"/>
            <a:chExt cx="5453742" cy="1556270"/>
          </a:xfrm>
        </p:grpSpPr>
        <p:sp>
          <p:nvSpPr>
            <p:cNvPr id="22" name="Wolkenförmige Legende 21">
              <a:extLst>
                <a:ext uri="{FF2B5EF4-FFF2-40B4-BE49-F238E27FC236}">
                  <a16:creationId xmlns:a16="http://schemas.microsoft.com/office/drawing/2014/main" id="{938831EA-4F29-EBA5-9F86-28834FEC55D8}"/>
                </a:ext>
              </a:extLst>
            </p:cNvPr>
            <p:cNvSpPr/>
            <p:nvPr/>
          </p:nvSpPr>
          <p:spPr>
            <a:xfrm>
              <a:off x="3488376" y="1938807"/>
              <a:ext cx="5453742" cy="1556270"/>
            </a:xfrm>
            <a:prstGeom prst="cloudCallout">
              <a:avLst>
                <a:gd name="adj1" fmla="val -24105"/>
                <a:gd name="adj2" fmla="val 69069"/>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D56CAF23-719B-917F-8D61-8BC4F5CDD4AE}"/>
                </a:ext>
              </a:extLst>
            </p:cNvPr>
            <p:cNvPicPr>
              <a:picLocks noChangeAspect="1"/>
            </p:cNvPicPr>
            <p:nvPr/>
          </p:nvPicPr>
          <p:blipFill>
            <a:blip r:embed="rId3"/>
            <a:stretch>
              <a:fillRect/>
            </a:stretch>
          </p:blipFill>
          <p:spPr>
            <a:xfrm>
              <a:off x="7719049" y="2719976"/>
              <a:ext cx="571945" cy="261258"/>
            </a:xfrm>
            <a:prstGeom prst="rect">
              <a:avLst/>
            </a:prstGeom>
          </p:spPr>
        </p:pic>
        <p:pic>
          <p:nvPicPr>
            <p:cNvPr id="24" name="Grafik 23">
              <a:extLst>
                <a:ext uri="{FF2B5EF4-FFF2-40B4-BE49-F238E27FC236}">
                  <a16:creationId xmlns:a16="http://schemas.microsoft.com/office/drawing/2014/main" id="{1BA5E5C9-AC2E-E701-9C39-0F1345C98B48}"/>
                </a:ext>
              </a:extLst>
            </p:cNvPr>
            <p:cNvPicPr>
              <a:picLocks noChangeAspect="1"/>
            </p:cNvPicPr>
            <p:nvPr/>
          </p:nvPicPr>
          <p:blipFill>
            <a:blip r:embed="rId3"/>
            <a:stretch>
              <a:fillRect/>
            </a:stretch>
          </p:blipFill>
          <p:spPr>
            <a:xfrm>
              <a:off x="8165363" y="2525485"/>
              <a:ext cx="571945" cy="261258"/>
            </a:xfrm>
            <a:prstGeom prst="rect">
              <a:avLst/>
            </a:prstGeom>
          </p:spPr>
        </p:pic>
        <p:pic>
          <p:nvPicPr>
            <p:cNvPr id="25" name="Grafik 24">
              <a:extLst>
                <a:ext uri="{FF2B5EF4-FFF2-40B4-BE49-F238E27FC236}">
                  <a16:creationId xmlns:a16="http://schemas.microsoft.com/office/drawing/2014/main" id="{031CB957-37CA-AF14-CE13-18ACA9ED4489}"/>
                </a:ext>
              </a:extLst>
            </p:cNvPr>
            <p:cNvPicPr>
              <a:picLocks noChangeAspect="1"/>
            </p:cNvPicPr>
            <p:nvPr/>
          </p:nvPicPr>
          <p:blipFill>
            <a:blip r:embed="rId3"/>
            <a:stretch>
              <a:fillRect/>
            </a:stretch>
          </p:blipFill>
          <p:spPr>
            <a:xfrm>
              <a:off x="3832849" y="2830286"/>
              <a:ext cx="571945" cy="261258"/>
            </a:xfrm>
            <a:prstGeom prst="rect">
              <a:avLst/>
            </a:prstGeom>
          </p:spPr>
        </p:pic>
      </p:grpSp>
      <p:sp>
        <p:nvSpPr>
          <p:cNvPr id="19" name="Textfeld 18">
            <a:extLst>
              <a:ext uri="{FF2B5EF4-FFF2-40B4-BE49-F238E27FC236}">
                <a16:creationId xmlns:a16="http://schemas.microsoft.com/office/drawing/2014/main" id="{DCAEF2AB-6305-F947-6BF6-F6462A64F3C3}"/>
              </a:ext>
            </a:extLst>
          </p:cNvPr>
          <p:cNvSpPr txBox="1"/>
          <p:nvPr/>
        </p:nvSpPr>
        <p:spPr>
          <a:xfrm>
            <a:off x="3341914" y="3144196"/>
            <a:ext cx="5832851" cy="1477328"/>
          </a:xfrm>
          <a:prstGeom prst="rect">
            <a:avLst/>
          </a:prstGeom>
          <a:noFill/>
        </p:spPr>
        <p:txBody>
          <a:bodyPr wrap="square">
            <a:spAutoFit/>
          </a:bodyPr>
          <a:lstStyle/>
          <a:p>
            <a:pPr algn="ctr">
              <a:spcBef>
                <a:spcPts val="400"/>
              </a:spcBef>
            </a:pPr>
            <a:r>
              <a:rPr lang="de-DE" dirty="0">
                <a:solidFill>
                  <a:srgbClr val="222222"/>
                </a:solidFill>
                <a:cs typeface="Arial"/>
              </a:rPr>
              <a:t>            Jede einzelne Überlegung zur differenzsensiblen </a:t>
            </a:r>
            <a:br>
              <a:rPr lang="de-DE" dirty="0">
                <a:solidFill>
                  <a:srgbClr val="222222"/>
                </a:solidFill>
                <a:cs typeface="Arial"/>
              </a:rPr>
            </a:br>
            <a:r>
              <a:rPr lang="de-DE" dirty="0">
                <a:solidFill>
                  <a:srgbClr val="222222"/>
                </a:solidFill>
                <a:cs typeface="Arial"/>
              </a:rPr>
              <a:t>          Unterrichtsplanung lohnt sich. Sie trägt dazu bei, </a:t>
            </a:r>
            <a:br>
              <a:rPr lang="de-DE" dirty="0">
                <a:solidFill>
                  <a:srgbClr val="222222"/>
                </a:solidFill>
                <a:cs typeface="Arial"/>
              </a:rPr>
            </a:br>
            <a:r>
              <a:rPr lang="de-DE" dirty="0">
                <a:solidFill>
                  <a:srgbClr val="222222"/>
                </a:solidFill>
                <a:cs typeface="Arial"/>
              </a:rPr>
              <a:t>      allen Schülerinnen und Schülern einer inklusiven Lern-</a:t>
            </a:r>
            <a:br>
              <a:rPr lang="de-DE" dirty="0">
                <a:solidFill>
                  <a:srgbClr val="222222"/>
                </a:solidFill>
                <a:cs typeface="Arial"/>
              </a:rPr>
            </a:br>
            <a:r>
              <a:rPr lang="de-DE" dirty="0">
                <a:solidFill>
                  <a:srgbClr val="222222"/>
                </a:solidFill>
                <a:cs typeface="Arial"/>
              </a:rPr>
              <a:t>      gruppe einen Zugang zum fachmathematischen Lerninhalt zu ermöglichen.</a:t>
            </a:r>
          </a:p>
        </p:txBody>
      </p:sp>
      <p:grpSp>
        <p:nvGrpSpPr>
          <p:cNvPr id="26" name="Gruppieren 25">
            <a:extLst>
              <a:ext uri="{FF2B5EF4-FFF2-40B4-BE49-F238E27FC236}">
                <a16:creationId xmlns:a16="http://schemas.microsoft.com/office/drawing/2014/main" id="{42368E41-8D5F-DB02-6259-8ECDA99B35E8}"/>
              </a:ext>
            </a:extLst>
          </p:cNvPr>
          <p:cNvGrpSpPr/>
          <p:nvPr/>
        </p:nvGrpSpPr>
        <p:grpSpPr>
          <a:xfrm>
            <a:off x="-4834" y="4486129"/>
            <a:ext cx="4717340" cy="1761587"/>
            <a:chOff x="3648056" y="1842313"/>
            <a:chExt cx="4886527" cy="1754043"/>
          </a:xfrm>
        </p:grpSpPr>
        <p:sp>
          <p:nvSpPr>
            <p:cNvPr id="27" name="Wolkenförmige Legende 26">
              <a:extLst>
                <a:ext uri="{FF2B5EF4-FFF2-40B4-BE49-F238E27FC236}">
                  <a16:creationId xmlns:a16="http://schemas.microsoft.com/office/drawing/2014/main" id="{728B43CC-A652-D158-76BE-A31E47D032A5}"/>
                </a:ext>
              </a:extLst>
            </p:cNvPr>
            <p:cNvSpPr/>
            <p:nvPr/>
          </p:nvSpPr>
          <p:spPr>
            <a:xfrm>
              <a:off x="3648056" y="1842313"/>
              <a:ext cx="4886527" cy="1754043"/>
            </a:xfrm>
            <a:prstGeom prst="cloudCallout">
              <a:avLst>
                <a:gd name="adj1" fmla="val 48094"/>
                <a:gd name="adj2" fmla="val 44371"/>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823DB03B-94E9-2827-2577-41D6AB85A8E0}"/>
                </a:ext>
              </a:extLst>
            </p:cNvPr>
            <p:cNvPicPr>
              <a:picLocks noChangeAspect="1"/>
            </p:cNvPicPr>
            <p:nvPr/>
          </p:nvPicPr>
          <p:blipFill>
            <a:blip r:embed="rId3"/>
            <a:stretch>
              <a:fillRect/>
            </a:stretch>
          </p:blipFill>
          <p:spPr>
            <a:xfrm>
              <a:off x="7456337" y="2728204"/>
              <a:ext cx="572812" cy="299169"/>
            </a:xfrm>
            <a:prstGeom prst="rect">
              <a:avLst/>
            </a:prstGeom>
          </p:spPr>
        </p:pic>
        <p:pic>
          <p:nvPicPr>
            <p:cNvPr id="29" name="Grafik 28">
              <a:extLst>
                <a:ext uri="{FF2B5EF4-FFF2-40B4-BE49-F238E27FC236}">
                  <a16:creationId xmlns:a16="http://schemas.microsoft.com/office/drawing/2014/main" id="{8F7EC27D-F9BA-EA6C-C072-54C0F84D6149}"/>
                </a:ext>
              </a:extLst>
            </p:cNvPr>
            <p:cNvPicPr>
              <a:picLocks noChangeAspect="1"/>
            </p:cNvPicPr>
            <p:nvPr/>
          </p:nvPicPr>
          <p:blipFill>
            <a:blip r:embed="rId3"/>
            <a:stretch>
              <a:fillRect/>
            </a:stretch>
          </p:blipFill>
          <p:spPr>
            <a:xfrm>
              <a:off x="7762265" y="2379113"/>
              <a:ext cx="572812" cy="299169"/>
            </a:xfrm>
            <a:prstGeom prst="rect">
              <a:avLst/>
            </a:prstGeom>
          </p:spPr>
        </p:pic>
        <p:pic>
          <p:nvPicPr>
            <p:cNvPr id="30" name="Grafik 29">
              <a:extLst>
                <a:ext uri="{FF2B5EF4-FFF2-40B4-BE49-F238E27FC236}">
                  <a16:creationId xmlns:a16="http://schemas.microsoft.com/office/drawing/2014/main" id="{69D68C32-8FDB-5EB8-43E2-7E18990345DA}"/>
                </a:ext>
              </a:extLst>
            </p:cNvPr>
            <p:cNvPicPr>
              <a:picLocks noChangeAspect="1"/>
            </p:cNvPicPr>
            <p:nvPr/>
          </p:nvPicPr>
          <p:blipFill>
            <a:blip r:embed="rId3"/>
            <a:stretch>
              <a:fillRect/>
            </a:stretch>
          </p:blipFill>
          <p:spPr>
            <a:xfrm>
              <a:off x="3948276" y="2739090"/>
              <a:ext cx="572812" cy="299169"/>
            </a:xfrm>
            <a:prstGeom prst="rect">
              <a:avLst/>
            </a:prstGeom>
          </p:spPr>
        </p:pic>
      </p:grpSp>
      <p:sp>
        <p:nvSpPr>
          <p:cNvPr id="12" name="Textfeld 11">
            <a:extLst>
              <a:ext uri="{FF2B5EF4-FFF2-40B4-BE49-F238E27FC236}">
                <a16:creationId xmlns:a16="http://schemas.microsoft.com/office/drawing/2014/main" id="{E2E9D86A-2118-D2C8-5CF7-536A97559824}"/>
              </a:ext>
            </a:extLst>
          </p:cNvPr>
          <p:cNvSpPr txBox="1"/>
          <p:nvPr/>
        </p:nvSpPr>
        <p:spPr>
          <a:xfrm>
            <a:off x="114690" y="4769629"/>
            <a:ext cx="4626428" cy="1200329"/>
          </a:xfrm>
          <a:prstGeom prst="rect">
            <a:avLst/>
          </a:prstGeom>
          <a:noFill/>
        </p:spPr>
        <p:txBody>
          <a:bodyPr wrap="square">
            <a:spAutoFit/>
          </a:bodyPr>
          <a:lstStyle/>
          <a:p>
            <a:pPr algn="ctr">
              <a:spcBef>
                <a:spcPts val="400"/>
              </a:spcBef>
            </a:pPr>
            <a:r>
              <a:rPr lang="de-DE" dirty="0"/>
              <a:t>Die Inhalte der Webseite </a:t>
            </a:r>
            <a:r>
              <a:rPr lang="de-DE" i="1" dirty="0"/>
              <a:t>Matheinklusiv </a:t>
            </a:r>
            <a:br>
              <a:rPr lang="de-DE" i="1" dirty="0"/>
            </a:br>
            <a:r>
              <a:rPr lang="de-DE" i="1" dirty="0"/>
              <a:t>mit PIKAS</a:t>
            </a:r>
            <a:r>
              <a:rPr lang="de-DE" dirty="0"/>
              <a:t> und der Handreichung </a:t>
            </a:r>
            <a:r>
              <a:rPr lang="de-DE" i="1" dirty="0"/>
              <a:t>Mathematik gemeinsam lernen </a:t>
            </a:r>
            <a:r>
              <a:rPr lang="de-DE" dirty="0"/>
              <a:t>können mich bei meinen Planungen unterstützen.</a:t>
            </a:r>
          </a:p>
        </p:txBody>
      </p:sp>
    </p:spTree>
    <p:extLst>
      <p:ext uri="{BB962C8B-B14F-4D97-AF65-F5344CB8AC3E}">
        <p14:creationId xmlns:p14="http://schemas.microsoft.com/office/powerpoint/2010/main" val="49713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9" grpId="0"/>
      <p:bldP spid="1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5.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144</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841055" y="1368057"/>
            <a:ext cx="7436278" cy="954107"/>
          </a:xfrm>
          <a:prstGeom prst="rect">
            <a:avLst/>
          </a:prstGeom>
        </p:spPr>
        <p:txBody>
          <a:bodyPr wrap="square">
            <a:spAutoFit/>
          </a:bodyPr>
          <a:lstStyle/>
          <a:p>
            <a:pPr algn="ctr"/>
            <a:r>
              <a:rPr lang="de-DE" sz="2800">
                <a:solidFill>
                  <a:srgbClr val="327D87"/>
                </a:solidFill>
                <a:latin typeface="Helvetica Neue" panose="02000503000000020004" pitchFamily="2" charset="0"/>
              </a:rPr>
              <a:t>Was nehmen Sie aus dem heutigen Coaching-Modul mit?</a:t>
            </a:r>
          </a:p>
        </p:txBody>
      </p:sp>
      <p:sp>
        <p:nvSpPr>
          <p:cNvPr id="9" name="Ovale Legende 8">
            <a:extLst>
              <a:ext uri="{FF2B5EF4-FFF2-40B4-BE49-F238E27FC236}">
                <a16:creationId xmlns:a16="http://schemas.microsoft.com/office/drawing/2014/main" id="{8071E580-B3A8-4667-B7A6-67D372FF8B32}"/>
              </a:ext>
            </a:extLst>
          </p:cNvPr>
          <p:cNvSpPr/>
          <p:nvPr/>
        </p:nvSpPr>
        <p:spPr>
          <a:xfrm>
            <a:off x="1372288" y="2884714"/>
            <a:ext cx="6114362" cy="2229342"/>
          </a:xfrm>
          <a:prstGeom prst="wedgeEllipseCallout">
            <a:avLst>
              <a:gd name="adj1" fmla="val -30923"/>
              <a:gd name="adj2" fmla="val 6037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94DC5EE-FEBA-FBED-AEF5-DE3ABA0A070A}"/>
              </a:ext>
            </a:extLst>
          </p:cNvPr>
          <p:cNvSpPr txBox="1"/>
          <p:nvPr/>
        </p:nvSpPr>
        <p:spPr>
          <a:xfrm>
            <a:off x="1372288" y="3408057"/>
            <a:ext cx="6114362" cy="1384995"/>
          </a:xfrm>
          <a:prstGeom prst="rect">
            <a:avLst/>
          </a:prstGeom>
          <a:noFill/>
        </p:spPr>
        <p:txBody>
          <a:bodyPr wrap="square" rtlCol="0">
            <a:spAutoFit/>
          </a:bodyPr>
          <a:lstStyle/>
          <a:p>
            <a:pPr algn="ctr"/>
            <a:r>
              <a:rPr lang="de-DE" sz="2800" dirty="0">
                <a:latin typeface="Arial" panose="020B0604020202020204" pitchFamily="34" charset="0"/>
              </a:rPr>
              <a:t>Ich nehme aus der heutigen Veranstaltung mit, </a:t>
            </a:r>
          </a:p>
          <a:p>
            <a:pPr algn="ctr"/>
            <a:r>
              <a:rPr lang="de-DE" sz="2800" dirty="0">
                <a:latin typeface="Arial" panose="020B0604020202020204" pitchFamily="34" charset="0"/>
              </a:rPr>
              <a:t>dass ...</a:t>
            </a:r>
            <a:endParaRPr lang="de-DE" dirty="0"/>
          </a:p>
        </p:txBody>
      </p:sp>
    </p:spTree>
    <p:extLst>
      <p:ext uri="{BB962C8B-B14F-4D97-AF65-F5344CB8AC3E}">
        <p14:creationId xmlns:p14="http://schemas.microsoft.com/office/powerpoint/2010/main" val="33162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1000"/>
                                        <p:tgtEl>
                                          <p:spTgt spid="10">
                                            <p:txEl>
                                              <p:pRg st="0" end="0"/>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85776"/>
            <a:ext cx="7815929" cy="4420900"/>
          </a:xfrm>
        </p:spPr>
        <p:txBody>
          <a:bodyPr/>
          <a:lstStyle/>
          <a:p>
            <a:r>
              <a:rPr lang="de-DE" b="1" dirty="0"/>
              <a:t>Herausforderungen</a:t>
            </a:r>
          </a:p>
          <a:p>
            <a:pPr marL="285750" indent="-285750">
              <a:spcBef>
                <a:spcPts val="400"/>
              </a:spcBef>
              <a:buFont typeface="Arial" panose="020B0604020202020204" pitchFamily="34" charset="0"/>
              <a:buChar char="•"/>
            </a:pPr>
            <a:r>
              <a:rPr lang="de-DE" dirty="0"/>
              <a:t>Die Herausforderungen, vor die sich Lehrkräfte in einem guten inklusiven Mathematikunterrichts gestellt sehen, sind grundsätzlich die gleichen wie die eines Mathematikunterrichts für sogenannte Regelschulkinder.</a:t>
            </a:r>
          </a:p>
          <a:p>
            <a:pPr marL="285750" indent="-285750">
              <a:spcBef>
                <a:spcPts val="400"/>
              </a:spcBef>
              <a:buFont typeface="Arial" panose="020B0604020202020204" pitchFamily="34" charset="0"/>
              <a:buChar char="•"/>
            </a:pPr>
            <a:r>
              <a:rPr lang="de-DE" dirty="0"/>
              <a:t>Die Inhalte der Webseite und der Handreichung können alle Beteiligten mit einem expliziten Blick auf die Lernenden mit Förderbedarf bei der Bewältigung dieser Herausforderungen unterstützen.</a:t>
            </a:r>
          </a:p>
          <a:p>
            <a:endParaRPr lang="de-DE" dirty="0"/>
          </a:p>
        </p:txBody>
      </p:sp>
    </p:spTree>
    <p:extLst>
      <p:ext uri="{BB962C8B-B14F-4D97-AF65-F5344CB8AC3E}">
        <p14:creationId xmlns:p14="http://schemas.microsoft.com/office/powerpoint/2010/main" val="348360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 Das Projekt Matheinklusiv</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304800" y="1268722"/>
            <a:ext cx="8534400" cy="445628"/>
          </a:xfrm>
        </p:spPr>
        <p:txBody>
          <a:bodyPr/>
          <a:lstStyle/>
          <a:p>
            <a:r>
              <a:rPr lang="de-DE" sz="1800"/>
              <a:t>Inklusion als Umsetzung von Chancengerechtigkeit für jeden einzelnen Menschen</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1096265" y="1882817"/>
            <a:ext cx="7706201" cy="445629"/>
          </a:xfrm>
        </p:spPr>
        <p:txBody>
          <a:bodyPr/>
          <a:lstStyle/>
          <a:p>
            <a:pPr>
              <a:lnSpc>
                <a:spcPts val="2800"/>
              </a:lnSpc>
            </a:pPr>
            <a:r>
              <a:rPr lang="de-DE" sz="2000"/>
              <a:t>Für das </a:t>
            </a:r>
            <a:r>
              <a:rPr lang="de-DE" sz="2000" b="1"/>
              <a:t>Gemeinsame Lernen im Mathematikunterricht </a:t>
            </a:r>
            <a:r>
              <a:rPr lang="de-DE"/>
              <a:t>bedeutet das für die Schule und ihre Lehrkräfte, dass sie  …</a:t>
            </a:r>
            <a:endParaRPr lang="de-DE" sz="2000"/>
          </a:p>
        </p:txBody>
      </p:sp>
      <p:sp>
        <p:nvSpPr>
          <p:cNvPr id="3" name="Rechteck 2">
            <a:extLst>
              <a:ext uri="{FF2B5EF4-FFF2-40B4-BE49-F238E27FC236}">
                <a16:creationId xmlns:a16="http://schemas.microsoft.com/office/drawing/2014/main" id="{5462B3B1-72C1-7911-E47F-70909474782C}"/>
              </a:ext>
            </a:extLst>
          </p:cNvPr>
          <p:cNvSpPr/>
          <p:nvPr/>
        </p:nvSpPr>
        <p:spPr>
          <a:xfrm>
            <a:off x="1096264" y="2933712"/>
            <a:ext cx="7706201" cy="2895601"/>
          </a:xfrm>
          <a:prstGeom prst="rect">
            <a:avLst/>
          </a:prstGeom>
        </p:spPr>
        <p:txBody>
          <a:bodyPr wrap="square" lIns="91440" tIns="45720" rIns="91440" bIns="45720" anchor="t">
            <a:spAutoFit/>
          </a:bodyPr>
          <a:lstStyle/>
          <a:p>
            <a:pPr marL="285750" indent="-285750">
              <a:lnSpc>
                <a:spcPts val="3000"/>
              </a:lnSpc>
              <a:spcBef>
                <a:spcPts val="600"/>
              </a:spcBef>
              <a:buFont typeface="Arial" panose="020B0604020202020204" pitchFamily="34" charset="0"/>
              <a:buChar char="•"/>
            </a:pPr>
            <a:r>
              <a:rPr lang="de-DE">
                <a:solidFill>
                  <a:srgbClr val="000000"/>
                </a:solidFill>
                <a:latin typeface="Arial" panose="020B0604020202020204" pitchFamily="34" charset="0"/>
              </a:rPr>
              <a:t>die Teilhabe aller am Unterricht in einer Schule des gemeinsamen Lernens, unabhängig von Geschlecht, besonderen Lernbedürfnissen, Religion, sozialem Status usw., ermöglichen, </a:t>
            </a:r>
          </a:p>
          <a:p>
            <a:pPr marL="285750" indent="-285750">
              <a:lnSpc>
                <a:spcPts val="3000"/>
              </a:lnSpc>
              <a:spcBef>
                <a:spcPts val="600"/>
              </a:spcBef>
              <a:buFont typeface="Arial" panose="020B0604020202020204" pitchFamily="34" charset="0"/>
              <a:buChar char="•"/>
            </a:pPr>
            <a:r>
              <a:rPr lang="de-DE">
                <a:solidFill>
                  <a:srgbClr val="000000"/>
                </a:solidFill>
                <a:latin typeface="Arial"/>
                <a:cs typeface="Arial"/>
              </a:rPr>
              <a:t>dafür ein ausgewogenes und lernförderliches Verhältnis von einerseits individuell adaptierten und andererseits gemeinsam gestalteten Lernsituationen herstellen sollen und</a:t>
            </a:r>
          </a:p>
          <a:p>
            <a:pPr marL="285750" indent="-285750">
              <a:lnSpc>
                <a:spcPts val="3000"/>
              </a:lnSpc>
              <a:spcBef>
                <a:spcPts val="600"/>
              </a:spcBef>
              <a:buFont typeface="Arial" panose="020B0604020202020204" pitchFamily="34" charset="0"/>
              <a:buChar char="•"/>
            </a:pPr>
            <a:r>
              <a:rPr lang="de-DE">
                <a:solidFill>
                  <a:srgbClr val="000000"/>
                </a:solidFill>
                <a:latin typeface="Arial" panose="020B0604020202020204" pitchFamily="34" charset="0"/>
              </a:rPr>
              <a:t>damit oftmals vor großen Herausforderungen stehen.</a:t>
            </a:r>
          </a:p>
        </p:txBody>
      </p:sp>
      <p:sp>
        <p:nvSpPr>
          <p:cNvPr id="4" name="Foliennummernplatzhalter 5">
            <a:extLst>
              <a:ext uri="{FF2B5EF4-FFF2-40B4-BE49-F238E27FC236}">
                <a16:creationId xmlns:a16="http://schemas.microsoft.com/office/drawing/2014/main" id="{C5CDFF32-EDED-9653-2B3F-6349FB69BC0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18</a:t>
            </a:fld>
            <a:endParaRPr lang="de-DE"/>
          </a:p>
        </p:txBody>
      </p:sp>
    </p:spTree>
    <p:extLst>
      <p:ext uri="{BB962C8B-B14F-4D97-AF65-F5344CB8AC3E}">
        <p14:creationId xmlns:p14="http://schemas.microsoft.com/office/powerpoint/2010/main" val="29241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6205" cy="603704"/>
          </a:xfrm>
        </p:spPr>
        <p:txBody>
          <a:bodyPr anchor="ctr">
            <a:normAutofit/>
          </a:bodyPr>
          <a:lstStyle/>
          <a:p>
            <a:r>
              <a:rPr lang="de-DE"/>
              <a:t>2.1 Herausforderungen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4"/>
          <a:stretch>
            <a:fillRect/>
          </a:stretch>
        </p:blipFill>
        <p:spPr>
          <a:xfrm>
            <a:off x="2964429" y="2159272"/>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880" y="1745171"/>
            <a:ext cx="2963549" cy="2208178"/>
          </a:xfrm>
          <a:prstGeom prst="wedgeEllipseCallout">
            <a:avLst>
              <a:gd name="adj1" fmla="val 59939"/>
              <a:gd name="adj2" fmla="val -505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91372" y="1853692"/>
            <a:ext cx="2770094"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dirty="0">
                <a:latin typeface="Arial" panose="020B0604020202020204" pitchFamily="34" charset="0"/>
                <a:cs typeface="Arial" panose="020B0604020202020204" pitchFamily="34" charset="0"/>
              </a:rPr>
              <a:t>Wir machen uns </a:t>
            </a:r>
          </a:p>
          <a:p>
            <a:pPr algn="ctr">
              <a:defRPr sz="2100">
                <a:latin typeface="Calibri"/>
                <a:ea typeface="Calibri"/>
                <a:cs typeface="Calibri"/>
                <a:sym typeface="Calibri"/>
              </a:defRPr>
            </a:pPr>
            <a:r>
              <a:rPr lang="de-DE" sz="1600" dirty="0">
                <a:latin typeface="Arial" panose="020B0604020202020204" pitchFamily="34" charset="0"/>
                <a:cs typeface="Arial" panose="020B0604020202020204" pitchFamily="34" charset="0"/>
              </a:rPr>
              <a:t>in unserem Team immer wieder Gedanken um folgen-de Frage: </a:t>
            </a:r>
            <a:r>
              <a:rPr lang="de-DE" sz="1600" i="1" dirty="0">
                <a:latin typeface="Arial" panose="020B0604020202020204" pitchFamily="34" charset="0"/>
                <a:cs typeface="Arial" panose="020B0604020202020204" pitchFamily="34" charset="0"/>
              </a:rPr>
              <a:t>Was ist eigentlich guter inklusiver Mathematik-</a:t>
            </a:r>
          </a:p>
          <a:p>
            <a:pPr algn="ctr">
              <a:defRPr sz="2100">
                <a:latin typeface="Calibri"/>
                <a:ea typeface="Calibri"/>
                <a:cs typeface="Calibri"/>
                <a:sym typeface="Calibri"/>
              </a:defRPr>
            </a:pPr>
            <a:r>
              <a:rPr lang="de-DE" sz="1600" i="1" dirty="0">
                <a:latin typeface="Arial" panose="020B0604020202020204" pitchFamily="34" charset="0"/>
                <a:cs typeface="Arial" panose="020B0604020202020204" pitchFamily="34" charset="0"/>
              </a:rPr>
              <a:t>Unterricht? Und wie setzt </a:t>
            </a:r>
            <a:br>
              <a:rPr lang="de-DE" sz="1600" i="1" dirty="0">
                <a:latin typeface="Arial" panose="020B0604020202020204" pitchFamily="34" charset="0"/>
                <a:cs typeface="Arial" panose="020B0604020202020204" pitchFamily="34" charset="0"/>
              </a:rPr>
            </a:br>
            <a:r>
              <a:rPr lang="de-DE" sz="1600" i="1" dirty="0">
                <a:latin typeface="Arial" panose="020B0604020202020204" pitchFamily="34" charset="0"/>
                <a:cs typeface="Arial" panose="020B0604020202020204" pitchFamily="34" charset="0"/>
              </a:rPr>
              <a:t>man ihn im Schulalltag </a:t>
            </a:r>
            <a:br>
              <a:rPr lang="de-DE" sz="1600" i="1" dirty="0">
                <a:latin typeface="Arial" panose="020B0604020202020204" pitchFamily="34" charset="0"/>
                <a:cs typeface="Arial" panose="020B0604020202020204" pitchFamily="34" charset="0"/>
              </a:rPr>
            </a:br>
            <a:r>
              <a:rPr lang="de-DE" sz="1600" i="1" dirty="0">
                <a:latin typeface="Arial" panose="020B0604020202020204" pitchFamily="34" charset="0"/>
                <a:cs typeface="Arial" panose="020B0604020202020204" pitchFamily="34" charset="0"/>
              </a:rPr>
              <a:t>um</a:t>
            </a:r>
            <a:r>
              <a:rPr sz="1600" i="1" dirty="0">
                <a:latin typeface="Arial" panose="020B0604020202020204" pitchFamily="34" charset="0"/>
                <a:cs typeface="Arial" panose="020B0604020202020204" pitchFamily="34" charset="0"/>
              </a:rPr>
              <a:t>?</a:t>
            </a:r>
          </a:p>
        </p:txBody>
      </p:sp>
      <p:sp>
        <p:nvSpPr>
          <p:cNvPr id="14" name="Ovale Legende 13">
            <a:extLst>
              <a:ext uri="{FF2B5EF4-FFF2-40B4-BE49-F238E27FC236}">
                <a16:creationId xmlns:a16="http://schemas.microsoft.com/office/drawing/2014/main" id="{9ED3F2FD-4A31-0AED-F202-19CFB16F08D1}"/>
              </a:ext>
            </a:extLst>
          </p:cNvPr>
          <p:cNvSpPr/>
          <p:nvPr/>
        </p:nvSpPr>
        <p:spPr>
          <a:xfrm>
            <a:off x="5481246" y="1439837"/>
            <a:ext cx="3661874" cy="2107593"/>
          </a:xfrm>
          <a:prstGeom prst="wedgeEllipseCallout">
            <a:avLst>
              <a:gd name="adj1" fmla="val -61991"/>
              <a:gd name="adj2" fmla="val 1155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Können und…">
            <a:extLst>
              <a:ext uri="{FF2B5EF4-FFF2-40B4-BE49-F238E27FC236}">
                <a16:creationId xmlns:a16="http://schemas.microsoft.com/office/drawing/2014/main" id="{2AC2D98E-CD13-237D-7AC3-7CECD5FF7279}"/>
              </a:ext>
            </a:extLst>
          </p:cNvPr>
          <p:cNvSpPr txBox="1"/>
          <p:nvPr/>
        </p:nvSpPr>
        <p:spPr>
          <a:xfrm>
            <a:off x="5533256" y="1601359"/>
            <a:ext cx="3519372" cy="179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Eine Antwort auf die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erste Frage lautet: In einem guten inklusiven Mathematikunterricht </a:t>
            </a:r>
            <a:r>
              <a:rPr lang="de-DE" sz="1600" i="1">
                <a:latin typeface="Arial" panose="020B0604020202020204" pitchFamily="34" charset="0"/>
                <a:cs typeface="Arial" panose="020B0604020202020204" pitchFamily="34" charset="0"/>
              </a:rPr>
              <a:t>lernen alle Schülerinnen und Schüler auf ihrem Niveau verständnis-orientiert am gleichen Lerngegenstand</a:t>
            </a:r>
            <a:r>
              <a:rPr lang="de-DE" sz="1600">
                <a:latin typeface="Arial" panose="020B0604020202020204" pitchFamily="34" charset="0"/>
                <a:cs typeface="Arial" panose="020B0604020202020204" pitchFamily="34" charset="0"/>
              </a:rPr>
              <a:t>.</a:t>
            </a:r>
            <a:endParaRPr sz="1600">
              <a:latin typeface="Arial" panose="020B0604020202020204" pitchFamily="34" charset="0"/>
              <a:cs typeface="Arial" panose="020B0604020202020204" pitchFamily="34" charset="0"/>
            </a:endParaRPr>
          </a:p>
        </p:txBody>
      </p:sp>
      <p:sp>
        <p:nvSpPr>
          <p:cNvPr id="17" name="Ovale Legende 16">
            <a:extLst>
              <a:ext uri="{FF2B5EF4-FFF2-40B4-BE49-F238E27FC236}">
                <a16:creationId xmlns:a16="http://schemas.microsoft.com/office/drawing/2014/main" id="{E9B77C75-4E50-5CD3-B6F9-CE4B84A8C806}"/>
              </a:ext>
            </a:extLst>
          </p:cNvPr>
          <p:cNvSpPr/>
          <p:nvPr/>
        </p:nvSpPr>
        <p:spPr>
          <a:xfrm>
            <a:off x="3119402" y="520090"/>
            <a:ext cx="2963549" cy="1225081"/>
          </a:xfrm>
          <a:prstGeom prst="wedgeEllipseCallout">
            <a:avLst>
              <a:gd name="adj1" fmla="val -28542"/>
              <a:gd name="adj2" fmla="val 9792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0" name="Können und…">
            <a:extLst>
              <a:ext uri="{FF2B5EF4-FFF2-40B4-BE49-F238E27FC236}">
                <a16:creationId xmlns:a16="http://schemas.microsoft.com/office/drawing/2014/main" id="{4E339F9B-36CB-D549-C228-8B8F6FC23F66}"/>
              </a:ext>
            </a:extLst>
          </p:cNvPr>
          <p:cNvSpPr txBox="1"/>
          <p:nvPr/>
        </p:nvSpPr>
        <p:spPr>
          <a:xfrm>
            <a:off x="3010606" y="736023"/>
            <a:ext cx="3181140"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4800">
                <a:latin typeface="Arial" panose="020B0604020202020204" pitchFamily="34" charset="0"/>
                <a:cs typeface="Arial" panose="020B0604020202020204" pitchFamily="34" charset="0"/>
              </a:rPr>
              <a:t>Puuh …?</a:t>
            </a:r>
            <a:endParaRPr sz="4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p:tmAbs val="0"/>
                                  </p:iterate>
                                  <p:childTnLst>
                                    <p:set>
                                      <p:cBhvr>
                                        <p:cTn id="12" fill="hold"/>
                                        <p:tgtEl>
                                          <p:spTgt spid="33"/>
                                        </p:tgtEl>
                                        <p:attrNameLst>
                                          <p:attrName>style.visibility</p:attrName>
                                        </p:attrNameLst>
                                      </p:cBhvr>
                                      <p:to>
                                        <p:strVal val="visible"/>
                                      </p:to>
                                    </p:set>
                                    <p:animEffect transition="in" filter="wipe(left)">
                                      <p:cBhvr>
                                        <p:cTn id="13" dur="1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p:tmAbs val="0"/>
                                  </p:iterate>
                                  <p:childTnLst>
                                    <p:set>
                                      <p:cBhvr>
                                        <p:cTn id="23" fill="hold"/>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advAuto="0"/>
      <p:bldP spid="14" grpId="0" animBg="1"/>
      <p:bldP spid="16" grpId="0" animBg="1" advAuto="0"/>
      <p:bldP spid="17" grpId="0" animBg="1"/>
      <p:bldP spid="2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25657" cy="603704"/>
          </a:xfrm>
        </p:spPr>
        <p:txBody>
          <a:bodyPr anchor="ctr">
            <a:normAutofit/>
          </a:bodyPr>
          <a:lstStyle/>
          <a:p>
            <a:r>
              <a:rPr lang="de-DE"/>
              <a:t>2.1 Herausforderungen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20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1096423" y="1477600"/>
            <a:ext cx="3282559"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4"/>
          <a:stretch>
            <a:fillRect/>
          </a:stretch>
        </p:blipFill>
        <p:spPr>
          <a:xfrm>
            <a:off x="4822382" y="2028821"/>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363556" y="2160226"/>
            <a:ext cx="4362679" cy="1904997"/>
          </a:xfrm>
          <a:prstGeom prst="wedgeEllipseCallout">
            <a:avLst>
              <a:gd name="adj1" fmla="val 59485"/>
              <a:gd name="adj2" fmla="val -1807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580260" y="2255707"/>
            <a:ext cx="3963541" cy="17956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Müssen denn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die </a:t>
            </a:r>
            <a:r>
              <a:rPr lang="de-DE" sz="1600" i="1">
                <a:latin typeface="Arial" panose="020B0604020202020204" pitchFamily="34" charset="0"/>
                <a:cs typeface="Arial" panose="020B0604020202020204" pitchFamily="34" charset="0"/>
              </a:rPr>
              <a:t>leistungsschwächeren</a:t>
            </a:r>
            <a:r>
              <a:rPr lang="de-DE" sz="1600">
                <a:latin typeface="Arial" panose="020B0604020202020204" pitchFamily="34" charset="0"/>
                <a:cs typeface="Arial" panose="020B0604020202020204" pitchFamily="34" charset="0"/>
              </a:rPr>
              <a:t> Kinder auch immer etwas </a:t>
            </a:r>
            <a:r>
              <a:rPr lang="de-DE" sz="1600" i="1">
                <a:latin typeface="Arial" panose="020B0604020202020204" pitchFamily="34" charset="0"/>
                <a:cs typeface="Arial" panose="020B0604020202020204" pitchFamily="34" charset="0"/>
              </a:rPr>
              <a:t>Neues</a:t>
            </a:r>
            <a:r>
              <a:rPr lang="de-DE" sz="1600">
                <a:latin typeface="Arial" panose="020B0604020202020204" pitchFamily="34" charset="0"/>
                <a:cs typeface="Arial" panose="020B0604020202020204" pitchFamily="34" charset="0"/>
              </a:rPr>
              <a:t> lernen? Können sie nicht bei einem schwierigen Thema einfach nur mal etwas </a:t>
            </a:r>
            <a:r>
              <a:rPr lang="de-DE" sz="1600" i="1">
                <a:latin typeface="Arial" panose="020B0604020202020204" pitchFamily="34" charset="0"/>
                <a:cs typeface="Arial" panose="020B0604020202020204" pitchFamily="34" charset="0"/>
              </a:rPr>
              <a:t>wiederholen</a:t>
            </a:r>
            <a:r>
              <a:rPr lang="de-DE" sz="1600">
                <a:latin typeface="Arial" panose="020B0604020202020204" pitchFamily="34" charset="0"/>
                <a:cs typeface="Arial" panose="020B0604020202020204" pitchFamily="34" charset="0"/>
              </a:rPr>
              <a:t>, was wir im letzten Jahr schon gemacht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haben</a:t>
            </a:r>
            <a:r>
              <a:rPr sz="1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45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p:tmAbs val="0"/>
                                  </p:iterate>
                                  <p:childTnLst>
                                    <p:set>
                                      <p:cBhvr>
                                        <p:cTn id="17" fill="hold"/>
                                        <p:tgtEl>
                                          <p:spTgt spid="33"/>
                                        </p:tgtEl>
                                        <p:attrNameLst>
                                          <p:attrName>style.visibility</p:attrName>
                                        </p:attrNameLst>
                                      </p:cBhvr>
                                      <p:to>
                                        <p:strVal val="visible"/>
                                      </p:to>
                                    </p:set>
                                    <p:animEffect transition="in" filter="wipe(left)">
                                      <p:cBhvr>
                                        <p:cTn id="18" dur="1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3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21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4459126" y="1472429"/>
            <a:ext cx="15671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727DA768-5434-B847-9FEA-968B7129E491}"/>
              </a:ext>
            </a:extLst>
          </p:cNvPr>
          <p:cNvPicPr>
            <a:picLocks noChangeAspect="1"/>
          </p:cNvPicPr>
          <p:nvPr/>
        </p:nvPicPr>
        <p:blipFill>
          <a:blip r:embed="rId3"/>
          <a:stretch>
            <a:fillRect/>
          </a:stretch>
        </p:blipFill>
        <p:spPr>
          <a:xfrm>
            <a:off x="275422" y="2658096"/>
            <a:ext cx="5860973" cy="3518891"/>
          </a:xfrm>
          <a:prstGeom prst="rect">
            <a:avLst/>
          </a:prstGeom>
        </p:spPr>
      </p:pic>
      <p:sp>
        <p:nvSpPr>
          <p:cNvPr id="11" name="Ovale Legende 10">
            <a:extLst>
              <a:ext uri="{FF2B5EF4-FFF2-40B4-BE49-F238E27FC236}">
                <a16:creationId xmlns:a16="http://schemas.microsoft.com/office/drawing/2014/main" id="{48EBA8F7-62E2-8247-B5B2-6979DBC5F9D4}"/>
              </a:ext>
            </a:extLst>
          </p:cNvPr>
          <p:cNvSpPr/>
          <p:nvPr/>
        </p:nvSpPr>
        <p:spPr>
          <a:xfrm>
            <a:off x="5288096" y="1864174"/>
            <a:ext cx="3670007" cy="1549462"/>
          </a:xfrm>
          <a:prstGeom prst="wedgeEllipseCallout">
            <a:avLst>
              <a:gd name="adj1" fmla="val -74079"/>
              <a:gd name="adj2" fmla="val 20772"/>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5447134" y="1953410"/>
            <a:ext cx="3443734" cy="1303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Warum bekommt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meine Tochter nicht die </a:t>
            </a:r>
            <a:r>
              <a:rPr lang="de-DE" sz="1600" i="1">
                <a:latin typeface="Arial" panose="020B0604020202020204" pitchFamily="34" charset="0"/>
                <a:cs typeface="Arial" panose="020B0604020202020204" pitchFamily="34" charset="0"/>
              </a:rPr>
              <a:t>gleichen</a:t>
            </a:r>
            <a:r>
              <a:rPr lang="de-DE" sz="1600">
                <a:latin typeface="Arial" panose="020B0604020202020204" pitchFamily="34" charset="0"/>
                <a:cs typeface="Arial" panose="020B0604020202020204" pitchFamily="34" charset="0"/>
              </a:rPr>
              <a:t> Aufgaben wie ihre Freundinnen? Sie sagt zu mir immer, ihre Aufgaben wären </a:t>
            </a:r>
            <a:r>
              <a:rPr lang="de-DE" sz="1600" i="1">
                <a:latin typeface="Arial" panose="020B0604020202020204" pitchFamily="34" charset="0"/>
                <a:cs typeface="Arial" panose="020B0604020202020204" pitchFamily="34" charset="0"/>
              </a:rPr>
              <a:t>viel</a:t>
            </a:r>
            <a:r>
              <a:rPr lang="de-DE" sz="1600">
                <a:latin typeface="Arial" panose="020B0604020202020204" pitchFamily="34" charset="0"/>
                <a:cs typeface="Arial" panose="020B0604020202020204" pitchFamily="34" charset="0"/>
              </a:rPr>
              <a:t> </a:t>
            </a:r>
            <a:r>
              <a:rPr lang="de-DE" sz="1600" i="1">
                <a:latin typeface="Arial" panose="020B0604020202020204" pitchFamily="34" charset="0"/>
                <a:cs typeface="Arial" panose="020B0604020202020204" pitchFamily="34" charset="0"/>
              </a:rPr>
              <a:t>schwieriger</a:t>
            </a:r>
            <a:r>
              <a:rPr lang="de-DE" sz="1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218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22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sp>
        <p:nvSpPr>
          <p:cNvPr id="33" name="Können und…">
            <a:extLst>
              <a:ext uri="{FF2B5EF4-FFF2-40B4-BE49-F238E27FC236}">
                <a16:creationId xmlns:a16="http://schemas.microsoft.com/office/drawing/2014/main" id="{542151CD-FE87-2849-B6B3-AF77F7374167}"/>
              </a:ext>
            </a:extLst>
          </p:cNvPr>
          <p:cNvSpPr txBox="1"/>
          <p:nvPr/>
        </p:nvSpPr>
        <p:spPr>
          <a:xfrm>
            <a:off x="4257586" y="2148054"/>
            <a:ext cx="4257764" cy="15494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Müssen auch die </a:t>
            </a:r>
            <a:br>
              <a:rPr lang="de-DE" sz="1600">
                <a:latin typeface="Arial" panose="020B0604020202020204" pitchFamily="34" charset="0"/>
                <a:cs typeface="Arial" panose="020B0604020202020204" pitchFamily="34" charset="0"/>
              </a:rPr>
            </a:br>
            <a:r>
              <a:rPr lang="de-DE" sz="1600" i="1">
                <a:latin typeface="Arial" panose="020B0604020202020204" pitchFamily="34" charset="0"/>
                <a:cs typeface="Arial" panose="020B0604020202020204" pitchFamily="34" charset="0"/>
              </a:rPr>
              <a:t>leistungsschwächeren</a:t>
            </a:r>
            <a:r>
              <a:rPr lang="de-DE" sz="1600">
                <a:latin typeface="Arial" panose="020B0604020202020204" pitchFamily="34" charset="0"/>
                <a:cs typeface="Arial" panose="020B0604020202020204" pitchFamily="34" charset="0"/>
              </a:rPr>
              <a:t> Kinder </a:t>
            </a:r>
            <a:r>
              <a:rPr lang="de-DE" sz="1600" i="1">
                <a:latin typeface="Arial" panose="020B0604020202020204" pitchFamily="34" charset="0"/>
                <a:cs typeface="Arial" panose="020B0604020202020204" pitchFamily="34" charset="0"/>
              </a:rPr>
              <a:t>verstehen</a:t>
            </a:r>
            <a:r>
              <a:rPr lang="de-DE"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was sie im Unterricht lernen sollen? Reicht es nicht, wenn sie ein Verfahren einfach nur </a:t>
            </a:r>
            <a:r>
              <a:rPr lang="de-DE" sz="1600" i="1">
                <a:latin typeface="Arial" panose="020B0604020202020204" pitchFamily="34" charset="0"/>
                <a:cs typeface="Arial" panose="020B0604020202020204" pitchFamily="34" charset="0"/>
              </a:rPr>
              <a:t>auswendig</a:t>
            </a:r>
            <a:r>
              <a:rPr lang="de-DE" sz="1600">
                <a:latin typeface="Arial" panose="020B0604020202020204" pitchFamily="34" charset="0"/>
                <a:cs typeface="Arial" panose="020B0604020202020204" pitchFamily="34" charset="0"/>
              </a:rPr>
              <a:t> </a:t>
            </a:r>
            <a:r>
              <a:rPr lang="de-DE" sz="1600" i="1">
                <a:latin typeface="Arial" panose="020B0604020202020204" pitchFamily="34" charset="0"/>
                <a:cs typeface="Arial" panose="020B0604020202020204" pitchFamily="34" charset="0"/>
              </a:rPr>
              <a:t>lernen</a:t>
            </a:r>
            <a:r>
              <a:rPr lang="de-DE" sz="1600">
                <a:latin typeface="Arial" panose="020B0604020202020204" pitchFamily="34" charset="0"/>
                <a:cs typeface="Arial" panose="020B0604020202020204" pitchFamily="34" charset="0"/>
              </a:rPr>
              <a:t> und dann anwenden können?</a:t>
            </a:r>
            <a:endParaRPr sz="1600">
              <a:latin typeface="Arial" panose="020B0604020202020204" pitchFamily="34" charset="0"/>
              <a:cs typeface="Arial" panose="020B0604020202020204" pitchFamily="34" charset="0"/>
            </a:endParaRP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6059277" y="1472429"/>
            <a:ext cx="1877214"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12C96106-FEC5-9F4D-A25F-F6E35D83094D}"/>
              </a:ext>
            </a:extLst>
          </p:cNvPr>
          <p:cNvPicPr>
            <a:picLocks noChangeAspect="1"/>
          </p:cNvPicPr>
          <p:nvPr/>
        </p:nvPicPr>
        <p:blipFill>
          <a:blip r:embed="rId3"/>
          <a:stretch>
            <a:fillRect/>
          </a:stretch>
        </p:blipFill>
        <p:spPr>
          <a:xfrm>
            <a:off x="2368426" y="3602111"/>
            <a:ext cx="2232752" cy="2638103"/>
          </a:xfrm>
          <a:prstGeom prst="rect">
            <a:avLst/>
          </a:prstGeom>
        </p:spPr>
      </p:pic>
      <p:sp>
        <p:nvSpPr>
          <p:cNvPr id="32" name="Sprechblase">
            <a:extLst>
              <a:ext uri="{FF2B5EF4-FFF2-40B4-BE49-F238E27FC236}">
                <a16:creationId xmlns:a16="http://schemas.microsoft.com/office/drawing/2014/main" id="{C2153DA8-A758-404F-93E7-4CAF58AB7F5B}"/>
              </a:ext>
            </a:extLst>
          </p:cNvPr>
          <p:cNvSpPr/>
          <p:nvPr/>
        </p:nvSpPr>
        <p:spPr>
          <a:xfrm flipH="1">
            <a:off x="4065224" y="2026508"/>
            <a:ext cx="4491571" cy="18468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97"/>
                  <a:pt x="21600" y="10269"/>
                </a:cubicBezTo>
                <a:cubicBezTo>
                  <a:pt x="21600" y="13095"/>
                  <a:pt x="20400" y="15654"/>
                  <a:pt x="18458" y="17511"/>
                </a:cubicBezTo>
                <a:lnTo>
                  <a:pt x="21548" y="21600"/>
                </a:lnTo>
                <a:lnTo>
                  <a:pt x="17551" y="18280"/>
                </a:lnTo>
                <a:cubicBezTo>
                  <a:pt x="15701" y="19691"/>
                  <a:pt x="13356" y="20541"/>
                  <a:pt x="10800" y="20541"/>
                </a:cubicBezTo>
                <a:cubicBezTo>
                  <a:pt x="4835" y="20541"/>
                  <a:pt x="0" y="15941"/>
                  <a:pt x="0" y="10269"/>
                </a:cubicBezTo>
                <a:cubicBezTo>
                  <a:pt x="0" y="4597"/>
                  <a:pt x="4835" y="0"/>
                  <a:pt x="10800" y="0"/>
                </a:cubicBezTo>
                <a:close/>
              </a:path>
            </a:pathLst>
          </a:custGeom>
          <a:ln w="19050">
            <a:solidFill>
              <a:schemeClr val="bg1">
                <a:lumMod val="50000"/>
              </a:schemeClr>
            </a:solidFill>
            <a:miter lim="400000"/>
          </a:ln>
        </p:spPr>
        <p:txBody>
          <a:bodyPr lIns="35719" tIns="35719" rIns="35719" bIns="35719" anchor="ctr"/>
          <a:lstStyle/>
          <a:p>
            <a:pPr>
              <a:defRPr sz="2400">
                <a:solidFill>
                  <a:srgbClr val="FFFFFF"/>
                </a:solidFill>
              </a:defRPr>
            </a:pPr>
            <a:endParaRPr sz="1687"/>
          </a:p>
        </p:txBody>
      </p:sp>
    </p:spTree>
    <p:extLst>
      <p:ext uri="{BB962C8B-B14F-4D97-AF65-F5344CB8AC3E}">
        <p14:creationId xmlns:p14="http://schemas.microsoft.com/office/powerpoint/2010/main" val="12321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dvAuto="0"/>
      <p:bldP spid="3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23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pic>
        <p:nvPicPr>
          <p:cNvPr id="31" name="Lehrerin fragend.jpeg" descr="Lehrerin fragend.jpeg">
            <a:extLst>
              <a:ext uri="{FF2B5EF4-FFF2-40B4-BE49-F238E27FC236}">
                <a16:creationId xmlns:a16="http://schemas.microsoft.com/office/drawing/2014/main" id="{FEDBD36B-09D7-A944-B5A1-2ADC70D205B3}"/>
              </a:ext>
            </a:extLst>
          </p:cNvPr>
          <p:cNvPicPr>
            <a:picLocks noChangeAspect="1"/>
          </p:cNvPicPr>
          <p:nvPr/>
        </p:nvPicPr>
        <p:blipFill rotWithShape="1">
          <a:blip r:embed="rId3"/>
          <a:srcRect b="6991"/>
          <a:stretch/>
        </p:blipFill>
        <p:spPr>
          <a:xfrm>
            <a:off x="2543777" y="3280144"/>
            <a:ext cx="4242177" cy="2960070"/>
          </a:xfrm>
          <a:prstGeom prst="rect">
            <a:avLst/>
          </a:prstGeom>
          <a:ln w="12700">
            <a:miter lim="400000"/>
          </a:ln>
        </p:spPr>
      </p:pic>
      <p:sp>
        <p:nvSpPr>
          <p:cNvPr id="32" name="Sprechblase">
            <a:extLst>
              <a:ext uri="{FF2B5EF4-FFF2-40B4-BE49-F238E27FC236}">
                <a16:creationId xmlns:a16="http://schemas.microsoft.com/office/drawing/2014/main" id="{C2153DA8-A758-404F-93E7-4CAF58AB7F5B}"/>
              </a:ext>
            </a:extLst>
          </p:cNvPr>
          <p:cNvSpPr/>
          <p:nvPr/>
        </p:nvSpPr>
        <p:spPr>
          <a:xfrm>
            <a:off x="1" y="2125023"/>
            <a:ext cx="4040658" cy="20575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97"/>
                  <a:pt x="21600" y="10269"/>
                </a:cubicBezTo>
                <a:cubicBezTo>
                  <a:pt x="21600" y="13095"/>
                  <a:pt x="20400" y="15654"/>
                  <a:pt x="18458" y="17511"/>
                </a:cubicBezTo>
                <a:lnTo>
                  <a:pt x="21548" y="21600"/>
                </a:lnTo>
                <a:lnTo>
                  <a:pt x="17551" y="18280"/>
                </a:lnTo>
                <a:cubicBezTo>
                  <a:pt x="15701" y="19691"/>
                  <a:pt x="13356" y="20541"/>
                  <a:pt x="10800" y="20541"/>
                </a:cubicBezTo>
                <a:cubicBezTo>
                  <a:pt x="4835" y="20541"/>
                  <a:pt x="0" y="15941"/>
                  <a:pt x="0" y="10269"/>
                </a:cubicBezTo>
                <a:cubicBezTo>
                  <a:pt x="0" y="4597"/>
                  <a:pt x="4835" y="0"/>
                  <a:pt x="10800" y="0"/>
                </a:cubicBezTo>
                <a:close/>
              </a:path>
            </a:pathLst>
          </a:custGeom>
          <a:ln w="19050">
            <a:solidFill>
              <a:schemeClr val="bg1">
                <a:lumMod val="50000"/>
              </a:schemeClr>
            </a:solidFill>
            <a:miter lim="400000"/>
          </a:ln>
        </p:spPr>
        <p:txBody>
          <a:bodyPr lIns="35719" tIns="35719" rIns="35719" bIns="35719" anchor="ctr"/>
          <a:lstStyle/>
          <a:p>
            <a:pPr>
              <a:defRPr sz="2400">
                <a:solidFill>
                  <a:srgbClr val="FFFFFF"/>
                </a:solidFill>
              </a:defRPr>
            </a:pPr>
            <a:endParaRPr sz="1687"/>
          </a:p>
        </p:txBody>
      </p:sp>
      <p:sp>
        <p:nvSpPr>
          <p:cNvPr id="33" name="Können und…">
            <a:extLst>
              <a:ext uri="{FF2B5EF4-FFF2-40B4-BE49-F238E27FC236}">
                <a16:creationId xmlns:a16="http://schemas.microsoft.com/office/drawing/2014/main" id="{542151CD-FE87-2849-B6B3-AF77F7374167}"/>
              </a:ext>
            </a:extLst>
          </p:cNvPr>
          <p:cNvSpPr txBox="1"/>
          <p:nvPr/>
        </p:nvSpPr>
        <p:spPr>
          <a:xfrm>
            <a:off x="118454" y="2206721"/>
            <a:ext cx="3803751" cy="17956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sz="1600" err="1">
                <a:latin typeface="Arial" panose="020B0604020202020204" pitchFamily="34" charset="0"/>
                <a:cs typeface="Arial" panose="020B0604020202020204" pitchFamily="34" charset="0"/>
              </a:rPr>
              <a:t>Können</a:t>
            </a:r>
            <a:r>
              <a:rPr sz="1600">
                <a:latin typeface="Arial" panose="020B0604020202020204" pitchFamily="34" charset="0"/>
                <a:cs typeface="Arial" panose="020B0604020202020204" pitchFamily="34" charset="0"/>
              </a:rPr>
              <a:t> und </a:t>
            </a:r>
            <a:r>
              <a:rPr sz="1600" err="1">
                <a:latin typeface="Arial" panose="020B0604020202020204" pitchFamily="34" charset="0"/>
                <a:cs typeface="Arial" panose="020B0604020202020204" pitchFamily="34" charset="0"/>
              </a:rPr>
              <a:t>sollten</a:t>
            </a:r>
            <a:r>
              <a:rPr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wirklich</a:t>
            </a:r>
            <a:r>
              <a:rPr sz="1600">
                <a:latin typeface="Arial" panose="020B0604020202020204" pitchFamily="34" charset="0"/>
                <a:cs typeface="Arial" panose="020B0604020202020204" pitchFamily="34" charset="0"/>
              </a:rPr>
              <a:t> alle Kinder </a:t>
            </a:r>
            <a:r>
              <a:rPr sz="1600" err="1">
                <a:latin typeface="Arial" panose="020B0604020202020204" pitchFamily="34" charset="0"/>
                <a:cs typeface="Arial" panose="020B0604020202020204" pitchFamily="34" charset="0"/>
              </a:rPr>
              <a:t>gemeinsam</a:t>
            </a:r>
            <a:r>
              <a:rPr sz="1600">
                <a:latin typeface="Arial" panose="020B0604020202020204" pitchFamily="34" charset="0"/>
                <a:cs typeface="Arial" panose="020B0604020202020204" pitchFamily="34" charset="0"/>
              </a:rPr>
              <a:t> an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einem</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mathematischen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Inhalt</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arbeiten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Ist</a:t>
            </a:r>
            <a:r>
              <a:rPr sz="1600">
                <a:latin typeface="Arial" panose="020B0604020202020204" pitchFamily="34" charset="0"/>
                <a:cs typeface="Arial" panose="020B0604020202020204" pitchFamily="34" charset="0"/>
              </a:rPr>
              <a:t> es </a:t>
            </a:r>
            <a:r>
              <a:rPr sz="1600" err="1">
                <a:latin typeface="Arial" panose="020B0604020202020204" pitchFamily="34" charset="0"/>
                <a:cs typeface="Arial" panose="020B0604020202020204" pitchFamily="34" charset="0"/>
              </a:rPr>
              <a:t>nicht</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viel</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sinnvoller</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wenn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sie</a:t>
            </a:r>
            <a:r>
              <a:rPr sz="1600">
                <a:latin typeface="Arial" panose="020B0604020202020204" pitchFamily="34" charset="0"/>
                <a:cs typeface="Arial" panose="020B0604020202020204" pitchFamily="34" charset="0"/>
              </a:rPr>
              <a:t> - </a:t>
            </a:r>
            <a:r>
              <a:rPr sz="1600" err="1">
                <a:latin typeface="Arial" panose="020B0604020202020204" pitchFamily="34" charset="0"/>
                <a:cs typeface="Arial" panose="020B0604020202020204" pitchFamily="34" charset="0"/>
              </a:rPr>
              <a:t>entsprechend</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ihrem</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Leistungsstand</a:t>
            </a:r>
            <a:r>
              <a:rPr sz="1600">
                <a:latin typeface="Arial" panose="020B0604020202020204" pitchFamily="34" charset="0"/>
                <a:cs typeface="Arial" panose="020B0604020202020204" pitchFamily="34" charset="0"/>
              </a:rPr>
              <a:t> - an </a:t>
            </a:r>
            <a:r>
              <a:rPr sz="1600" err="1">
                <a:latin typeface="Arial" panose="020B0604020202020204" pitchFamily="34" charset="0"/>
                <a:cs typeface="Arial" panose="020B0604020202020204" pitchFamily="34" charset="0"/>
              </a:rPr>
              <a:t>unterschiedlichen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Inhalten</a:t>
            </a:r>
            <a:r>
              <a:rPr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arbeiten</a:t>
            </a:r>
            <a:r>
              <a:rPr sz="1600">
                <a:latin typeface="Arial" panose="020B0604020202020204" pitchFamily="34" charset="0"/>
                <a:cs typeface="Arial" panose="020B0604020202020204" pitchFamily="34" charset="0"/>
              </a:rPr>
              <a:t>?</a:t>
            </a:r>
          </a:p>
        </p:txBody>
      </p:sp>
      <p:cxnSp>
        <p:nvCxnSpPr>
          <p:cNvPr id="35" name="Gerade Verbindung 34">
            <a:extLst>
              <a:ext uri="{FF2B5EF4-FFF2-40B4-BE49-F238E27FC236}">
                <a16:creationId xmlns:a16="http://schemas.microsoft.com/office/drawing/2014/main" id="{BE8B9016-CE25-D749-9AAB-C419CC567879}"/>
              </a:ext>
            </a:extLst>
          </p:cNvPr>
          <p:cNvCxnSpPr/>
          <p:nvPr/>
        </p:nvCxnSpPr>
        <p:spPr>
          <a:xfrm>
            <a:off x="1060225" y="1841157"/>
            <a:ext cx="3172916"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p:tmAbs val="0"/>
                                  </p:iterate>
                                  <p:childTnLst>
                                    <p:set>
                                      <p:cBhvr>
                                        <p:cTn id="18" fill="hold"/>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32" grpId="0" animBg="1" advAuto="0"/>
      <p:bldP spid="33"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25</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der Aktivität auf Folie 25 sollen die Lehrkräfte ihre eigenen Unterrichtserfahrungen im Hinblick auf den Umgang mit den auf den Folien 19-23 genannten Herausforderungen reflektieren. Mit dieser Reflexion aktivieren sie ihre eigenen subjektiven Erfahrungen und Vorstellungen von Unterricht und werden für die Unterstützungsangebote der Webseite und der Handreichung sensibilisiert und „neugierig“ auf die Inhalte der beiden Medien gemacht. Gleichzeitig erhöht diese Aktivierung die Aufmerksamkeit der Teilnehmenden für die Informationen zu den 10 Elementen der differenzsensiblen Unterrichtsplanung in Kapitel 3.</a:t>
            </a:r>
          </a:p>
          <a:p>
            <a:r>
              <a:rPr lang="de-DE" sz="1400" b="1" dirty="0"/>
              <a:t>Vorgehen und Besprechungshinweise</a:t>
            </a:r>
          </a:p>
          <a:p>
            <a:r>
              <a:rPr lang="de-DE" sz="1400" dirty="0"/>
              <a:t>Die Aktivität sollte nicht mehr als 10 Minuten Zeit in Anspruch nehmen und nicht mit einem Austausch der Antworten im Plenum abgeschlossen werden. </a:t>
            </a:r>
          </a:p>
        </p:txBody>
      </p:sp>
    </p:spTree>
    <p:extLst>
      <p:ext uri="{BB962C8B-B14F-4D97-AF65-F5344CB8AC3E}">
        <p14:creationId xmlns:p14="http://schemas.microsoft.com/office/powerpoint/2010/main" val="2302126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913465" cy="486514"/>
          </a:xfrm>
        </p:spPr>
        <p:txBody>
          <a:bodyPr>
            <a:normAutofit/>
          </a:bodyPr>
          <a:lstStyle/>
          <a:p>
            <a:r>
              <a:rPr lang="de-DE"/>
              <a:t>2.1 Herausforderungen</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p:txBody>
          <a:bodyPr>
            <a:normAutofit/>
          </a:bodyPr>
          <a:lstStyle/>
          <a:p>
            <a:r>
              <a:rPr lang="de-DE"/>
              <a:t>Tauschen Sie sich kurz mit Ihren Sitznachbarinnen und Sitznachbarn über Ihre Antworten auf die oben formulierten Fragen aus.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p:txBody>
          <a:bodyPr>
            <a:normAutofit/>
          </a:bodyPr>
          <a:lstStyle/>
          <a:p>
            <a:r>
              <a:rPr lang="de-DE"/>
              <a:t>Denken Sie an Ihren eigenen Unterricht.</a:t>
            </a:r>
          </a:p>
          <a:p>
            <a:r>
              <a:rPr lang="de-DE"/>
              <a:t>Welche Aussagen können Sie nachvollziehen?</a:t>
            </a:r>
            <a:br>
              <a:rPr lang="de-DE"/>
            </a:br>
            <a:r>
              <a:rPr lang="de-DE"/>
              <a:t>Was sehen Sie anders?</a:t>
            </a:r>
            <a:br>
              <a:rPr lang="de-DE"/>
            </a:br>
            <a:r>
              <a:rPr lang="de-DE"/>
              <a:t>Wie machen Sie es in Ihrem Unterricht?</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25</a:t>
            </a:fld>
            <a:endParaRPr lang="de-DE"/>
          </a:p>
        </p:txBody>
      </p:sp>
      <p:pic>
        <p:nvPicPr>
          <p:cNvPr id="7" name="Grafik 6">
            <a:extLst>
              <a:ext uri="{FF2B5EF4-FFF2-40B4-BE49-F238E27FC236}">
                <a16:creationId xmlns:a16="http://schemas.microsoft.com/office/drawing/2014/main" id="{CB58B2AA-323B-760A-6F2F-148F80451963}"/>
              </a:ext>
            </a:extLst>
          </p:cNvPr>
          <p:cNvPicPr>
            <a:picLocks noChangeAspect="1"/>
          </p:cNvPicPr>
          <p:nvPr/>
        </p:nvPicPr>
        <p:blipFill rotWithShape="1">
          <a:blip r:embed="rId3"/>
          <a:srcRect l="22556" r="26692"/>
          <a:stretch/>
        </p:blipFill>
        <p:spPr>
          <a:xfrm>
            <a:off x="280803" y="1933893"/>
            <a:ext cx="1191822" cy="1409923"/>
          </a:xfrm>
          <a:prstGeom prst="rect">
            <a:avLst/>
          </a:prstGeom>
        </p:spPr>
      </p:pic>
      <p:pic>
        <p:nvPicPr>
          <p:cNvPr id="8" name="Lehrerin fragend.jpeg" descr="Lehrerin fragend.jpeg">
            <a:extLst>
              <a:ext uri="{FF2B5EF4-FFF2-40B4-BE49-F238E27FC236}">
                <a16:creationId xmlns:a16="http://schemas.microsoft.com/office/drawing/2014/main" id="{3F5D77B8-67C9-2C82-B519-78ED5CF2EFB5}"/>
              </a:ext>
            </a:extLst>
          </p:cNvPr>
          <p:cNvPicPr>
            <a:picLocks noChangeAspect="1"/>
          </p:cNvPicPr>
          <p:nvPr/>
        </p:nvPicPr>
        <p:blipFill rotWithShape="1">
          <a:blip r:embed="rId4"/>
          <a:srcRect b="6991"/>
          <a:stretch/>
        </p:blipFill>
        <p:spPr>
          <a:xfrm>
            <a:off x="4203147" y="5150930"/>
            <a:ext cx="1559238" cy="1087992"/>
          </a:xfrm>
          <a:prstGeom prst="rect">
            <a:avLst/>
          </a:prstGeom>
          <a:ln w="12700">
            <a:miter lim="400000"/>
          </a:ln>
        </p:spPr>
      </p:pic>
      <p:pic>
        <p:nvPicPr>
          <p:cNvPr id="9" name="Grafik 8">
            <a:extLst>
              <a:ext uri="{FF2B5EF4-FFF2-40B4-BE49-F238E27FC236}">
                <a16:creationId xmlns:a16="http://schemas.microsoft.com/office/drawing/2014/main" id="{0DDBCE0A-ADB2-4265-FAB8-7EF0FF4ED120}"/>
              </a:ext>
            </a:extLst>
          </p:cNvPr>
          <p:cNvPicPr>
            <a:picLocks noChangeAspect="1"/>
          </p:cNvPicPr>
          <p:nvPr/>
        </p:nvPicPr>
        <p:blipFill>
          <a:blip r:embed="rId5"/>
          <a:stretch>
            <a:fillRect/>
          </a:stretch>
        </p:blipFill>
        <p:spPr>
          <a:xfrm>
            <a:off x="7035232" y="1117510"/>
            <a:ext cx="1065880" cy="1259388"/>
          </a:xfrm>
          <a:prstGeom prst="rect">
            <a:avLst/>
          </a:prstGeom>
        </p:spPr>
      </p:pic>
      <p:pic>
        <p:nvPicPr>
          <p:cNvPr id="10" name="Grafik 9">
            <a:extLst>
              <a:ext uri="{FF2B5EF4-FFF2-40B4-BE49-F238E27FC236}">
                <a16:creationId xmlns:a16="http://schemas.microsoft.com/office/drawing/2014/main" id="{9C331E81-7441-DE0F-70F6-52519850424D}"/>
              </a:ext>
            </a:extLst>
          </p:cNvPr>
          <p:cNvPicPr>
            <a:picLocks noChangeAspect="1"/>
          </p:cNvPicPr>
          <p:nvPr/>
        </p:nvPicPr>
        <p:blipFill>
          <a:blip r:embed="rId6"/>
          <a:stretch>
            <a:fillRect/>
          </a:stretch>
        </p:blipFill>
        <p:spPr>
          <a:xfrm>
            <a:off x="8132696" y="3372718"/>
            <a:ext cx="963422" cy="1630757"/>
          </a:xfrm>
          <a:prstGeom prst="rect">
            <a:avLst/>
          </a:prstGeom>
        </p:spPr>
      </p:pic>
      <p:sp>
        <p:nvSpPr>
          <p:cNvPr id="11" name="Sprechblase: oval 10">
            <a:extLst>
              <a:ext uri="{FF2B5EF4-FFF2-40B4-BE49-F238E27FC236}">
                <a16:creationId xmlns:a16="http://schemas.microsoft.com/office/drawing/2014/main" id="{FF269A39-C1B0-B559-A7DE-7CDFC6ABDFAC}"/>
              </a:ext>
            </a:extLst>
          </p:cNvPr>
          <p:cNvSpPr/>
          <p:nvPr/>
        </p:nvSpPr>
        <p:spPr>
          <a:xfrm>
            <a:off x="313812" y="952027"/>
            <a:ext cx="1223919" cy="887229"/>
          </a:xfrm>
          <a:prstGeom prst="wedgeEllipseCallout">
            <a:avLst>
              <a:gd name="adj1" fmla="val 15932"/>
              <a:gd name="adj2" fmla="val 666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97B25C99-54E7-928D-0B7D-BB7FDB23F4D9}"/>
              </a:ext>
            </a:extLst>
          </p:cNvPr>
          <p:cNvSpPr txBox="1"/>
          <p:nvPr/>
        </p:nvSpPr>
        <p:spPr>
          <a:xfrm>
            <a:off x="293054" y="1003883"/>
            <a:ext cx="1297459" cy="738664"/>
          </a:xfrm>
          <a:prstGeom prst="rect">
            <a:avLst/>
          </a:prstGeom>
          <a:noFill/>
        </p:spPr>
        <p:txBody>
          <a:bodyPr wrap="square" rtlCol="0">
            <a:spAutoFit/>
          </a:bodyPr>
          <a:lstStyle/>
          <a:p>
            <a:pPr algn="ctr"/>
            <a:r>
              <a:rPr lang="de-DE" sz="1400"/>
              <a:t>Auf individuellem Niveau?</a:t>
            </a:r>
          </a:p>
        </p:txBody>
      </p:sp>
      <p:sp>
        <p:nvSpPr>
          <p:cNvPr id="13" name="Sprechblase: oval 16">
            <a:extLst>
              <a:ext uri="{FF2B5EF4-FFF2-40B4-BE49-F238E27FC236}">
                <a16:creationId xmlns:a16="http://schemas.microsoft.com/office/drawing/2014/main" id="{3A41A6C8-9618-C368-60CE-56E53AF051BA}"/>
              </a:ext>
            </a:extLst>
          </p:cNvPr>
          <p:cNvSpPr/>
          <p:nvPr/>
        </p:nvSpPr>
        <p:spPr>
          <a:xfrm>
            <a:off x="7580940" y="382774"/>
            <a:ext cx="1223919" cy="647896"/>
          </a:xfrm>
          <a:prstGeom prst="wedgeEllipseCallout">
            <a:avLst>
              <a:gd name="adj1" fmla="val -28247"/>
              <a:gd name="adj2" fmla="val 807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4" name="Textfeld 11">
            <a:extLst>
              <a:ext uri="{FF2B5EF4-FFF2-40B4-BE49-F238E27FC236}">
                <a16:creationId xmlns:a16="http://schemas.microsoft.com/office/drawing/2014/main" id="{9960BCDF-7919-2068-212D-0BA58B4609AC}"/>
              </a:ext>
            </a:extLst>
          </p:cNvPr>
          <p:cNvSpPr txBox="1"/>
          <p:nvPr/>
        </p:nvSpPr>
        <p:spPr>
          <a:xfrm>
            <a:off x="7577858" y="457622"/>
            <a:ext cx="1297459"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Verständnis-orientiert?</a:t>
            </a:r>
          </a:p>
        </p:txBody>
      </p:sp>
      <p:sp>
        <p:nvSpPr>
          <p:cNvPr id="15" name="Sprechblase: oval 12">
            <a:extLst>
              <a:ext uri="{FF2B5EF4-FFF2-40B4-BE49-F238E27FC236}">
                <a16:creationId xmlns:a16="http://schemas.microsoft.com/office/drawing/2014/main" id="{9975D32E-1936-22A4-4E4F-4D7B972410A7}"/>
              </a:ext>
            </a:extLst>
          </p:cNvPr>
          <p:cNvSpPr/>
          <p:nvPr/>
        </p:nvSpPr>
        <p:spPr>
          <a:xfrm>
            <a:off x="5870474" y="5100850"/>
            <a:ext cx="1503068" cy="756253"/>
          </a:xfrm>
          <a:prstGeom prst="wedgeEllipseCallout">
            <a:avLst>
              <a:gd name="adj1" fmla="val -67767"/>
              <a:gd name="adj2" fmla="val -22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6" name="Textfeld 11">
            <a:extLst>
              <a:ext uri="{FF2B5EF4-FFF2-40B4-BE49-F238E27FC236}">
                <a16:creationId xmlns:a16="http://schemas.microsoft.com/office/drawing/2014/main" id="{5CC66B1F-DC55-05A9-152C-5FF8D888A346}"/>
              </a:ext>
            </a:extLst>
          </p:cNvPr>
          <p:cNvSpPr txBox="1"/>
          <p:nvPr/>
        </p:nvSpPr>
        <p:spPr>
          <a:xfrm>
            <a:off x="5870473" y="5210504"/>
            <a:ext cx="1503068"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Am gemeinsamen  Lerngegenstand?</a:t>
            </a:r>
          </a:p>
        </p:txBody>
      </p:sp>
      <p:sp>
        <p:nvSpPr>
          <p:cNvPr id="17" name="Sprechblase: oval 16">
            <a:extLst>
              <a:ext uri="{FF2B5EF4-FFF2-40B4-BE49-F238E27FC236}">
                <a16:creationId xmlns:a16="http://schemas.microsoft.com/office/drawing/2014/main" id="{330CA60E-DB3F-053A-B687-48786225F432}"/>
              </a:ext>
            </a:extLst>
          </p:cNvPr>
          <p:cNvSpPr/>
          <p:nvPr/>
        </p:nvSpPr>
        <p:spPr>
          <a:xfrm>
            <a:off x="7203018" y="3160503"/>
            <a:ext cx="877081" cy="366104"/>
          </a:xfrm>
          <a:prstGeom prst="wedgeEllipseCallout">
            <a:avLst>
              <a:gd name="adj1" fmla="val 63627"/>
              <a:gd name="adj2" fmla="val 426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8" name="Textfeld 11">
            <a:extLst>
              <a:ext uri="{FF2B5EF4-FFF2-40B4-BE49-F238E27FC236}">
                <a16:creationId xmlns:a16="http://schemas.microsoft.com/office/drawing/2014/main" id="{0116C474-1FE4-F775-FF07-60EDC010067E}"/>
              </a:ext>
            </a:extLst>
          </p:cNvPr>
          <p:cNvSpPr txBox="1"/>
          <p:nvPr/>
        </p:nvSpPr>
        <p:spPr>
          <a:xfrm>
            <a:off x="7219492" y="3189169"/>
            <a:ext cx="860607" cy="30777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Lernen?</a:t>
            </a:r>
          </a:p>
        </p:txBody>
      </p:sp>
    </p:spTree>
    <p:extLst>
      <p:ext uri="{BB962C8B-B14F-4D97-AF65-F5344CB8AC3E}">
        <p14:creationId xmlns:p14="http://schemas.microsoft.com/office/powerpoint/2010/main" val="106155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
                                            <p:txEl>
                                              <p:pRg st="1" end="1"/>
                                            </p:txEl>
                                          </p:spTgt>
                                        </p:tgtEl>
                                        <p:attrNameLst>
                                          <p:attrName>style.visibility</p:attrName>
                                        </p:attrNameLst>
                                      </p:cBhvr>
                                      <p:to>
                                        <p:strVal val="visible"/>
                                      </p:to>
                                    </p:set>
                                    <p:animEffect transition="in" filter="wipe(left)">
                                      <p:cBhvr>
                                        <p:cTn id="74" dur="500"/>
                                        <p:tgtEl>
                                          <p:spTgt spid="4">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animEffect transition="in" filter="wipe(left)">
                                      <p:cBhvr>
                                        <p:cTn id="7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a:latin typeface="Arial"/>
                <a:cs typeface="Arial"/>
              </a:rPr>
              <a:t>2.2 Unterstützungsangebote </a:t>
            </a:r>
            <a:endParaRPr lang="de-DE"/>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r>
              <a:rPr lang="de-DE" sz="1400" dirty="0"/>
              <a:t>: Bekanntmachen der Inhalte der Webseite und der Handreichung</a:t>
            </a:r>
            <a:endParaRPr lang="de-DE" sz="1400" i="1" dirty="0"/>
          </a:p>
          <a:p>
            <a:pPr>
              <a:spcBef>
                <a:spcPts val="400"/>
              </a:spcBef>
            </a:pPr>
            <a:r>
              <a:rPr lang="de-DE" sz="1400" b="1" dirty="0"/>
              <a:t>Aufbau</a:t>
            </a:r>
            <a:r>
              <a:rPr lang="de-DE" sz="1400" dirty="0"/>
              <a:t>: Die Folie 29 zeigt den Erprobungsauftrag, mit dem die TN in der Planungsphase die Inhalte dieses Coaching-Moduls in ihre Unterrichtspraxis übertragen sollen. Die TN erhalten dadurch die Möglichkeit, die Coaching-Inhalte bereits während der Inputphasen auf diesen Erprobungsauftrag zu beziehen. </a:t>
            </a:r>
          </a:p>
          <a:p>
            <a:pPr>
              <a:spcBef>
                <a:spcPts val="400"/>
              </a:spcBef>
            </a:pPr>
            <a:r>
              <a:rPr lang="de-DE" sz="1400" dirty="0"/>
              <a:t>Die Folie 30 stellt das Ziel dar, das mit der Gründung des Projekts </a:t>
            </a:r>
            <a:r>
              <a:rPr lang="de-DE" sz="1400" i="1" dirty="0"/>
              <a:t>Matheinklusiv mit PIKAS </a:t>
            </a:r>
            <a:r>
              <a:rPr lang="de-DE" sz="1400" dirty="0"/>
              <a:t>und darin erarbeiteten Angeboten verfolgt wird, und gibt einen Überblick über die Mittel, mit denen dieses Ziel erreicht werden soll.</a:t>
            </a:r>
          </a:p>
          <a:p>
            <a:pPr>
              <a:spcBef>
                <a:spcPts val="400"/>
              </a:spcBef>
            </a:pPr>
            <a:r>
              <a:rPr lang="de-DE" sz="1400" dirty="0"/>
              <a:t>Auf den Folien 31 bis 53 werden der Aufbau und die Inhalte der Webseite (</a:t>
            </a:r>
            <a:r>
              <a:rPr lang="de-DE" sz="1400" dirty="0" err="1"/>
              <a:t>pikas-mi.dzlm.de</a:t>
            </a:r>
            <a:r>
              <a:rPr lang="de-DE" sz="1400" dirty="0"/>
              <a:t>) dargestellt. Dabei werden von den drei Rubriken </a:t>
            </a:r>
            <a:r>
              <a:rPr lang="de-DE" sz="1400" i="1" dirty="0"/>
              <a:t>Leitideen</a:t>
            </a:r>
            <a:r>
              <a:rPr lang="de-DE" sz="1400" dirty="0"/>
              <a:t>, </a:t>
            </a:r>
            <a:r>
              <a:rPr lang="de-DE" sz="1400" i="1" dirty="0"/>
              <a:t>Inhalte</a:t>
            </a:r>
            <a:r>
              <a:rPr lang="de-DE" sz="1400" dirty="0"/>
              <a:t> und </a:t>
            </a:r>
            <a:r>
              <a:rPr lang="de-DE" sz="1400" i="1" dirty="0"/>
              <a:t>Förderschwerpunkte</a:t>
            </a:r>
            <a:r>
              <a:rPr lang="de-DE" sz="1400" dirty="0"/>
              <a:t> ausgehend, die jeweiligen Unterebenen und deren Inhalte per Screenshots gezeigt. Da diese Folien auch als Präsentation auf der Webseite selbst (</a:t>
            </a:r>
            <a:r>
              <a:rPr lang="de-DE" sz="1400" dirty="0" err="1"/>
              <a:t>pikas-mi.dzlm.de</a:t>
            </a:r>
            <a:r>
              <a:rPr lang="de-DE" sz="1400" dirty="0"/>
              <a:t>/</a:t>
            </a:r>
            <a:r>
              <a:rPr lang="de-DE" sz="1400" dirty="0" err="1"/>
              <a:t>node</a:t>
            </a:r>
            <a:r>
              <a:rPr lang="de-DE" sz="1400" dirty="0"/>
              <a:t>/446) vorhanden sind und dort auch heruntergeladen werden können, bietet sich die Erarbeitung der entsprechenden Inhalte im Selbststudium durch die Teilnehmenden an. Aus diesem Grund sind</a:t>
            </a:r>
          </a:p>
        </p:txBody>
      </p:sp>
    </p:spTree>
    <p:extLst>
      <p:ext uri="{BB962C8B-B14F-4D97-AF65-F5344CB8AC3E}">
        <p14:creationId xmlns:p14="http://schemas.microsoft.com/office/powerpoint/2010/main" val="2481714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2.2 </a:t>
            </a:r>
            <a:r>
              <a:rPr lang="de-DE" err="1"/>
              <a:t>Unterstützungsanbote</a:t>
            </a:r>
            <a:r>
              <a:rPr lang="de-DE"/>
              <a:t> </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a:spcBef>
                <a:spcPts val="400"/>
              </a:spcBef>
            </a:pPr>
            <a:r>
              <a:rPr lang="de-DE" sz="1400" dirty="0"/>
              <a:t>die Folien 33 bis 53 ausgeblendet und können bei Bedarf von den Fachberatenden entsprechend den Bedürfnissen der Teilnehmenden gezeigt werden. Die Folie 54 und 55 enthalten einen kurzen Überblick über die Inhalte, die in der Handreichung zu finden sind. Fachberatende, die diesen Überblick ausführlicher und genauer zeigen möchten, können dafür die ausgeblendeten Folien 56 bis 61 nutzen.</a:t>
            </a:r>
          </a:p>
          <a:p>
            <a:pPr>
              <a:spcBef>
                <a:spcPts val="400"/>
              </a:spcBef>
            </a:pPr>
            <a:endParaRPr lang="de-DE" sz="1400" dirty="0"/>
          </a:p>
          <a:p>
            <a:pPr>
              <a:spcBef>
                <a:spcPts val="400"/>
              </a:spcBef>
            </a:pPr>
            <a:r>
              <a:rPr lang="de-DE" sz="1400" dirty="0"/>
              <a:t>Sollten Fachberatende sich dafür entscheiden, die ausführlichen Informationen zur Webseite und/oder der Handreichung im Rahmen des Moduls zu zeigen, können die TN mit der Aktivität auf der ausgeblendeten Folie 60 die gegebenen Informationen verarbeiten und sich überlegen, wann sie welche Inhalte noch einmal vertiefen wollen.</a:t>
            </a:r>
          </a:p>
        </p:txBody>
      </p:sp>
    </p:spTree>
    <p:extLst>
      <p:ext uri="{BB962C8B-B14F-4D97-AF65-F5344CB8AC3E}">
        <p14:creationId xmlns:p14="http://schemas.microsoft.com/office/powerpoint/2010/main" val="1213452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4819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2C8288"/>
                                        </p:clrVal>
                                      </p:to>
                                    </p:set>
                                    <p:set>
                                      <p:cBhvr>
                                        <p:cTn id="7" dur="500" fill="hold"/>
                                        <p:tgtEl>
                                          <p:spTgt spid="6">
                                            <p:txEl>
                                              <p:pRg st="1" end="1"/>
                                            </p:txEl>
                                          </p:spTgt>
                                        </p:tgtEl>
                                        <p:attrNameLst>
                                          <p:attrName>fillcolor</p:attrName>
                                        </p:attrNameLst>
                                      </p:cBhvr>
                                      <p:to>
                                        <p:clrVal>
                                          <a:srgbClr val="2C8288"/>
                                        </p:clrVal>
                                      </p:to>
                                    </p:set>
                                    <p:set>
                                      <p:cBhvr>
                                        <p:cTn id="8" dur="500" fill="hold"/>
                                        <p:tgtEl>
                                          <p:spTgt spid="6">
                                            <p:txEl>
                                              <p:pRg st="1" end="1"/>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3" end="3"/>
                                            </p:txEl>
                                          </p:spTgt>
                                        </p:tgtEl>
                                        <p:attrNameLst>
                                          <p:attrName>style.color</p:attrName>
                                        </p:attrNameLst>
                                      </p:cBhvr>
                                      <p:to>
                                        <p:clrVal>
                                          <a:srgbClr val="2C8288"/>
                                        </p:clrVal>
                                      </p:to>
                                    </p:set>
                                    <p:set>
                                      <p:cBhvr>
                                        <p:cTn id="11" dur="500" fill="hold"/>
                                        <p:tgtEl>
                                          <p:spTgt spid="6">
                                            <p:txEl>
                                              <p:pRg st="3" end="3"/>
                                            </p:txEl>
                                          </p:spTgt>
                                        </p:tgtEl>
                                        <p:attrNameLst>
                                          <p:attrName>fillcolor</p:attrName>
                                        </p:attrNameLst>
                                      </p:cBhvr>
                                      <p:to>
                                        <p:clrVal>
                                          <a:srgbClr val="2C8288"/>
                                        </p:clrVal>
                                      </p:to>
                                    </p:set>
                                    <p:set>
                                      <p:cBhvr>
                                        <p:cTn id="12"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4. Planung einer Praxisaufgabe</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29</a:t>
            </a:fld>
            <a:endParaRPr lang="de-DE"/>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4" y="4069939"/>
            <a:ext cx="7915374" cy="2268790"/>
          </a:xfrm>
          <a:prstGeom prst="rect">
            <a:avLst/>
          </a:prstGeom>
        </p:spPr>
        <p:txBody>
          <a:bodyPr/>
          <a:lstStyle/>
          <a:p>
            <a:pPr marL="0" indent="0">
              <a:lnSpc>
                <a:spcPts val="2400"/>
              </a:lnSpc>
              <a:buNone/>
            </a:pPr>
            <a:r>
              <a:rPr lang="de-DE" sz="1600" dirty="0"/>
              <a:t>Bitte beobachten Sie auch:</a:t>
            </a:r>
          </a:p>
          <a:p>
            <a:pPr marL="0" indent="0">
              <a:lnSpc>
                <a:spcPts val="2400"/>
              </a:lnSpc>
              <a:buNone/>
            </a:pPr>
            <a:r>
              <a:rPr lang="de-DE" sz="1600" dirty="0"/>
              <a:t>Was hat sich im Vergleich zu Ihren bisherigen Lernaufgaben verändert? Wie arbeiten und beteiligen sich einzelne Kinder in den unterschiedlichen Phasen des Unterrichts?</a:t>
            </a:r>
          </a:p>
          <a:p>
            <a:pPr marL="0" indent="0">
              <a:lnSpc>
                <a:spcPts val="2400"/>
              </a:lnSpc>
              <a:buNone/>
            </a:pPr>
            <a:r>
              <a:rPr lang="de-DE" sz="1600" dirty="0"/>
              <a:t>Reflektieren Sie im Anschluss an die Erprobung in Ihrem JST Ihre Erfahrungen insbesondere im Hinblick auf die unterschiedlichen Zugänge und Lösungsprozesse der Schülerinnen und Schüler.</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699518" y="1617854"/>
            <a:ext cx="7248482" cy="2395487"/>
          </a:xfrm>
          <a:prstGeom prst="rect">
            <a:avLst/>
          </a:prstGeom>
        </p:spPr>
        <p:txBody>
          <a:bodyPr/>
          <a:lstStyle/>
          <a:p>
            <a:pPr marL="0" indent="0">
              <a:lnSpc>
                <a:spcPts val="2860"/>
              </a:lnSpc>
              <a:buNone/>
            </a:pPr>
            <a:r>
              <a:rPr lang="de-DE" sz="2200" dirty="0"/>
              <a:t>Führen Sie in Ihrer Lerngruppe die Unterrichtseinheit zu der von Ihnen adaptierten Basisaufgabe durch. </a:t>
            </a:r>
          </a:p>
          <a:p>
            <a:pPr marL="0" indent="0">
              <a:lnSpc>
                <a:spcPts val="2860"/>
              </a:lnSpc>
              <a:buNone/>
            </a:pPr>
            <a:r>
              <a:rPr lang="de-DE" sz="2200" dirty="0"/>
              <a:t>Halten Sie Ihre Beobachtungen zu den Reflexions-aspekten fest. Bringen Sie Kinderdokumente oder Fotos von diesen sowie Fragen und Anregungen zum nächsten Treffen mit. </a:t>
            </a:r>
          </a:p>
        </p:txBody>
      </p:sp>
      <p:sp>
        <p:nvSpPr>
          <p:cNvPr id="3" name="Textfeld 2">
            <a:extLst>
              <a:ext uri="{FF2B5EF4-FFF2-40B4-BE49-F238E27FC236}">
                <a16:creationId xmlns:a16="http://schemas.microsoft.com/office/drawing/2014/main" id="{405BF0E6-B7CB-792D-0E3E-0B94AE694F16}"/>
              </a:ext>
            </a:extLst>
          </p:cNvPr>
          <p:cNvSpPr txBox="1"/>
          <p:nvPr/>
        </p:nvSpPr>
        <p:spPr>
          <a:xfrm>
            <a:off x="1702481" y="2459504"/>
            <a:ext cx="5739037" cy="1938992"/>
          </a:xfrm>
          <a:prstGeom prst="rect">
            <a:avLst/>
          </a:prstGeom>
          <a:solidFill>
            <a:schemeClr val="bg1"/>
          </a:solidFill>
          <a:ln w="25400">
            <a:solidFill>
              <a:srgbClr val="327D87"/>
            </a:solidFill>
          </a:ln>
          <a:effectLst>
            <a:outerShdw blurRad="50800" dist="38100" dir="2700000" algn="tl" rotWithShape="0">
              <a:prstClr val="black">
                <a:alpha val="40000"/>
              </a:prstClr>
            </a:outerShdw>
          </a:effectLst>
        </p:spPr>
        <p:txBody>
          <a:bodyPr wrap="square" rtlCol="0">
            <a:spAutoFit/>
          </a:bodyPr>
          <a:lstStyle/>
          <a:p>
            <a:pPr algn="ctr"/>
            <a:r>
              <a:rPr lang="de-DE" sz="4000" dirty="0">
                <a:solidFill>
                  <a:srgbClr val="FF0000"/>
                </a:solidFill>
              </a:rPr>
              <a:t>ACHTUNG!</a:t>
            </a:r>
          </a:p>
          <a:p>
            <a:pPr algn="ctr"/>
            <a:r>
              <a:rPr lang="de-DE" sz="4000" dirty="0">
                <a:solidFill>
                  <a:srgbClr val="327D87"/>
                </a:solidFill>
              </a:rPr>
              <a:t>PREVIEW DES ERPROBUNGSAUFTRAGS!</a:t>
            </a:r>
            <a:endParaRPr lang="de-DE" dirty="0">
              <a:solidFill>
                <a:srgbClr val="327D87"/>
              </a:solidFill>
            </a:endParaRPr>
          </a:p>
        </p:txBody>
      </p:sp>
      <p:sp>
        <p:nvSpPr>
          <p:cNvPr id="14" name="Textfeld 13">
            <a:extLst>
              <a:ext uri="{FF2B5EF4-FFF2-40B4-BE49-F238E27FC236}">
                <a16:creationId xmlns:a16="http://schemas.microsoft.com/office/drawing/2014/main" id="{9F4C5018-B650-35E9-7AF1-B586A380E959}"/>
              </a:ext>
            </a:extLst>
          </p:cNvPr>
          <p:cNvSpPr txBox="1"/>
          <p:nvPr/>
        </p:nvSpPr>
        <p:spPr>
          <a:xfrm>
            <a:off x="1767840" y="1365504"/>
            <a:ext cx="184731" cy="369332"/>
          </a:xfrm>
          <a:prstGeom prst="rect">
            <a:avLst/>
          </a:prstGeom>
          <a:noFill/>
        </p:spPr>
        <p:txBody>
          <a:bodyPr wrap="none" rtlCol="0">
            <a:spAutoFit/>
          </a:bodyPr>
          <a:lstStyle/>
          <a:p>
            <a:endParaRPr lang="de-DE" dirty="0"/>
          </a:p>
        </p:txBody>
      </p:sp>
      <p:pic>
        <p:nvPicPr>
          <p:cNvPr id="15" name="Grafik 14">
            <a:extLst>
              <a:ext uri="{FF2B5EF4-FFF2-40B4-BE49-F238E27FC236}">
                <a16:creationId xmlns:a16="http://schemas.microsoft.com/office/drawing/2014/main" id="{4E600B2D-3D8A-9E25-6D52-67D911FDA535}"/>
              </a:ext>
            </a:extLst>
          </p:cNvPr>
          <p:cNvPicPr>
            <a:picLocks noChangeAspect="1"/>
          </p:cNvPicPr>
          <p:nvPr/>
        </p:nvPicPr>
        <p:blipFill>
          <a:blip r:embed="rId3"/>
          <a:stretch>
            <a:fillRect/>
          </a:stretch>
        </p:blipFill>
        <p:spPr>
          <a:xfrm>
            <a:off x="1608960" y="1108348"/>
            <a:ext cx="4559300" cy="552038"/>
          </a:xfrm>
          <a:prstGeom prst="rect">
            <a:avLst/>
          </a:prstGeom>
        </p:spPr>
      </p:pic>
    </p:spTree>
    <p:extLst>
      <p:ext uri="{BB962C8B-B14F-4D97-AF65-F5344CB8AC3E}">
        <p14:creationId xmlns:p14="http://schemas.microsoft.com/office/powerpoint/2010/main" val="5385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fltVal val="0"/>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nodeType="clickEffect">
                                  <p:stCondLst>
                                    <p:cond delay="0"/>
                                  </p:stCondLst>
                                  <p:childTnLst>
                                    <p:animEffect transition="out" filter="wipe(left)">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wipe(left)">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wipe(left)">
                                      <p:cBhvr>
                                        <p:cTn id="5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Unterstützungsangebote</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sp>
        <p:nvSpPr>
          <p:cNvPr id="4" name="Textfeld 3">
            <a:extLst>
              <a:ext uri="{FF2B5EF4-FFF2-40B4-BE49-F238E27FC236}">
                <a16:creationId xmlns:a16="http://schemas.microsoft.com/office/drawing/2014/main" id="{57DD0FE4-F194-5E1A-7BAF-37FF116FA85C}"/>
              </a:ext>
            </a:extLst>
          </p:cNvPr>
          <p:cNvSpPr txBox="1"/>
          <p:nvPr/>
        </p:nvSpPr>
        <p:spPr>
          <a:xfrm>
            <a:off x="998440" y="2026508"/>
            <a:ext cx="7904260" cy="4167166"/>
          </a:xfrm>
          <a:prstGeom prst="rect">
            <a:avLst/>
          </a:prstGeom>
          <a:noFill/>
        </p:spPr>
        <p:txBody>
          <a:bodyPr wrap="square" rtlCol="0">
            <a:spAutoFit/>
          </a:bodyPr>
          <a:lstStyle/>
          <a:p>
            <a:pPr>
              <a:lnSpc>
                <a:spcPts val="2800"/>
              </a:lnSpc>
            </a:pPr>
            <a:r>
              <a:rPr lang="de-DE" dirty="0"/>
              <a:t>Die Inhalte der Webseite </a:t>
            </a:r>
            <a:r>
              <a:rPr lang="de-DE" i="1" dirty="0"/>
              <a:t>Mathe inklusiv mit PIKAS</a:t>
            </a:r>
            <a:r>
              <a:rPr lang="de-DE" dirty="0"/>
              <a:t>, der Handreichung </a:t>
            </a:r>
            <a:r>
              <a:rPr lang="de-DE" i="1" dirty="0"/>
              <a:t>Mathematik gemeinsam lernen </a:t>
            </a:r>
            <a:r>
              <a:rPr lang="de-DE" dirty="0"/>
              <a:t>und diese Fortbildungsreihe sollen </a:t>
            </a:r>
            <a:r>
              <a:rPr lang="de-DE" dirty="0" err="1"/>
              <a:t>Lehrkräfte</a:t>
            </a:r>
            <a:r>
              <a:rPr lang="de-DE" dirty="0"/>
              <a:t> und die pädagogischen Mitarbeitenden der Multiprofessionellen Teams der Primarstufe bei der Planung, </a:t>
            </a:r>
            <a:r>
              <a:rPr lang="de-DE" dirty="0" err="1"/>
              <a:t>Durchführung</a:t>
            </a:r>
            <a:r>
              <a:rPr lang="de-DE" dirty="0"/>
              <a:t> und Reflexion inklusiven Mathematikunterrichts </a:t>
            </a:r>
            <a:r>
              <a:rPr lang="de-DE" dirty="0" err="1"/>
              <a:t>unterstützen</a:t>
            </a:r>
            <a:r>
              <a:rPr lang="de-DE" dirty="0"/>
              <a:t>. </a:t>
            </a:r>
            <a:endParaRPr lang="de-DE" sz="1200" dirty="0"/>
          </a:p>
          <a:p>
            <a:pPr>
              <a:lnSpc>
                <a:spcPts val="2800"/>
              </a:lnSpc>
              <a:spcBef>
                <a:spcPts val="1200"/>
              </a:spcBef>
            </a:pPr>
            <a:r>
              <a:rPr lang="de-DE" dirty="0"/>
              <a:t>Sie finden auf der Webseite und in der Handreichung</a:t>
            </a:r>
          </a:p>
          <a:p>
            <a:pPr marL="285750" indent="-285750">
              <a:lnSpc>
                <a:spcPts val="2800"/>
              </a:lnSpc>
              <a:buFont typeface="Arial" panose="020B0604020202020204" pitchFamily="34" charset="0"/>
              <a:buChar char="•"/>
            </a:pPr>
            <a:r>
              <a:rPr lang="de-DE" dirty="0"/>
              <a:t>Texte mit wichtigen Hintergrundinformationen, </a:t>
            </a:r>
          </a:p>
          <a:p>
            <a:pPr marL="285750" indent="-285750">
              <a:lnSpc>
                <a:spcPts val="2800"/>
              </a:lnSpc>
              <a:buFont typeface="Arial" panose="020B0604020202020204" pitchFamily="34" charset="0"/>
              <a:buChar char="•"/>
            </a:pPr>
            <a:r>
              <a:rPr lang="de-DE" dirty="0"/>
              <a:t>mathematikdidaktisch und </a:t>
            </a:r>
            <a:r>
              <a:rPr lang="de-DE" dirty="0" err="1"/>
              <a:t>sonderpädagogisch</a:t>
            </a:r>
            <a:r>
              <a:rPr lang="de-DE" dirty="0"/>
              <a:t> fundierte konzeptionelle </a:t>
            </a:r>
            <a:r>
              <a:rPr lang="de-DE" dirty="0" err="1"/>
              <a:t>Überlegungen</a:t>
            </a:r>
            <a:r>
              <a:rPr lang="de-DE" dirty="0"/>
              <a:t> sowie</a:t>
            </a:r>
          </a:p>
          <a:p>
            <a:pPr marL="285750" indent="-285750">
              <a:lnSpc>
                <a:spcPts val="2800"/>
              </a:lnSpc>
              <a:buFont typeface="Arial" panose="020B0604020202020204" pitchFamily="34" charset="0"/>
              <a:buChar char="•"/>
            </a:pPr>
            <a:r>
              <a:rPr lang="de-DE" dirty="0"/>
              <a:t>Unterrichtsmaterialien zu zentralen Unterrichtsthemen mit exemplarischen Charakter, deren unmittelbarer Einsatz möglich ist.</a:t>
            </a:r>
          </a:p>
        </p:txBody>
      </p:sp>
    </p:spTree>
    <p:extLst>
      <p:ext uri="{BB962C8B-B14F-4D97-AF65-F5344CB8AC3E}">
        <p14:creationId xmlns:p14="http://schemas.microsoft.com/office/powerpoint/2010/main" val="40617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30585"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3" name="Gruppieren 2">
            <a:extLst>
              <a:ext uri="{FF2B5EF4-FFF2-40B4-BE49-F238E27FC236}">
                <a16:creationId xmlns:a16="http://schemas.microsoft.com/office/drawing/2014/main" id="{7F6BD944-9277-86E2-04ED-7EC414103352}"/>
              </a:ext>
            </a:extLst>
          </p:cNvPr>
          <p:cNvGrpSpPr/>
          <p:nvPr/>
        </p:nvGrpSpPr>
        <p:grpSpPr>
          <a:xfrm>
            <a:off x="1543349" y="1223868"/>
            <a:ext cx="6057302" cy="4410264"/>
            <a:chOff x="974875" y="1194470"/>
            <a:chExt cx="7252603" cy="5045067"/>
          </a:xfrm>
        </p:grpSpPr>
        <p:sp>
          <p:nvSpPr>
            <p:cNvPr id="20" name="Rechteck 19">
              <a:extLst>
                <a:ext uri="{FF2B5EF4-FFF2-40B4-BE49-F238E27FC236}">
                  <a16:creationId xmlns:a16="http://schemas.microsoft.com/office/drawing/2014/main" id="{20907A4F-0CBB-380C-7543-420ECF99CF94}"/>
                </a:ext>
              </a:extLst>
            </p:cNvPr>
            <p:cNvSpPr/>
            <p:nvPr/>
          </p:nvSpPr>
          <p:spPr>
            <a:xfrm>
              <a:off x="974875" y="1194470"/>
              <a:ext cx="7252603" cy="5045067"/>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E83A2D3D-BAA4-7828-E083-A45004C6842F}"/>
                </a:ext>
              </a:extLst>
            </p:cNvPr>
            <p:cNvGrpSpPr/>
            <p:nvPr/>
          </p:nvGrpSpPr>
          <p:grpSpPr>
            <a:xfrm>
              <a:off x="1014785" y="1439839"/>
              <a:ext cx="7212693" cy="4796433"/>
              <a:chOff x="872508" y="1081081"/>
              <a:chExt cx="7354190" cy="4890528"/>
            </a:xfrm>
          </p:grpSpPr>
          <p:pic>
            <p:nvPicPr>
              <p:cNvPr id="22" name="Grafik 21">
                <a:extLst>
                  <a:ext uri="{FF2B5EF4-FFF2-40B4-BE49-F238E27FC236}">
                    <a16:creationId xmlns:a16="http://schemas.microsoft.com/office/drawing/2014/main" id="{1AEABCF0-C02A-8996-8123-BD291D1594F2}"/>
                  </a:ext>
                </a:extLst>
              </p:cNvPr>
              <p:cNvPicPr>
                <a:picLocks noChangeAspect="1"/>
              </p:cNvPicPr>
              <p:nvPr/>
            </p:nvPicPr>
            <p:blipFill>
              <a:blip r:embed="rId4"/>
              <a:stretch>
                <a:fillRect/>
              </a:stretch>
            </p:blipFill>
            <p:spPr>
              <a:xfrm>
                <a:off x="913202" y="1081081"/>
                <a:ext cx="7313496" cy="1828374"/>
              </a:xfrm>
              <a:prstGeom prst="rect">
                <a:avLst/>
              </a:prstGeom>
            </p:spPr>
          </p:pic>
          <p:pic>
            <p:nvPicPr>
              <p:cNvPr id="23" name="Grafik 22">
                <a:extLst>
                  <a:ext uri="{FF2B5EF4-FFF2-40B4-BE49-F238E27FC236}">
                    <a16:creationId xmlns:a16="http://schemas.microsoft.com/office/drawing/2014/main" id="{324C35E8-255A-EA77-728C-D1136895C4E7}"/>
                  </a:ext>
                </a:extLst>
              </p:cNvPr>
              <p:cNvPicPr>
                <a:picLocks noChangeAspect="1"/>
              </p:cNvPicPr>
              <p:nvPr/>
            </p:nvPicPr>
            <p:blipFill>
              <a:blip r:embed="rId5"/>
              <a:stretch>
                <a:fillRect/>
              </a:stretch>
            </p:blipFill>
            <p:spPr>
              <a:xfrm>
                <a:off x="872508" y="2909455"/>
                <a:ext cx="7313495" cy="3062154"/>
              </a:xfrm>
              <a:prstGeom prst="rect">
                <a:avLst/>
              </a:prstGeom>
            </p:spPr>
          </p:pic>
        </p:grpSp>
      </p:grpSp>
      <p:sp>
        <p:nvSpPr>
          <p:cNvPr id="4" name="Textfeld 3">
            <a:extLst>
              <a:ext uri="{FF2B5EF4-FFF2-40B4-BE49-F238E27FC236}">
                <a16:creationId xmlns:a16="http://schemas.microsoft.com/office/drawing/2014/main" id="{BB38F39B-5B96-E17A-A2A3-4156118AF8CA}"/>
              </a:ext>
            </a:extLst>
          </p:cNvPr>
          <p:cNvSpPr txBox="1"/>
          <p:nvPr/>
        </p:nvSpPr>
        <p:spPr>
          <a:xfrm>
            <a:off x="2946422" y="5801764"/>
            <a:ext cx="2865120" cy="369332"/>
          </a:xfrm>
          <a:prstGeom prst="rect">
            <a:avLst/>
          </a:prstGeom>
          <a:noFill/>
        </p:spPr>
        <p:txBody>
          <a:bodyPr wrap="square" rtlCol="0">
            <a:spAutoFit/>
          </a:bodyPr>
          <a:lstStyle/>
          <a:p>
            <a:r>
              <a:rPr lang="de-DE" dirty="0">
                <a:solidFill>
                  <a:srgbClr val="327D87"/>
                </a:solidFill>
                <a:latin typeface="Arial" panose="020B0604020202020204" pitchFamily="34" charset="0"/>
                <a:cs typeface="Arial" panose="020B0604020202020204" pitchFamily="34" charset="0"/>
              </a:rPr>
              <a:t>https://</a:t>
            </a:r>
            <a:r>
              <a:rPr lang="de-DE" dirty="0" err="1">
                <a:solidFill>
                  <a:srgbClr val="327D87"/>
                </a:solidFill>
                <a:latin typeface="Arial" panose="020B0604020202020204" pitchFamily="34" charset="0"/>
                <a:cs typeface="Arial" panose="020B0604020202020204" pitchFamily="34" charset="0"/>
              </a:rPr>
              <a:t>pikas-mi.dzlm.de</a:t>
            </a:r>
            <a:endParaRPr lang="de-DE"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7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815929" cy="4713137"/>
          </a:xfrm>
        </p:spPr>
        <p:txBody>
          <a:bodyPr/>
          <a:lstStyle/>
          <a:p>
            <a:r>
              <a:rPr lang="de-DE" sz="1400" b="1" dirty="0"/>
              <a:t>Grundidee des  Moduls: </a:t>
            </a:r>
          </a:p>
          <a:p>
            <a:pPr>
              <a:spcBef>
                <a:spcPts val="400"/>
              </a:spcBef>
            </a:pPr>
            <a:r>
              <a:rPr lang="de-DE" sz="1400" dirty="0"/>
              <a:t>Mit diesem 1. Modul der Coaching-Reihe sollen die TN mit dem Projekt </a:t>
            </a:r>
            <a:r>
              <a:rPr lang="de-DE" sz="1400" i="1" dirty="0"/>
              <a:t>Matheinklusiv mit PIKAS</a:t>
            </a:r>
            <a:r>
              <a:rPr lang="de-DE" sz="1400" dirty="0"/>
              <a:t> und den Grundlagen für die Arbeit in den weiteren Modulen bekannt gemacht werden.</a:t>
            </a:r>
          </a:p>
          <a:p>
            <a:pPr>
              <a:spcBef>
                <a:spcPts val="400"/>
              </a:spcBef>
            </a:pPr>
            <a:r>
              <a:rPr lang="de-DE" sz="1400" dirty="0"/>
              <a:t>Die TN erfahren, welche Unterstützungsangebote das Projekts für die Planung, Durchführung und Evaluation eines inklusiven Mathematikunterrichts bereitstellt. Auf diese Angebote können/ sollen die TN im gesamten Verlauf der Coaching-Reihe immer wieder zurückgreifen, wenn sie Unterricht planen und evaluieren. </a:t>
            </a:r>
          </a:p>
          <a:p>
            <a:pPr>
              <a:spcBef>
                <a:spcPts val="0"/>
              </a:spcBef>
            </a:pPr>
            <a:r>
              <a:rPr lang="de-DE" sz="1400" dirty="0"/>
              <a:t>Die im Hauptteil vorgestellten zehn Elemente einer differenzsensiblen Unterrichtsplanung stellen die Grundlage für einen inklusiven Mathematikunterricht dar, in dem sowohl die individuellen Fähigkeiten und Potenziale aller Kinder berücksichtigt und deren Lernprozesse unterstützt und gewürdigt als auch bei der Arbeit an einem gemeinsamen fachbezogenen Lerngegenstand gemeinsame Zielsetzungen verfolgt werden. Das Element </a:t>
            </a:r>
            <a:r>
              <a:rPr lang="de-DE" sz="1400" i="1" dirty="0"/>
              <a:t>Lernaufgaben formulieren </a:t>
            </a:r>
            <a:r>
              <a:rPr lang="de-DE" sz="1400" dirty="0"/>
              <a:t>wird mit dem Erprobungsauftrag in die Unterrichtspraxis der TN übertragen, weitere in den folgenden Coaching-Modulen vertiefend behandelt. </a:t>
            </a:r>
          </a:p>
          <a:p>
            <a:endParaRPr lang="de-DE" dirty="0"/>
          </a:p>
        </p:txBody>
      </p:sp>
    </p:spTree>
    <p:extLst>
      <p:ext uri="{BB962C8B-B14F-4D97-AF65-F5344CB8AC3E}">
        <p14:creationId xmlns:p14="http://schemas.microsoft.com/office/powerpoint/2010/main" val="2051512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84723"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dirty="0">
                <a:solidFill>
                  <a:srgbClr val="327D87"/>
                </a:solidFill>
              </a:rPr>
              <a:t>Inklusiver Mathematikunterricht </a:t>
            </a:r>
          </a:p>
          <a:p>
            <a:pPr algn="ctr"/>
            <a:r>
              <a:rPr lang="de-DE" sz="2400" dirty="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4"/>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5"/>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6"/>
          <a:stretch>
            <a:fillRect/>
          </a:stretch>
        </p:blipFill>
        <p:spPr>
          <a:xfrm>
            <a:off x="6635800" y="162325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7"/>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8"/>
          <a:stretch>
            <a:fillRect/>
          </a:stretch>
        </p:blipFill>
        <p:spPr>
          <a:xfrm>
            <a:off x="262853" y="1635885"/>
            <a:ext cx="2247569" cy="2160000"/>
          </a:xfrm>
          <a:prstGeom prst="rect">
            <a:avLst/>
          </a:prstGeom>
        </p:spPr>
      </p:pic>
      <p:sp>
        <p:nvSpPr>
          <p:cNvPr id="4" name="Rechteck 3">
            <a:extLst>
              <a:ext uri="{FF2B5EF4-FFF2-40B4-BE49-F238E27FC236}">
                <a16:creationId xmlns:a16="http://schemas.microsoft.com/office/drawing/2014/main" id="{489D89BE-254A-62D3-5311-4B6A05408C0F}"/>
              </a:ext>
            </a:extLst>
          </p:cNvPr>
          <p:cNvSpPr/>
          <p:nvPr/>
        </p:nvSpPr>
        <p:spPr>
          <a:xfrm>
            <a:off x="6673769" y="1652810"/>
            <a:ext cx="2168779" cy="208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25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left)">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heel(1)">
                                      <p:cBhvr>
                                        <p:cTn id="4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54969"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1" name="Gruppieren 10">
            <a:extLst>
              <a:ext uri="{FF2B5EF4-FFF2-40B4-BE49-F238E27FC236}">
                <a16:creationId xmlns:a16="http://schemas.microsoft.com/office/drawing/2014/main" id="{CD9F5AFF-6C56-E6EF-96C5-57EC27A5390E}"/>
              </a:ext>
            </a:extLst>
          </p:cNvPr>
          <p:cNvGrpSpPr>
            <a:grpSpLocks noChangeAspect="1"/>
          </p:cNvGrpSpPr>
          <p:nvPr/>
        </p:nvGrpSpPr>
        <p:grpSpPr>
          <a:xfrm>
            <a:off x="2051998" y="1067106"/>
            <a:ext cx="5040000" cy="5040000"/>
            <a:chOff x="959278" y="1266822"/>
            <a:chExt cx="5525551" cy="5400001"/>
          </a:xfrm>
        </p:grpSpPr>
        <p:sp>
          <p:nvSpPr>
            <p:cNvPr id="12" name="Abgerundetes Rechteck 11">
              <a:extLst>
                <a:ext uri="{FF2B5EF4-FFF2-40B4-BE49-F238E27FC236}">
                  <a16:creationId xmlns:a16="http://schemas.microsoft.com/office/drawing/2014/main" id="{BEB114B1-26C8-EDBB-96F5-7146644E8B55}"/>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inhaltsübergreifende Aspekte guten Mathematikunterrichts auf inklusive Lernsituati­onen übertragen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Möglichkeiten der praktischen Umsetzung an konkreten Beispielen </a:t>
              </a:r>
              <a:br>
                <a:rPr lang="de-DE" sz="1900" kern="0">
                  <a:solidFill>
                    <a:prstClr val="black"/>
                  </a:solidFill>
                  <a:latin typeface="Calibri" panose="020F0502020204030204" pitchFamily="34" charset="0"/>
                  <a:cs typeface="Calibri" panose="020F0502020204030204" pitchFamily="34" charset="0"/>
                </a:rPr>
              </a:br>
              <a:r>
                <a:rPr lang="de-DE" sz="1900" kern="0">
                  <a:solidFill>
                    <a:prstClr val="black"/>
                  </a:solidFill>
                  <a:latin typeface="Calibri" panose="020F0502020204030204" pitchFamily="34" charset="0"/>
                  <a:cs typeface="Calibri" panose="020F0502020204030204" pitchFamily="34" charset="0"/>
                </a:rPr>
                <a:t>(z. B. Schülerdokumente) veranschaulichen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Unterthemen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Aufgaben adaptieren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Diagnosegeleitet fördern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Austausch anregen </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Effektiv üben</a:t>
              </a:r>
            </a:p>
            <a:p>
              <a:pPr marL="285750" lvl="0" indent="-285750" defTabSz="914400">
                <a:buClr>
                  <a:srgbClr val="327D87"/>
                </a:buClr>
                <a:buFont typeface="Wingdings" pitchFamily="2" charset="2"/>
                <a:buChar char="§"/>
                <a:defRPr/>
              </a:pPr>
              <a:r>
                <a:rPr lang="de-DE" sz="1900" kern="0">
                  <a:solidFill>
                    <a:prstClr val="white">
                      <a:lumMod val="50000"/>
                    </a:prstClr>
                  </a:solidFill>
                  <a:latin typeface="Calibri" panose="020F0502020204030204" pitchFamily="34" charset="0"/>
                  <a:cs typeface="Calibri" panose="020F0502020204030204" pitchFamily="34" charset="0"/>
                </a:rPr>
                <a:t>Kontinuität herstellen</a:t>
              </a:r>
            </a:p>
            <a:p>
              <a:pPr marL="285750" lvl="0" indent="-285750" defTabSz="914400">
                <a:buClr>
                  <a:srgbClr val="327D87"/>
                </a:buClr>
                <a:buFont typeface="Wingdings" pitchFamily="2" charset="2"/>
                <a:buChar char="§"/>
                <a:defRPr/>
              </a:pPr>
              <a:r>
                <a:rPr lang="de-DE" sz="1900" kern="0">
                  <a:solidFill>
                    <a:prstClr val="white">
                      <a:lumMod val="50000"/>
                    </a:prstClr>
                  </a:solidFill>
                  <a:latin typeface="Calibri" panose="020F0502020204030204" pitchFamily="34" charset="0"/>
                  <a:cs typeface="Calibri" panose="020F0502020204030204" pitchFamily="34" charset="0"/>
                </a:rPr>
                <a:t>Verstehensorientiert unterrichten</a:t>
              </a:r>
            </a:p>
          </p:txBody>
        </p:sp>
        <p:sp>
          <p:nvSpPr>
            <p:cNvPr id="13" name="Abgerundetes Rechteck 14">
              <a:extLst>
                <a:ext uri="{FF2B5EF4-FFF2-40B4-BE49-F238E27FC236}">
                  <a16:creationId xmlns:a16="http://schemas.microsoft.com/office/drawing/2014/main" id="{91B43114-4126-F551-57C4-84D2FA89F4A1}"/>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a:solidFill>
                    <a:prstClr val="white"/>
                  </a:solidFill>
                  <a:latin typeface="Calibri"/>
                </a:rPr>
                <a:t>Leitideen</a:t>
              </a:r>
              <a:endParaRPr kumimoji="0" lang="de-DE" sz="2000" b="1" i="0" u="none" strike="noStrike" kern="0" cap="none" spc="0" normalizeH="0" baseline="0" noProof="0">
                <a:ln>
                  <a:noFill/>
                </a:ln>
                <a:solidFill>
                  <a:prstClr val="white"/>
                </a:solidFill>
                <a:effectLst/>
                <a:uLnTx/>
                <a:uFillTx/>
                <a:latin typeface="Calibri"/>
                <a:ea typeface="+mn-ea"/>
                <a:cs typeface="+mn-cs"/>
              </a:endParaRPr>
            </a:p>
          </p:txBody>
        </p:sp>
      </p:grpSp>
      <p:sp>
        <p:nvSpPr>
          <p:cNvPr id="14" name="Rechteck 13">
            <a:extLst>
              <a:ext uri="{FF2B5EF4-FFF2-40B4-BE49-F238E27FC236}">
                <a16:creationId xmlns:a16="http://schemas.microsoft.com/office/drawing/2014/main" id="{61AEE0AD-1F6D-9483-05AF-9057AF6A01F3}"/>
              </a:ext>
            </a:extLst>
          </p:cNvPr>
          <p:cNvSpPr/>
          <p:nvPr/>
        </p:nvSpPr>
        <p:spPr>
          <a:xfrm>
            <a:off x="3473845" y="6030952"/>
            <a:ext cx="2196306" cy="307777"/>
          </a:xfrm>
          <a:prstGeom prst="rect">
            <a:avLst/>
          </a:prstGeom>
        </p:spPr>
        <p:txBody>
          <a:bodyPr wrap="squar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/33</a:t>
            </a:r>
          </a:p>
        </p:txBody>
      </p:sp>
    </p:spTree>
    <p:extLst>
      <p:ext uri="{BB962C8B-B14F-4D97-AF65-F5344CB8AC3E}">
        <p14:creationId xmlns:p14="http://schemas.microsoft.com/office/powerpoint/2010/main" val="4216962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657433"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34</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C004F5B3-3281-0247-EF34-14978CD0CCA9}"/>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5F4E44AB-E985-9610-2CA5-288C96D4F5E8}"/>
              </a:ext>
            </a:extLst>
          </p:cNvPr>
          <p:cNvSpPr txBox="1"/>
          <p:nvPr/>
        </p:nvSpPr>
        <p:spPr>
          <a:xfrm>
            <a:off x="2488017" y="5987040"/>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/33</a:t>
            </a:r>
            <a:endParaRPr lang="de-DE" sz="1400" b="1">
              <a:solidFill>
                <a:srgbClr val="327D87"/>
              </a:solidFill>
            </a:endParaRPr>
          </a:p>
        </p:txBody>
      </p:sp>
      <p:pic>
        <p:nvPicPr>
          <p:cNvPr id="17" name="Grafik 16">
            <a:extLst>
              <a:ext uri="{FF2B5EF4-FFF2-40B4-BE49-F238E27FC236}">
                <a16:creationId xmlns:a16="http://schemas.microsoft.com/office/drawing/2014/main" id="{50CDFB00-7FFB-99FF-CCD3-D1ED2B136D3B}"/>
              </a:ext>
            </a:extLst>
          </p:cNvPr>
          <p:cNvPicPr>
            <a:picLocks noChangeAspect="1"/>
          </p:cNvPicPr>
          <p:nvPr/>
        </p:nvPicPr>
        <p:blipFill rotWithShape="1">
          <a:blip r:embed="rId4"/>
          <a:srcRect b="22948"/>
          <a:stretch/>
        </p:blipFill>
        <p:spPr>
          <a:xfrm>
            <a:off x="457200" y="1091728"/>
            <a:ext cx="8412499" cy="4851872"/>
          </a:xfrm>
          <a:prstGeom prst="rect">
            <a:avLst/>
          </a:prstGeom>
        </p:spPr>
      </p:pic>
      <p:sp>
        <p:nvSpPr>
          <p:cNvPr id="18" name="Abgerundetes Rechteck 17">
            <a:extLst>
              <a:ext uri="{FF2B5EF4-FFF2-40B4-BE49-F238E27FC236}">
                <a16:creationId xmlns:a16="http://schemas.microsoft.com/office/drawing/2014/main" id="{0C30AF32-36E6-9F5F-C07A-FE7958286BA7}"/>
              </a:ext>
            </a:extLst>
          </p:cNvPr>
          <p:cNvSpPr/>
          <p:nvPr/>
        </p:nvSpPr>
        <p:spPr>
          <a:xfrm>
            <a:off x="658411" y="3045397"/>
            <a:ext cx="1667694" cy="1350140"/>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6940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35</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EC138987-B89A-65D3-8096-58E0D11230C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2" name="Inhaltsplatzhalter 7">
            <a:extLst>
              <a:ext uri="{FF2B5EF4-FFF2-40B4-BE49-F238E27FC236}">
                <a16:creationId xmlns:a16="http://schemas.microsoft.com/office/drawing/2014/main" id="{2E6BBB3A-0A14-095A-4462-130D24C27069}"/>
              </a:ext>
            </a:extLst>
          </p:cNvPr>
          <p:cNvPicPr>
            <a:picLocks noGrp="1" noChangeAspect="1"/>
          </p:cNvPicPr>
          <p:nvPr>
            <p:ph idx="1"/>
          </p:nvPr>
        </p:nvPicPr>
        <p:blipFill>
          <a:blip r:embed="rId4"/>
          <a:srcRect/>
          <a:stretch/>
        </p:blipFill>
        <p:spPr>
          <a:xfrm>
            <a:off x="1444585" y="1341740"/>
            <a:ext cx="6361160" cy="4595208"/>
          </a:xfrm>
        </p:spPr>
      </p:pic>
      <p:sp>
        <p:nvSpPr>
          <p:cNvPr id="13" name="Rechteck 12">
            <a:extLst>
              <a:ext uri="{FF2B5EF4-FFF2-40B4-BE49-F238E27FC236}">
                <a16:creationId xmlns:a16="http://schemas.microsoft.com/office/drawing/2014/main" id="{C177EEBF-3465-260B-1F15-778B550C53CF}"/>
              </a:ext>
            </a:extLst>
          </p:cNvPr>
          <p:cNvSpPr/>
          <p:nvPr/>
        </p:nvSpPr>
        <p:spPr>
          <a:xfrm>
            <a:off x="1338255" y="1114624"/>
            <a:ext cx="1785945" cy="224226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88F3BDCD-A82D-B0C0-A09E-75590C5C45F6}"/>
              </a:ext>
            </a:extLst>
          </p:cNvPr>
          <p:cNvSpPr txBox="1"/>
          <p:nvPr/>
        </p:nvSpPr>
        <p:spPr>
          <a:xfrm>
            <a:off x="2488017" y="5981555"/>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/49</a:t>
            </a:r>
            <a:endParaRPr lang="de-DE" sz="1400" b="1">
              <a:solidFill>
                <a:srgbClr val="327D87"/>
              </a:solidFill>
            </a:endParaRPr>
          </a:p>
        </p:txBody>
      </p:sp>
    </p:spTree>
    <p:extLst>
      <p:ext uri="{BB962C8B-B14F-4D97-AF65-F5344CB8AC3E}">
        <p14:creationId xmlns:p14="http://schemas.microsoft.com/office/powerpoint/2010/main" val="52699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36</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8D44BDA1-0D4D-843B-EFE8-5954D91321D5}"/>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17">
            <a:extLst>
              <a:ext uri="{FF2B5EF4-FFF2-40B4-BE49-F238E27FC236}">
                <a16:creationId xmlns:a16="http://schemas.microsoft.com/office/drawing/2014/main" id="{646C94AB-1DCF-57DF-8434-12B30B3B120A}"/>
              </a:ext>
            </a:extLst>
          </p:cNvPr>
          <p:cNvPicPr>
            <a:picLocks noGrp="1" noChangeAspect="1"/>
          </p:cNvPicPr>
          <p:nvPr>
            <p:ph idx="1"/>
          </p:nvPr>
        </p:nvPicPr>
        <p:blipFill rotWithShape="1">
          <a:blip r:embed="rId4"/>
          <a:srcRect l="27061"/>
          <a:stretch/>
        </p:blipFill>
        <p:spPr>
          <a:xfrm>
            <a:off x="2813537" y="1171064"/>
            <a:ext cx="4369877" cy="4595208"/>
          </a:xfrm>
        </p:spPr>
      </p:pic>
      <p:sp>
        <p:nvSpPr>
          <p:cNvPr id="17" name="Textfeld 16">
            <a:extLst>
              <a:ext uri="{FF2B5EF4-FFF2-40B4-BE49-F238E27FC236}">
                <a16:creationId xmlns:a16="http://schemas.microsoft.com/office/drawing/2014/main" id="{5D31166C-8397-ED54-4EA6-B7FAB477261F}"/>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/325</a:t>
            </a:r>
            <a:endParaRPr lang="de-DE" sz="1400" b="1">
              <a:solidFill>
                <a:srgbClr val="327D87"/>
              </a:solidFill>
            </a:endParaRPr>
          </a:p>
        </p:txBody>
      </p:sp>
      <p:pic>
        <p:nvPicPr>
          <p:cNvPr id="18" name="Grafik 17">
            <a:extLst>
              <a:ext uri="{FF2B5EF4-FFF2-40B4-BE49-F238E27FC236}">
                <a16:creationId xmlns:a16="http://schemas.microsoft.com/office/drawing/2014/main" id="{3952970F-3FB8-CC04-9E03-9CED25B6D692}"/>
              </a:ext>
            </a:extLst>
          </p:cNvPr>
          <p:cNvPicPr>
            <a:picLocks noChangeAspect="1"/>
          </p:cNvPicPr>
          <p:nvPr/>
        </p:nvPicPr>
        <p:blipFill>
          <a:blip r:embed="rId5"/>
          <a:stretch>
            <a:fillRect/>
          </a:stretch>
        </p:blipFill>
        <p:spPr>
          <a:xfrm>
            <a:off x="771258" y="1136087"/>
            <a:ext cx="2042275" cy="3240000"/>
          </a:xfrm>
          <a:prstGeom prst="rect">
            <a:avLst/>
          </a:prstGeom>
        </p:spPr>
      </p:pic>
      <p:sp>
        <p:nvSpPr>
          <p:cNvPr id="19" name="Rechteck 18">
            <a:extLst>
              <a:ext uri="{FF2B5EF4-FFF2-40B4-BE49-F238E27FC236}">
                <a16:creationId xmlns:a16="http://schemas.microsoft.com/office/drawing/2014/main" id="{CA57686E-B91F-8BE1-8CC5-44F65B44F421}"/>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76656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37</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4" name="Rechteck 13">
            <a:extLst>
              <a:ext uri="{FF2B5EF4-FFF2-40B4-BE49-F238E27FC236}">
                <a16:creationId xmlns:a16="http://schemas.microsoft.com/office/drawing/2014/main" id="{C317E341-259F-E4CA-FC62-4AC82C48E0C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20" name="Inhaltsplatzhalter 17">
            <a:extLst>
              <a:ext uri="{FF2B5EF4-FFF2-40B4-BE49-F238E27FC236}">
                <a16:creationId xmlns:a16="http://schemas.microsoft.com/office/drawing/2014/main" id="{50C9110D-709D-7191-E5AD-3C9EB72CACB3}"/>
              </a:ext>
            </a:extLst>
          </p:cNvPr>
          <p:cNvPicPr>
            <a:picLocks noGrp="1" noChangeAspect="1"/>
          </p:cNvPicPr>
          <p:nvPr>
            <p:ph idx="1"/>
          </p:nvPr>
        </p:nvPicPr>
        <p:blipFill rotWithShape="1">
          <a:blip r:embed="rId4"/>
          <a:srcRect l="25396"/>
          <a:stretch/>
        </p:blipFill>
        <p:spPr>
          <a:xfrm>
            <a:off x="2813538" y="1153179"/>
            <a:ext cx="4794728" cy="3433790"/>
          </a:xfrm>
        </p:spPr>
      </p:pic>
      <p:sp>
        <p:nvSpPr>
          <p:cNvPr id="21" name="Textfeld 20">
            <a:extLst>
              <a:ext uri="{FF2B5EF4-FFF2-40B4-BE49-F238E27FC236}">
                <a16:creationId xmlns:a16="http://schemas.microsoft.com/office/drawing/2014/main" id="{25E191F3-43C5-5E7B-9B24-6535CD0A1426}"/>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/326</a:t>
            </a:r>
            <a:endParaRPr lang="de-DE" sz="1400" b="1">
              <a:solidFill>
                <a:srgbClr val="327D87"/>
              </a:solidFill>
            </a:endParaRPr>
          </a:p>
        </p:txBody>
      </p:sp>
      <p:pic>
        <p:nvPicPr>
          <p:cNvPr id="22" name="Grafik 21">
            <a:extLst>
              <a:ext uri="{FF2B5EF4-FFF2-40B4-BE49-F238E27FC236}">
                <a16:creationId xmlns:a16="http://schemas.microsoft.com/office/drawing/2014/main" id="{FCCD8AC6-2F10-86C6-AEC6-5A4F2C283C3F}"/>
              </a:ext>
            </a:extLst>
          </p:cNvPr>
          <p:cNvPicPr>
            <a:picLocks noChangeAspect="1"/>
          </p:cNvPicPr>
          <p:nvPr/>
        </p:nvPicPr>
        <p:blipFill>
          <a:blip r:embed="rId5"/>
          <a:stretch>
            <a:fillRect/>
          </a:stretch>
        </p:blipFill>
        <p:spPr>
          <a:xfrm>
            <a:off x="771257" y="1139687"/>
            <a:ext cx="2040005" cy="3236400"/>
          </a:xfrm>
          <a:prstGeom prst="rect">
            <a:avLst/>
          </a:prstGeom>
        </p:spPr>
      </p:pic>
      <p:sp>
        <p:nvSpPr>
          <p:cNvPr id="23" name="Rechteck 22">
            <a:extLst>
              <a:ext uri="{FF2B5EF4-FFF2-40B4-BE49-F238E27FC236}">
                <a16:creationId xmlns:a16="http://schemas.microsoft.com/office/drawing/2014/main" id="{A99F7CBB-EC0A-DFB5-1B9D-5C755E1FA816}"/>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41641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38</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447C2C3D-F953-55FF-5C07-2FA1B1684EE3}"/>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17">
            <a:extLst>
              <a:ext uri="{FF2B5EF4-FFF2-40B4-BE49-F238E27FC236}">
                <a16:creationId xmlns:a16="http://schemas.microsoft.com/office/drawing/2014/main" id="{F80091A8-BD4E-F7FE-511B-2DB8CF9FF315}"/>
              </a:ext>
            </a:extLst>
          </p:cNvPr>
          <p:cNvPicPr>
            <a:picLocks noGrp="1" noChangeAspect="1"/>
          </p:cNvPicPr>
          <p:nvPr>
            <p:ph idx="1"/>
          </p:nvPr>
        </p:nvPicPr>
        <p:blipFill rotWithShape="1">
          <a:blip r:embed="rId4"/>
          <a:srcRect l="27032"/>
          <a:stretch/>
        </p:blipFill>
        <p:spPr>
          <a:xfrm>
            <a:off x="2875084" y="1307498"/>
            <a:ext cx="4097215" cy="4583616"/>
          </a:xfrm>
        </p:spPr>
      </p:pic>
      <p:sp>
        <p:nvSpPr>
          <p:cNvPr id="17" name="Textfeld 16">
            <a:extLst>
              <a:ext uri="{FF2B5EF4-FFF2-40B4-BE49-F238E27FC236}">
                <a16:creationId xmlns:a16="http://schemas.microsoft.com/office/drawing/2014/main" id="{CDEA4F8E-4CBA-EC7E-5774-685070A46BB0}"/>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/327</a:t>
            </a:r>
            <a:endParaRPr lang="de-DE" sz="1400" b="1">
              <a:solidFill>
                <a:srgbClr val="327D87"/>
              </a:solidFill>
            </a:endParaRPr>
          </a:p>
        </p:txBody>
      </p:sp>
      <p:pic>
        <p:nvPicPr>
          <p:cNvPr id="18" name="Grafik 17">
            <a:extLst>
              <a:ext uri="{FF2B5EF4-FFF2-40B4-BE49-F238E27FC236}">
                <a16:creationId xmlns:a16="http://schemas.microsoft.com/office/drawing/2014/main" id="{8FEEFF31-DE56-FD27-BE2C-A06CB0E34A26}"/>
              </a:ext>
            </a:extLst>
          </p:cNvPr>
          <p:cNvPicPr>
            <a:picLocks noChangeAspect="1"/>
          </p:cNvPicPr>
          <p:nvPr/>
        </p:nvPicPr>
        <p:blipFill>
          <a:blip r:embed="rId5"/>
          <a:stretch>
            <a:fillRect/>
          </a:stretch>
        </p:blipFill>
        <p:spPr>
          <a:xfrm>
            <a:off x="835078" y="1139687"/>
            <a:ext cx="2040006" cy="3236400"/>
          </a:xfrm>
          <a:prstGeom prst="rect">
            <a:avLst/>
          </a:prstGeom>
        </p:spPr>
      </p:pic>
      <p:sp>
        <p:nvSpPr>
          <p:cNvPr id="19" name="Rechteck 18">
            <a:extLst>
              <a:ext uri="{FF2B5EF4-FFF2-40B4-BE49-F238E27FC236}">
                <a16:creationId xmlns:a16="http://schemas.microsoft.com/office/drawing/2014/main" id="{378E48CC-1826-B769-105A-E9FA49A710EE}"/>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72111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13465"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a:solidFill>
                  <a:srgbClr val="327D87"/>
                </a:solidFill>
              </a:rPr>
              <a:t>Inklusiver Mathematikunterricht </a:t>
            </a:r>
          </a:p>
          <a:p>
            <a:pPr algn="ctr"/>
            <a:r>
              <a:rPr lang="de-DE" sz="240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6237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par>
                                <p:cTn id="8" presetID="9" presetClass="emph" presetSubtype="0" nodeType="withEffect">
                                  <p:stCondLst>
                                    <p:cond delay="0"/>
                                  </p:stCondLst>
                                  <p:childTnLst>
                                    <p:set>
                                      <p:cBhvr>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nodeType="withEffect">
                                  <p:stCondLst>
                                    <p:cond delay="0"/>
                                  </p:stCondLst>
                                  <p:childTnLst>
                                    <p:set>
                                      <p:cBhvr>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01273"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4" name="Gruppieren 13">
            <a:extLst>
              <a:ext uri="{FF2B5EF4-FFF2-40B4-BE49-F238E27FC236}">
                <a16:creationId xmlns:a16="http://schemas.microsoft.com/office/drawing/2014/main" id="{1D7E2B58-437B-0582-740B-9CCED5FA7EF4}"/>
              </a:ext>
            </a:extLst>
          </p:cNvPr>
          <p:cNvGrpSpPr>
            <a:grpSpLocks noChangeAspect="1"/>
          </p:cNvGrpSpPr>
          <p:nvPr/>
        </p:nvGrpSpPr>
        <p:grpSpPr>
          <a:xfrm>
            <a:off x="2051998" y="1067106"/>
            <a:ext cx="5040000" cy="5040000"/>
            <a:chOff x="959278" y="1266822"/>
            <a:chExt cx="5525551" cy="5400001"/>
          </a:xfrm>
        </p:grpSpPr>
        <p:sp>
          <p:nvSpPr>
            <p:cNvPr id="20" name="Abgerundetes Rechteck 19">
              <a:extLst>
                <a:ext uri="{FF2B5EF4-FFF2-40B4-BE49-F238E27FC236}">
                  <a16:creationId xmlns:a16="http://schemas.microsoft.com/office/drawing/2014/main" id="{F032ED1A-2329-3226-947A-06CF141BC8DB}"/>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Zentrale mathematische Inhalte für den Einsatz im inklusiven Unterricht aufbereiten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Gemeinsame Lernsituationen gestalten – </a:t>
              </a:r>
              <a:br>
                <a:rPr kumimoji="0" lang="de-DE" sz="1900" b="0" i="0" u="none" strike="noStrike" kern="0" cap="none" spc="0" normalizeH="0" baseline="0" noProof="0">
                  <a:ln>
                    <a:noFill/>
                  </a:ln>
                  <a:solidFill>
                    <a:prstClr val="black"/>
                  </a:solidFill>
                  <a:effectLst/>
                  <a:uLnTx/>
                  <a:uFillTx/>
                  <a:latin typeface="Calibri"/>
                  <a:ea typeface="+mn-ea"/>
                  <a:cs typeface="+mn-cs"/>
                </a:rPr>
              </a:br>
              <a:r>
                <a:rPr kumimoji="0" lang="de-DE" sz="1900" b="0" i="0" u="none" strike="noStrike" kern="0" cap="none" spc="0" normalizeH="0" baseline="0" noProof="0">
                  <a:ln>
                    <a:noFill/>
                  </a:ln>
                  <a:solidFill>
                    <a:prstClr val="black"/>
                  </a:solidFill>
                  <a:effectLst/>
                  <a:uLnTx/>
                  <a:uFillTx/>
                  <a:latin typeface="Calibri"/>
                  <a:ea typeface="+mn-ea"/>
                  <a:cs typeface="+mn-cs"/>
                </a:rPr>
                <a:t>durch die Adaption grundlegender Aufgabenstellungen und mit Ideen zu individuellen Unterstützungsmaßnahmen </a:t>
              </a:r>
              <a:br>
                <a:rPr kumimoji="0" lang="de-DE" sz="1900" b="0" i="0" u="none" strike="noStrike" kern="0" cap="none" spc="0" normalizeH="0" baseline="0" noProof="0">
                  <a:ln>
                    <a:noFill/>
                  </a:ln>
                  <a:solidFill>
                    <a:prstClr val="black"/>
                  </a:solidFill>
                  <a:effectLst/>
                  <a:uLnTx/>
                  <a:uFillTx/>
                  <a:latin typeface="Calibri"/>
                  <a:ea typeface="+mn-ea"/>
                  <a:cs typeface="+mn-cs"/>
                </a:rPr>
              </a:br>
              <a:r>
                <a:rPr lang="de-DE" sz="1900" kern="0">
                  <a:solidFill>
                    <a:prstClr val="white">
                      <a:lumMod val="50000"/>
                    </a:prstClr>
                  </a:solidFill>
                  <a:latin typeface="Calibri"/>
                </a:rPr>
                <a:t>und zur Einbindung digitaler Medien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a:ln>
                    <a:noFill/>
                  </a:ln>
                  <a:solidFill>
                    <a:prstClr val="black"/>
                  </a:solidFill>
                  <a:effectLst/>
                  <a:uLnTx/>
                  <a:uFillTx/>
                  <a:latin typeface="Calibri"/>
                  <a:ea typeface="+mn-ea"/>
                  <a:cs typeface="+mn-cs"/>
                </a:rPr>
                <a:t>Unterthemen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Unterricht differenzsensibel planen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Zentrale Themen aus dem Lehrplan (Zahl-, Stellenwert- und Operationsvorstellungen, Zahlen- und Ziffernrechnen, Größenvorstellungen...) konkret umsetzen</a:t>
              </a:r>
            </a:p>
          </p:txBody>
        </p:sp>
        <p:sp>
          <p:nvSpPr>
            <p:cNvPr id="21" name="Abgerundetes Rechteck 14">
              <a:extLst>
                <a:ext uri="{FF2B5EF4-FFF2-40B4-BE49-F238E27FC236}">
                  <a16:creationId xmlns:a16="http://schemas.microsoft.com/office/drawing/2014/main" id="{8ADD0FC5-C641-0409-259B-E994C7CA9A76}"/>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prstClr val="white"/>
                  </a:solidFill>
                  <a:effectLst/>
                  <a:uLnTx/>
                  <a:uFillTx/>
                  <a:latin typeface="Calibri"/>
                  <a:ea typeface="+mn-ea"/>
                  <a:cs typeface="+mn-cs"/>
                </a:rPr>
                <a:t>Inhalte</a:t>
              </a:r>
            </a:p>
          </p:txBody>
        </p:sp>
      </p:grpSp>
      <p:sp>
        <p:nvSpPr>
          <p:cNvPr id="22" name="Rechteck 21">
            <a:extLst>
              <a:ext uri="{FF2B5EF4-FFF2-40B4-BE49-F238E27FC236}">
                <a16:creationId xmlns:a16="http://schemas.microsoft.com/office/drawing/2014/main" id="{00617AAB-7E05-5505-2269-AEF40C120DC6}"/>
              </a:ext>
            </a:extLst>
          </p:cNvPr>
          <p:cNvSpPr/>
          <p:nvPr/>
        </p:nvSpPr>
        <p:spPr>
          <a:xfrm>
            <a:off x="3515396" y="6053084"/>
            <a:ext cx="2113207"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a:t>
            </a:r>
          </a:p>
        </p:txBody>
      </p:sp>
    </p:spTree>
    <p:extLst>
      <p:ext uri="{BB962C8B-B14F-4D97-AF65-F5344CB8AC3E}">
        <p14:creationId xmlns:p14="http://schemas.microsoft.com/office/powerpoint/2010/main" val="1282567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6" name="Rechteck 15">
            <a:extLst>
              <a:ext uri="{FF2B5EF4-FFF2-40B4-BE49-F238E27FC236}">
                <a16:creationId xmlns:a16="http://schemas.microsoft.com/office/drawing/2014/main" id="{921D859B-9D49-84EC-3B41-7F7D2C4A2DB7}"/>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1838E186-C9E1-4A59-D5A5-908C40EB874C}"/>
              </a:ext>
            </a:extLst>
          </p:cNvPr>
          <p:cNvSpPr txBox="1"/>
          <p:nvPr/>
        </p:nvSpPr>
        <p:spPr>
          <a:xfrm>
            <a:off x="2488017" y="5974161"/>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a:t>
            </a:r>
            <a:endParaRPr lang="de-DE" sz="1400" b="1">
              <a:solidFill>
                <a:srgbClr val="327D87"/>
              </a:solidFill>
            </a:endParaRPr>
          </a:p>
        </p:txBody>
      </p:sp>
      <p:pic>
        <p:nvPicPr>
          <p:cNvPr id="18" name="Grafik 17">
            <a:extLst>
              <a:ext uri="{FF2B5EF4-FFF2-40B4-BE49-F238E27FC236}">
                <a16:creationId xmlns:a16="http://schemas.microsoft.com/office/drawing/2014/main" id="{138F73F4-6164-07AF-B954-6E1929D1E11F}"/>
              </a:ext>
            </a:extLst>
          </p:cNvPr>
          <p:cNvPicPr>
            <a:picLocks noChangeAspect="1"/>
          </p:cNvPicPr>
          <p:nvPr/>
        </p:nvPicPr>
        <p:blipFill>
          <a:blip r:embed="rId4"/>
          <a:srcRect t="1521" b="1521"/>
          <a:stretch/>
        </p:blipFill>
        <p:spPr>
          <a:xfrm>
            <a:off x="518160" y="1162044"/>
            <a:ext cx="8290579" cy="4781555"/>
          </a:xfrm>
          <a:prstGeom prst="rect">
            <a:avLst/>
          </a:prstGeom>
        </p:spPr>
      </p:pic>
      <p:sp>
        <p:nvSpPr>
          <p:cNvPr id="19" name="Abgerundetes Rechteck 18">
            <a:extLst>
              <a:ext uri="{FF2B5EF4-FFF2-40B4-BE49-F238E27FC236}">
                <a16:creationId xmlns:a16="http://schemas.microsoft.com/office/drawing/2014/main" id="{3868437B-C0C1-5849-7554-A7A48FC543FF}"/>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45642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418927" cy="4713137"/>
          </a:xfrm>
        </p:spPr>
        <p:txBody>
          <a:bodyPr lIns="91440" tIns="45720" rIns="91440" bIns="45720" anchor="t">
            <a:noAutofit/>
          </a:bodyPr>
          <a:lstStyle/>
          <a:p>
            <a:r>
              <a:rPr lang="de-DE" sz="1400" b="1" dirty="0"/>
              <a:t>Aufbau des  Moduls: </a:t>
            </a:r>
          </a:p>
          <a:p>
            <a:pPr>
              <a:spcBef>
                <a:spcPts val="400"/>
              </a:spcBef>
            </a:pPr>
            <a:r>
              <a:rPr lang="de-DE" sz="1400" dirty="0"/>
              <a:t>Im ersten Teil des Moduls erhalten die Teilnehmenden einige grundlegende Informationen zur Fachoffensive Mathematik und dem Coaching-Material </a:t>
            </a:r>
            <a:r>
              <a:rPr lang="de-DE" sz="1400" i="1" dirty="0"/>
              <a:t>Mathematik gemeinsam lernen</a:t>
            </a:r>
            <a:r>
              <a:rPr lang="de-DE" sz="1400" dirty="0"/>
              <a:t>.</a:t>
            </a:r>
          </a:p>
          <a:p>
            <a:pPr>
              <a:spcBef>
                <a:spcPts val="0"/>
              </a:spcBef>
            </a:pPr>
            <a:r>
              <a:rPr lang="de-DE" sz="1400" dirty="0"/>
              <a:t>Im zweiten Teil erfolgt eine Sensibilisierung für die häufig mit der Planung, Gestaltung und Evaluation eines inklusiven Mathematikunterrichts verbundenen Herausforderungen und eine Darstellung der Unterstützungsangebote des Projekts </a:t>
            </a:r>
            <a:r>
              <a:rPr lang="de-DE" sz="1400" i="1" dirty="0"/>
              <a:t>Matheinklusiv mit PIKAS </a:t>
            </a:r>
            <a:r>
              <a:rPr lang="de-DE" sz="1400" dirty="0"/>
              <a:t>(Webseite und Handreichung).</a:t>
            </a:r>
          </a:p>
          <a:p>
            <a:pPr>
              <a:spcBef>
                <a:spcPts val="0"/>
              </a:spcBef>
            </a:pPr>
            <a:r>
              <a:rPr lang="de-DE" sz="1400" dirty="0"/>
              <a:t>Im Hauptteil werden die zehn Elemente einer differenzsensiblen Unterrichtsplanung anhand von zentralen Fragestellungen, wesentlichen Aussagen und konkreten Unterrichtsbeispielen aus den Texten und Materialien des Projekts vorgestellt und von den Teilnehmenden im Hinblick auf eigene Unterrichtserfahrungen verarbeitet. </a:t>
            </a:r>
          </a:p>
          <a:p>
            <a:pPr>
              <a:spcBef>
                <a:spcPts val="0"/>
              </a:spcBef>
            </a:pPr>
            <a:r>
              <a:rPr lang="de-DE" sz="1400" dirty="0">
                <a:latin typeface="Arial"/>
                <a:cs typeface="Arial"/>
              </a:rPr>
              <a:t>Den Abschluss bildet die Übertragung einer Basisaufgabe in den eigenen Unterricht durch die Teilnehmenden und der damit verbundene Transfer der erhaltenen Informationen in die eigene Unterrichtspraxis.</a:t>
            </a:r>
          </a:p>
        </p:txBody>
      </p:sp>
    </p:spTree>
    <p:extLst>
      <p:ext uri="{BB962C8B-B14F-4D97-AF65-F5344CB8AC3E}">
        <p14:creationId xmlns:p14="http://schemas.microsoft.com/office/powerpoint/2010/main" val="1532939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21E0E587-ABA2-A228-52C5-C9A2D3B8D75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F79FC762-4EF5-E5B3-124D-20E5B774E4DE}"/>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/129</a:t>
            </a:r>
            <a:endParaRPr lang="de-DE" sz="1400" b="1">
              <a:solidFill>
                <a:srgbClr val="327D87"/>
              </a:solidFill>
            </a:endParaRPr>
          </a:p>
        </p:txBody>
      </p:sp>
      <p:pic>
        <p:nvPicPr>
          <p:cNvPr id="13" name="Grafik 12">
            <a:extLst>
              <a:ext uri="{FF2B5EF4-FFF2-40B4-BE49-F238E27FC236}">
                <a16:creationId xmlns:a16="http://schemas.microsoft.com/office/drawing/2014/main" id="{F549A059-3EF9-BD34-6A5E-2EF534F1901C}"/>
              </a:ext>
            </a:extLst>
          </p:cNvPr>
          <p:cNvPicPr>
            <a:picLocks noChangeAspect="1"/>
          </p:cNvPicPr>
          <p:nvPr/>
        </p:nvPicPr>
        <p:blipFill rotWithShape="1">
          <a:blip r:embed="rId4"/>
          <a:srcRect b="33915"/>
          <a:stretch/>
        </p:blipFill>
        <p:spPr>
          <a:xfrm>
            <a:off x="497840" y="1138605"/>
            <a:ext cx="8331219" cy="4804995"/>
          </a:xfrm>
          <a:prstGeom prst="rect">
            <a:avLst/>
          </a:prstGeom>
        </p:spPr>
      </p:pic>
      <p:sp>
        <p:nvSpPr>
          <p:cNvPr id="14" name="Rechteck 13">
            <a:extLst>
              <a:ext uri="{FF2B5EF4-FFF2-40B4-BE49-F238E27FC236}">
                <a16:creationId xmlns:a16="http://schemas.microsoft.com/office/drawing/2014/main" id="{41B2BEF5-6743-5077-181D-D24442804413}"/>
              </a:ext>
            </a:extLst>
          </p:cNvPr>
          <p:cNvSpPr/>
          <p:nvPr/>
        </p:nvSpPr>
        <p:spPr>
          <a:xfrm>
            <a:off x="644919" y="3375215"/>
            <a:ext cx="2058088" cy="150828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66215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D4E8E459-66A7-840A-8AAD-BC96DF33E57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8D0A8254-CDB9-B2D2-2CBB-DA27042E7294}"/>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/340</a:t>
            </a:r>
            <a:endParaRPr lang="de-DE" sz="1400" b="1">
              <a:solidFill>
                <a:srgbClr val="327D87"/>
              </a:solidFill>
            </a:endParaRPr>
          </a:p>
        </p:txBody>
      </p:sp>
      <p:pic>
        <p:nvPicPr>
          <p:cNvPr id="22" name="Grafik 21">
            <a:extLst>
              <a:ext uri="{FF2B5EF4-FFF2-40B4-BE49-F238E27FC236}">
                <a16:creationId xmlns:a16="http://schemas.microsoft.com/office/drawing/2014/main" id="{14464059-900D-D723-F915-D1CF5C397065}"/>
              </a:ext>
            </a:extLst>
          </p:cNvPr>
          <p:cNvPicPr>
            <a:picLocks noChangeAspect="1"/>
          </p:cNvPicPr>
          <p:nvPr/>
        </p:nvPicPr>
        <p:blipFill>
          <a:blip r:embed="rId4"/>
          <a:stretch>
            <a:fillRect/>
          </a:stretch>
        </p:blipFill>
        <p:spPr>
          <a:xfrm>
            <a:off x="528320" y="1180043"/>
            <a:ext cx="7015548" cy="4763557"/>
          </a:xfrm>
          <a:prstGeom prst="rect">
            <a:avLst/>
          </a:prstGeom>
        </p:spPr>
      </p:pic>
      <p:sp>
        <p:nvSpPr>
          <p:cNvPr id="23" name="Rechteck 22">
            <a:extLst>
              <a:ext uri="{FF2B5EF4-FFF2-40B4-BE49-F238E27FC236}">
                <a16:creationId xmlns:a16="http://schemas.microsoft.com/office/drawing/2014/main" id="{A950A938-AD1D-C56F-C635-AAA682766ABC}"/>
              </a:ext>
            </a:extLst>
          </p:cNvPr>
          <p:cNvSpPr/>
          <p:nvPr/>
        </p:nvSpPr>
        <p:spPr>
          <a:xfrm>
            <a:off x="568960" y="1597214"/>
            <a:ext cx="1778000" cy="2730945"/>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C5F62079-0EF1-47FF-5630-0BC09661A5A7}"/>
              </a:ext>
            </a:extLst>
          </p:cNvPr>
          <p:cNvSpPr/>
          <p:nvPr/>
        </p:nvSpPr>
        <p:spPr>
          <a:xfrm>
            <a:off x="568960" y="2692233"/>
            <a:ext cx="1778000" cy="349160"/>
          </a:xfrm>
          <a:prstGeom prst="rect">
            <a:avLst/>
          </a:prstGeom>
          <a:solidFill>
            <a:srgbClr val="0E7270">
              <a:tint val="66000"/>
              <a:satMod val="160000"/>
              <a:alpha val="50000"/>
            </a:srgb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3632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64697"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44</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2" name="Grafik 11">
            <a:extLst>
              <a:ext uri="{FF2B5EF4-FFF2-40B4-BE49-F238E27FC236}">
                <a16:creationId xmlns:a16="http://schemas.microsoft.com/office/drawing/2014/main" id="{583D86FB-814C-8EAE-4E41-8CF8CDBBCACA}"/>
              </a:ext>
            </a:extLst>
          </p:cNvPr>
          <p:cNvPicPr>
            <a:picLocks noChangeAspect="1"/>
          </p:cNvPicPr>
          <p:nvPr/>
        </p:nvPicPr>
        <p:blipFill>
          <a:blip r:embed="rId4"/>
          <a:stretch>
            <a:fillRect/>
          </a:stretch>
        </p:blipFill>
        <p:spPr>
          <a:xfrm>
            <a:off x="2258834" y="2484528"/>
            <a:ext cx="4626329" cy="2390270"/>
          </a:xfrm>
          <a:prstGeom prst="rect">
            <a:avLst/>
          </a:prstGeom>
        </p:spPr>
      </p:pic>
      <p:grpSp>
        <p:nvGrpSpPr>
          <p:cNvPr id="13" name="Gruppieren 12">
            <a:extLst>
              <a:ext uri="{FF2B5EF4-FFF2-40B4-BE49-F238E27FC236}">
                <a16:creationId xmlns:a16="http://schemas.microsoft.com/office/drawing/2014/main" id="{F0F4F4F6-90D9-3B67-4029-676684BE564A}"/>
              </a:ext>
            </a:extLst>
          </p:cNvPr>
          <p:cNvGrpSpPr/>
          <p:nvPr/>
        </p:nvGrpSpPr>
        <p:grpSpPr>
          <a:xfrm>
            <a:off x="5200650" y="2362608"/>
            <a:ext cx="2435773" cy="448366"/>
            <a:chOff x="5200650" y="2362608"/>
            <a:chExt cx="2435773" cy="448366"/>
          </a:xfrm>
        </p:grpSpPr>
        <p:sp>
          <p:nvSpPr>
            <p:cNvPr id="14" name="Textfeld 13">
              <a:extLst>
                <a:ext uri="{FF2B5EF4-FFF2-40B4-BE49-F238E27FC236}">
                  <a16:creationId xmlns:a16="http://schemas.microsoft.com/office/drawing/2014/main" id="{6C63C7C6-482C-C3DA-7755-F2B69E59D1F6}"/>
                </a:ext>
              </a:extLst>
            </p:cNvPr>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a:t>Reduktion </a:t>
              </a:r>
            </a:p>
          </p:txBody>
        </p:sp>
        <p:cxnSp>
          <p:nvCxnSpPr>
            <p:cNvPr id="15" name="Gerade Verbindung mit Pfeil 14">
              <a:extLst>
                <a:ext uri="{FF2B5EF4-FFF2-40B4-BE49-F238E27FC236}">
                  <a16:creationId xmlns:a16="http://schemas.microsoft.com/office/drawing/2014/main" id="{32D64337-5964-650A-3DAE-6CE1DEDFC1AD}"/>
                </a:ext>
              </a:extLst>
            </p:cNvPr>
            <p:cNvCxnSpPr>
              <a:cxnSpLocks/>
              <a:stCxn id="14"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16" name="Gruppieren 15">
            <a:extLst>
              <a:ext uri="{FF2B5EF4-FFF2-40B4-BE49-F238E27FC236}">
                <a16:creationId xmlns:a16="http://schemas.microsoft.com/office/drawing/2014/main" id="{A79794EB-79DE-829C-19A9-C7A7F3D9675B}"/>
              </a:ext>
            </a:extLst>
          </p:cNvPr>
          <p:cNvGrpSpPr/>
          <p:nvPr/>
        </p:nvGrpSpPr>
        <p:grpSpPr>
          <a:xfrm>
            <a:off x="5200650" y="4019550"/>
            <a:ext cx="2577537" cy="1163415"/>
            <a:chOff x="5200650" y="4019550"/>
            <a:chExt cx="2577537" cy="1163415"/>
          </a:xfrm>
        </p:grpSpPr>
        <p:sp>
          <p:nvSpPr>
            <p:cNvPr id="17" name="Textfeld 16">
              <a:extLst>
                <a:ext uri="{FF2B5EF4-FFF2-40B4-BE49-F238E27FC236}">
                  <a16:creationId xmlns:a16="http://schemas.microsoft.com/office/drawing/2014/main" id="{58B018BE-3CA4-1416-F145-AF59B6095F39}"/>
                </a:ext>
              </a:extLst>
            </p:cNvPr>
            <p:cNvSpPr txBox="1"/>
            <p:nvPr/>
          </p:nvSpPr>
          <p:spPr>
            <a:xfrm>
              <a:off x="6295956" y="4810470"/>
              <a:ext cx="1482231" cy="372495"/>
            </a:xfrm>
            <a:prstGeom prst="rect">
              <a:avLst/>
            </a:prstGeom>
            <a:solidFill>
              <a:schemeClr val="bg1"/>
            </a:solidFill>
            <a:ln w="22225">
              <a:solidFill>
                <a:srgbClr val="0E7270"/>
              </a:solidFill>
            </a:ln>
          </p:spPr>
          <p:txBody>
            <a:bodyPr wrap="square" rtlCol="0">
              <a:spAutoFit/>
            </a:bodyPr>
            <a:lstStyle/>
            <a:p>
              <a:r>
                <a:rPr lang="de-DE" b="1"/>
                <a:t>Erweiterung </a:t>
              </a:r>
            </a:p>
          </p:txBody>
        </p:sp>
        <p:cxnSp>
          <p:nvCxnSpPr>
            <p:cNvPr id="18" name="Gerade Verbindung mit Pfeil 17">
              <a:extLst>
                <a:ext uri="{FF2B5EF4-FFF2-40B4-BE49-F238E27FC236}">
                  <a16:creationId xmlns:a16="http://schemas.microsoft.com/office/drawing/2014/main" id="{7486DC74-56AA-5D00-A3DF-F696E348BFFA}"/>
                </a:ext>
              </a:extLst>
            </p:cNvPr>
            <p:cNvCxnSpPr>
              <a:cxnSpLocks/>
              <a:stCxn id="17"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19" name="Gruppieren 18">
            <a:extLst>
              <a:ext uri="{FF2B5EF4-FFF2-40B4-BE49-F238E27FC236}">
                <a16:creationId xmlns:a16="http://schemas.microsoft.com/office/drawing/2014/main" id="{98FF2D6A-524E-7F6A-2681-D90AB4BA6F36}"/>
              </a:ext>
            </a:extLst>
          </p:cNvPr>
          <p:cNvGrpSpPr/>
          <p:nvPr/>
        </p:nvGrpSpPr>
        <p:grpSpPr>
          <a:xfrm>
            <a:off x="251520" y="4699644"/>
            <a:ext cx="2872680" cy="1403532"/>
            <a:chOff x="251520" y="4699644"/>
            <a:chExt cx="2872680" cy="1403532"/>
          </a:xfrm>
        </p:grpSpPr>
        <p:sp>
          <p:nvSpPr>
            <p:cNvPr id="25" name="Textfeld 24">
              <a:extLst>
                <a:ext uri="{FF2B5EF4-FFF2-40B4-BE49-F238E27FC236}">
                  <a16:creationId xmlns:a16="http://schemas.microsoft.com/office/drawing/2014/main" id="{A911C9F9-1020-BF9D-14B5-366F08039496}"/>
                </a:ext>
              </a:extLst>
            </p:cNvPr>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a:t>Möglichkeiten individueller Unterstützung</a:t>
              </a:r>
            </a:p>
          </p:txBody>
        </p:sp>
        <p:cxnSp>
          <p:nvCxnSpPr>
            <p:cNvPr id="26" name="Gerade Verbindung mit Pfeil 25">
              <a:extLst>
                <a:ext uri="{FF2B5EF4-FFF2-40B4-BE49-F238E27FC236}">
                  <a16:creationId xmlns:a16="http://schemas.microsoft.com/office/drawing/2014/main" id="{BEF4F8CA-D09F-C3BE-890F-D3C0EC236D26}"/>
                </a:ext>
              </a:extLst>
            </p:cNvPr>
            <p:cNvCxnSpPr>
              <a:cxnSpLocks/>
              <a:stCxn id="25"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27" name="Gruppieren 26">
            <a:extLst>
              <a:ext uri="{FF2B5EF4-FFF2-40B4-BE49-F238E27FC236}">
                <a16:creationId xmlns:a16="http://schemas.microsoft.com/office/drawing/2014/main" id="{CFEC21FF-7BA7-C363-3151-4A4F835B5719}"/>
              </a:ext>
            </a:extLst>
          </p:cNvPr>
          <p:cNvGrpSpPr/>
          <p:nvPr/>
        </p:nvGrpSpPr>
        <p:grpSpPr>
          <a:xfrm>
            <a:off x="251520" y="1196752"/>
            <a:ext cx="2600781" cy="2151136"/>
            <a:chOff x="251520" y="1196752"/>
            <a:chExt cx="2600781" cy="2151136"/>
          </a:xfrm>
        </p:grpSpPr>
        <p:sp>
          <p:nvSpPr>
            <p:cNvPr id="28" name="Textfeld 27">
              <a:extLst>
                <a:ext uri="{FF2B5EF4-FFF2-40B4-BE49-F238E27FC236}">
                  <a16:creationId xmlns:a16="http://schemas.microsoft.com/office/drawing/2014/main" id="{81157F9B-69B8-F7B8-D1B5-9934067AA953}"/>
                </a:ext>
              </a:extLst>
            </p:cNvPr>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a:t>Basisaufgabe </a:t>
              </a:r>
            </a:p>
            <a:p>
              <a:r>
                <a:rPr lang="de-DE" sz="1600"/>
                <a:t>und vertiefende </a:t>
              </a:r>
            </a:p>
            <a:p>
              <a:r>
                <a:rPr lang="de-DE" sz="1600"/>
                <a:t>Aufgabenstellungen</a:t>
              </a:r>
            </a:p>
          </p:txBody>
        </p:sp>
        <p:cxnSp>
          <p:nvCxnSpPr>
            <p:cNvPr id="29" name="Gerade Verbindung mit Pfeil 28">
              <a:extLst>
                <a:ext uri="{FF2B5EF4-FFF2-40B4-BE49-F238E27FC236}">
                  <a16:creationId xmlns:a16="http://schemas.microsoft.com/office/drawing/2014/main" id="{FCB2FFE6-E406-CB32-C778-2C2C98FE8F67}"/>
                </a:ext>
              </a:extLst>
            </p:cNvPr>
            <p:cNvCxnSpPr>
              <a:cxnSpLocks/>
              <a:stCxn id="28"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30" name="Rechteck 29">
            <a:extLst>
              <a:ext uri="{FF2B5EF4-FFF2-40B4-BE49-F238E27FC236}">
                <a16:creationId xmlns:a16="http://schemas.microsoft.com/office/drawing/2014/main" id="{8A9812A8-950C-96C8-13DF-0F66614DDD13}"/>
              </a:ext>
            </a:extLst>
          </p:cNvPr>
          <p:cNvSpPr/>
          <p:nvPr/>
        </p:nvSpPr>
        <p:spPr>
          <a:xfrm>
            <a:off x="3469709" y="5971474"/>
            <a:ext cx="2204578"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/629</a:t>
            </a:r>
          </a:p>
        </p:txBody>
      </p:sp>
    </p:spTree>
    <p:extLst>
      <p:ext uri="{BB962C8B-B14F-4D97-AF65-F5344CB8AC3E}">
        <p14:creationId xmlns:p14="http://schemas.microsoft.com/office/powerpoint/2010/main" val="35646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482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45</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21" name="Grafik 20">
            <a:extLst>
              <a:ext uri="{FF2B5EF4-FFF2-40B4-BE49-F238E27FC236}">
                <a16:creationId xmlns:a16="http://schemas.microsoft.com/office/drawing/2014/main" id="{B53BF750-CC67-E9B3-CBA6-29FC583E8D1B}"/>
              </a:ext>
            </a:extLst>
          </p:cNvPr>
          <p:cNvPicPr>
            <a:picLocks noChangeAspect="1"/>
          </p:cNvPicPr>
          <p:nvPr/>
        </p:nvPicPr>
        <p:blipFill>
          <a:blip r:embed="rId4"/>
          <a:stretch>
            <a:fillRect/>
          </a:stretch>
        </p:blipFill>
        <p:spPr>
          <a:xfrm>
            <a:off x="2258834" y="2484528"/>
            <a:ext cx="4626329" cy="2390270"/>
          </a:xfrm>
          <a:prstGeom prst="rect">
            <a:avLst/>
          </a:prstGeom>
        </p:spPr>
      </p:pic>
      <p:sp>
        <p:nvSpPr>
          <p:cNvPr id="22" name="Textfeld 21">
            <a:extLst>
              <a:ext uri="{FF2B5EF4-FFF2-40B4-BE49-F238E27FC236}">
                <a16:creationId xmlns:a16="http://schemas.microsoft.com/office/drawing/2014/main" id="{420DAF4C-746F-518D-C2EC-851C541FF767}"/>
              </a:ext>
            </a:extLst>
          </p:cNvPr>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a:t>Basisaufgabe </a:t>
            </a:r>
          </a:p>
          <a:p>
            <a:r>
              <a:rPr lang="de-DE" sz="1600"/>
              <a:t>und vertiefende </a:t>
            </a:r>
          </a:p>
          <a:p>
            <a:r>
              <a:rPr lang="de-DE" sz="1600"/>
              <a:t>Aufgabenstellungen</a:t>
            </a:r>
          </a:p>
        </p:txBody>
      </p:sp>
      <p:sp>
        <p:nvSpPr>
          <p:cNvPr id="23" name="Textfeld 22">
            <a:extLst>
              <a:ext uri="{FF2B5EF4-FFF2-40B4-BE49-F238E27FC236}">
                <a16:creationId xmlns:a16="http://schemas.microsoft.com/office/drawing/2014/main" id="{166C8281-2DD4-CC01-03E6-FFE914BED379}"/>
              </a:ext>
            </a:extLst>
          </p:cNvPr>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a:t>Reduktion </a:t>
            </a:r>
          </a:p>
        </p:txBody>
      </p:sp>
      <p:cxnSp>
        <p:nvCxnSpPr>
          <p:cNvPr id="24" name="Gerade Verbindung mit Pfeil 23">
            <a:extLst>
              <a:ext uri="{FF2B5EF4-FFF2-40B4-BE49-F238E27FC236}">
                <a16:creationId xmlns:a16="http://schemas.microsoft.com/office/drawing/2014/main" id="{CB6643D6-53FE-5EE4-B3AF-AC848671D1D0}"/>
              </a:ext>
            </a:extLst>
          </p:cNvPr>
          <p:cNvCxnSpPr>
            <a:cxnSpLocks/>
            <a:stCxn id="23"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1" name="Textfeld 30">
            <a:extLst>
              <a:ext uri="{FF2B5EF4-FFF2-40B4-BE49-F238E27FC236}">
                <a16:creationId xmlns:a16="http://schemas.microsoft.com/office/drawing/2014/main" id="{D9D36D55-3AA7-AFFB-49EE-0F03C565640E}"/>
              </a:ext>
            </a:extLst>
          </p:cNvPr>
          <p:cNvSpPr txBox="1"/>
          <p:nvPr/>
        </p:nvSpPr>
        <p:spPr>
          <a:xfrm>
            <a:off x="6295956" y="4810470"/>
            <a:ext cx="1340467" cy="372495"/>
          </a:xfrm>
          <a:prstGeom prst="rect">
            <a:avLst/>
          </a:prstGeom>
          <a:solidFill>
            <a:schemeClr val="bg1"/>
          </a:solidFill>
          <a:ln w="22225">
            <a:solidFill>
              <a:srgbClr val="0E7270"/>
            </a:solidFill>
          </a:ln>
        </p:spPr>
        <p:txBody>
          <a:bodyPr wrap="square" rtlCol="0">
            <a:spAutoFit/>
          </a:bodyPr>
          <a:lstStyle/>
          <a:p>
            <a:r>
              <a:rPr lang="de-DE" b="1"/>
              <a:t>Erweiterung </a:t>
            </a:r>
          </a:p>
        </p:txBody>
      </p:sp>
      <p:cxnSp>
        <p:nvCxnSpPr>
          <p:cNvPr id="32" name="Gerade Verbindung mit Pfeil 31">
            <a:extLst>
              <a:ext uri="{FF2B5EF4-FFF2-40B4-BE49-F238E27FC236}">
                <a16:creationId xmlns:a16="http://schemas.microsoft.com/office/drawing/2014/main" id="{BA1D20A4-37AF-05BC-3369-250E9C9E5AFF}"/>
              </a:ext>
            </a:extLst>
          </p:cNvPr>
          <p:cNvCxnSpPr>
            <a:cxnSpLocks/>
            <a:stCxn id="31"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3" name="Textfeld 32">
            <a:extLst>
              <a:ext uri="{FF2B5EF4-FFF2-40B4-BE49-F238E27FC236}">
                <a16:creationId xmlns:a16="http://schemas.microsoft.com/office/drawing/2014/main" id="{E7532D58-E747-93E3-04C7-CC5B3F43D035}"/>
              </a:ext>
            </a:extLst>
          </p:cNvPr>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a:t>Möglichkeiten individueller Unterstützung</a:t>
            </a:r>
          </a:p>
        </p:txBody>
      </p:sp>
      <p:cxnSp>
        <p:nvCxnSpPr>
          <p:cNvPr id="34" name="Gerade Verbindung mit Pfeil 33">
            <a:extLst>
              <a:ext uri="{FF2B5EF4-FFF2-40B4-BE49-F238E27FC236}">
                <a16:creationId xmlns:a16="http://schemas.microsoft.com/office/drawing/2014/main" id="{00A1A65B-6FC4-81C4-8B2E-BB3F81BF36A9}"/>
              </a:ext>
            </a:extLst>
          </p:cNvPr>
          <p:cNvCxnSpPr>
            <a:cxnSpLocks/>
            <a:stCxn id="33"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4D694985-E504-03DB-8EC2-6D6E25BFDDC2}"/>
              </a:ext>
            </a:extLst>
          </p:cNvPr>
          <p:cNvCxnSpPr>
            <a:cxnSpLocks/>
            <a:stCxn id="22"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6" name="Gruppieren 35">
            <a:extLst>
              <a:ext uri="{FF2B5EF4-FFF2-40B4-BE49-F238E27FC236}">
                <a16:creationId xmlns:a16="http://schemas.microsoft.com/office/drawing/2014/main" id="{AD30C846-9F6F-46C4-C644-6463104CCD52}"/>
              </a:ext>
            </a:extLst>
          </p:cNvPr>
          <p:cNvGrpSpPr/>
          <p:nvPr/>
        </p:nvGrpSpPr>
        <p:grpSpPr>
          <a:xfrm>
            <a:off x="2258834" y="1196752"/>
            <a:ext cx="3815627" cy="864000"/>
            <a:chOff x="2258834" y="1196752"/>
            <a:chExt cx="3815627" cy="864000"/>
          </a:xfrm>
        </p:grpSpPr>
        <p:pic>
          <p:nvPicPr>
            <p:cNvPr id="37" name="Grafik 36">
              <a:extLst>
                <a:ext uri="{FF2B5EF4-FFF2-40B4-BE49-F238E27FC236}">
                  <a16:creationId xmlns:a16="http://schemas.microsoft.com/office/drawing/2014/main" id="{43AB4D3D-8EB7-AF5F-56AB-1A0376340F03}"/>
                </a:ext>
              </a:extLst>
            </p:cNvPr>
            <p:cNvPicPr>
              <a:picLocks noChangeAspect="1"/>
            </p:cNvPicPr>
            <p:nvPr/>
          </p:nvPicPr>
          <p:blipFill rotWithShape="1">
            <a:blip r:embed="rId5"/>
            <a:srcRect r="66821"/>
            <a:stretch/>
          </p:blipFill>
          <p:spPr>
            <a:xfrm>
              <a:off x="2258834" y="1196752"/>
              <a:ext cx="1304270" cy="864000"/>
            </a:xfrm>
            <a:prstGeom prst="rect">
              <a:avLst/>
            </a:prstGeom>
          </p:spPr>
        </p:pic>
        <p:pic>
          <p:nvPicPr>
            <p:cNvPr id="38" name="Grafik 37">
              <a:extLst>
                <a:ext uri="{FF2B5EF4-FFF2-40B4-BE49-F238E27FC236}">
                  <a16:creationId xmlns:a16="http://schemas.microsoft.com/office/drawing/2014/main" id="{1CD7ADCC-CD08-0EBB-EA62-A3C792BA862D}"/>
                </a:ext>
              </a:extLst>
            </p:cNvPr>
            <p:cNvPicPr>
              <a:picLocks noChangeAspect="1"/>
            </p:cNvPicPr>
            <p:nvPr/>
          </p:nvPicPr>
          <p:blipFill rotWithShape="1">
            <a:blip r:embed="rId6"/>
            <a:srcRect l="34063" r="33444" b="50968"/>
            <a:stretch/>
          </p:blipFill>
          <p:spPr>
            <a:xfrm>
              <a:off x="3627909" y="1196752"/>
              <a:ext cx="1089587" cy="864000"/>
            </a:xfrm>
            <a:prstGeom prst="rect">
              <a:avLst/>
            </a:prstGeom>
          </p:spPr>
        </p:pic>
        <p:pic>
          <p:nvPicPr>
            <p:cNvPr id="39" name="Grafik 38">
              <a:extLst>
                <a:ext uri="{FF2B5EF4-FFF2-40B4-BE49-F238E27FC236}">
                  <a16:creationId xmlns:a16="http://schemas.microsoft.com/office/drawing/2014/main" id="{63E6B5ED-43E7-2A00-58A4-C3F94DD901B2}"/>
                </a:ext>
              </a:extLst>
            </p:cNvPr>
            <p:cNvPicPr>
              <a:picLocks noChangeAspect="1"/>
            </p:cNvPicPr>
            <p:nvPr/>
          </p:nvPicPr>
          <p:blipFill rotWithShape="1">
            <a:blip r:embed="rId7"/>
            <a:srcRect r="50000"/>
            <a:stretch/>
          </p:blipFill>
          <p:spPr>
            <a:xfrm>
              <a:off x="4770310" y="1196752"/>
              <a:ext cx="1304151" cy="864000"/>
            </a:xfrm>
            <a:prstGeom prst="rect">
              <a:avLst/>
            </a:prstGeom>
          </p:spPr>
        </p:pic>
      </p:grpSp>
      <p:pic>
        <p:nvPicPr>
          <p:cNvPr id="40" name="Grafik 39">
            <a:extLst>
              <a:ext uri="{FF2B5EF4-FFF2-40B4-BE49-F238E27FC236}">
                <a16:creationId xmlns:a16="http://schemas.microsoft.com/office/drawing/2014/main" id="{2CC3DB71-F39A-D2AD-B3D3-61A3BE786594}"/>
              </a:ext>
            </a:extLst>
          </p:cNvPr>
          <p:cNvPicPr>
            <a:picLocks noChangeAspect="1"/>
          </p:cNvPicPr>
          <p:nvPr/>
        </p:nvPicPr>
        <p:blipFill rotWithShape="1">
          <a:blip r:embed="rId8"/>
          <a:srcRect l="1" t="513" r="-1076"/>
          <a:stretch/>
        </p:blipFill>
        <p:spPr>
          <a:xfrm>
            <a:off x="2258834" y="5239176"/>
            <a:ext cx="2229328" cy="864000"/>
          </a:xfrm>
          <a:prstGeom prst="rect">
            <a:avLst/>
          </a:prstGeom>
        </p:spPr>
      </p:pic>
      <p:grpSp>
        <p:nvGrpSpPr>
          <p:cNvPr id="41" name="Gruppieren 40">
            <a:extLst>
              <a:ext uri="{FF2B5EF4-FFF2-40B4-BE49-F238E27FC236}">
                <a16:creationId xmlns:a16="http://schemas.microsoft.com/office/drawing/2014/main" id="{6B7ABBC2-94C8-F048-737F-347506B0FC95}"/>
              </a:ext>
            </a:extLst>
          </p:cNvPr>
          <p:cNvGrpSpPr/>
          <p:nvPr/>
        </p:nvGrpSpPr>
        <p:grpSpPr>
          <a:xfrm>
            <a:off x="6355882" y="1855051"/>
            <a:ext cx="2695367" cy="1800023"/>
            <a:chOff x="6355882" y="1855051"/>
            <a:chExt cx="2695367" cy="1800023"/>
          </a:xfrm>
        </p:grpSpPr>
        <p:pic>
          <p:nvPicPr>
            <p:cNvPr id="42" name="Grafik 41">
              <a:extLst>
                <a:ext uri="{FF2B5EF4-FFF2-40B4-BE49-F238E27FC236}">
                  <a16:creationId xmlns:a16="http://schemas.microsoft.com/office/drawing/2014/main" id="{D852A5F3-3953-178D-0ED6-A59554D10650}"/>
                </a:ext>
              </a:extLst>
            </p:cNvPr>
            <p:cNvPicPr>
              <a:picLocks noChangeAspect="1"/>
            </p:cNvPicPr>
            <p:nvPr/>
          </p:nvPicPr>
          <p:blipFill rotWithShape="1">
            <a:blip r:embed="rId9"/>
            <a:srcRect r="50339"/>
            <a:stretch/>
          </p:blipFill>
          <p:spPr>
            <a:xfrm>
              <a:off x="7755941" y="1855051"/>
              <a:ext cx="1295308" cy="864000"/>
            </a:xfrm>
            <a:prstGeom prst="rect">
              <a:avLst/>
            </a:prstGeom>
          </p:spPr>
        </p:pic>
        <p:pic>
          <p:nvPicPr>
            <p:cNvPr id="43" name="Grafik 42">
              <a:extLst>
                <a:ext uri="{FF2B5EF4-FFF2-40B4-BE49-F238E27FC236}">
                  <a16:creationId xmlns:a16="http://schemas.microsoft.com/office/drawing/2014/main" id="{8DA0F4EB-1EC6-28B2-91FA-2722A95D9BE7}"/>
                </a:ext>
              </a:extLst>
            </p:cNvPr>
            <p:cNvPicPr>
              <a:picLocks noChangeAspect="1"/>
            </p:cNvPicPr>
            <p:nvPr/>
          </p:nvPicPr>
          <p:blipFill rotWithShape="1">
            <a:blip r:embed="rId10"/>
            <a:srcRect r="32083"/>
            <a:stretch/>
          </p:blipFill>
          <p:spPr>
            <a:xfrm>
              <a:off x="6355882" y="2791074"/>
              <a:ext cx="2695367" cy="864000"/>
            </a:xfrm>
            <a:prstGeom prst="rect">
              <a:avLst/>
            </a:prstGeom>
          </p:spPr>
        </p:pic>
      </p:grpSp>
      <p:grpSp>
        <p:nvGrpSpPr>
          <p:cNvPr id="44" name="Gruppieren 43">
            <a:extLst>
              <a:ext uri="{FF2B5EF4-FFF2-40B4-BE49-F238E27FC236}">
                <a16:creationId xmlns:a16="http://schemas.microsoft.com/office/drawing/2014/main" id="{2B4B9CDA-4BB6-6196-69F9-BEF9EA422E4D}"/>
              </a:ext>
            </a:extLst>
          </p:cNvPr>
          <p:cNvGrpSpPr/>
          <p:nvPr/>
        </p:nvGrpSpPr>
        <p:grpSpPr>
          <a:xfrm>
            <a:off x="6387601" y="4323458"/>
            <a:ext cx="2663648" cy="1779718"/>
            <a:chOff x="6387601" y="4323458"/>
            <a:chExt cx="2663648" cy="1779718"/>
          </a:xfrm>
        </p:grpSpPr>
        <p:pic>
          <p:nvPicPr>
            <p:cNvPr id="45" name="Grafik 44">
              <a:extLst>
                <a:ext uri="{FF2B5EF4-FFF2-40B4-BE49-F238E27FC236}">
                  <a16:creationId xmlns:a16="http://schemas.microsoft.com/office/drawing/2014/main" id="{DF3A9FB2-C8A0-CB52-B6BD-BCBDE27A62A8}"/>
                </a:ext>
              </a:extLst>
            </p:cNvPr>
            <p:cNvPicPr>
              <a:picLocks noChangeAspect="1"/>
            </p:cNvPicPr>
            <p:nvPr/>
          </p:nvPicPr>
          <p:blipFill rotWithShape="1">
            <a:blip r:embed="rId11"/>
            <a:srcRect r="34166"/>
            <a:stretch/>
          </p:blipFill>
          <p:spPr>
            <a:xfrm>
              <a:off x="6387601" y="5239176"/>
              <a:ext cx="2663648" cy="864000"/>
            </a:xfrm>
            <a:prstGeom prst="rect">
              <a:avLst/>
            </a:prstGeom>
          </p:spPr>
        </p:pic>
        <p:pic>
          <p:nvPicPr>
            <p:cNvPr id="46" name="Grafik 45">
              <a:extLst>
                <a:ext uri="{FF2B5EF4-FFF2-40B4-BE49-F238E27FC236}">
                  <a16:creationId xmlns:a16="http://schemas.microsoft.com/office/drawing/2014/main" id="{3FD47E7A-1C34-3735-411B-90D5584D9717}"/>
                </a:ext>
              </a:extLst>
            </p:cNvPr>
            <p:cNvPicPr>
              <a:picLocks noChangeAspect="1"/>
            </p:cNvPicPr>
            <p:nvPr/>
          </p:nvPicPr>
          <p:blipFill rotWithShape="1">
            <a:blip r:embed="rId12"/>
            <a:srcRect r="67193"/>
            <a:stretch/>
          </p:blipFill>
          <p:spPr>
            <a:xfrm>
              <a:off x="7710783" y="4323458"/>
              <a:ext cx="1340466" cy="864000"/>
            </a:xfrm>
            <a:prstGeom prst="rect">
              <a:avLst/>
            </a:prstGeom>
          </p:spPr>
        </p:pic>
      </p:grpSp>
      <p:sp>
        <p:nvSpPr>
          <p:cNvPr id="47" name="Rechteck 46">
            <a:extLst>
              <a:ext uri="{FF2B5EF4-FFF2-40B4-BE49-F238E27FC236}">
                <a16:creationId xmlns:a16="http://schemas.microsoft.com/office/drawing/2014/main" id="{D3940CCD-6E50-6170-326A-64943E7FB05A}"/>
              </a:ext>
            </a:extLst>
          </p:cNvPr>
          <p:cNvSpPr/>
          <p:nvPr/>
        </p:nvSpPr>
        <p:spPr>
          <a:xfrm>
            <a:off x="4302829" y="6009395"/>
            <a:ext cx="2204578"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/629</a:t>
            </a:r>
          </a:p>
        </p:txBody>
      </p:sp>
    </p:spTree>
    <p:extLst>
      <p:ext uri="{BB962C8B-B14F-4D97-AF65-F5344CB8AC3E}">
        <p14:creationId xmlns:p14="http://schemas.microsoft.com/office/powerpoint/2010/main" val="25968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46</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D4E8E459-66A7-840A-8AAD-BC96DF33E57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8D0A8254-CDB9-B2D2-2CBB-DA27042E7294}"/>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/45</a:t>
            </a:r>
            <a:endParaRPr lang="de-DE" sz="1400" b="1">
              <a:solidFill>
                <a:srgbClr val="327D87"/>
              </a:solidFill>
            </a:endParaRPr>
          </a:p>
        </p:txBody>
      </p:sp>
      <p:pic>
        <p:nvPicPr>
          <p:cNvPr id="3" name="Grafik 2">
            <a:extLst>
              <a:ext uri="{FF2B5EF4-FFF2-40B4-BE49-F238E27FC236}">
                <a16:creationId xmlns:a16="http://schemas.microsoft.com/office/drawing/2014/main" id="{822FE4B7-1E01-9BBC-B8BA-4CC845EB3C63}"/>
              </a:ext>
            </a:extLst>
          </p:cNvPr>
          <p:cNvPicPr>
            <a:picLocks noChangeAspect="1"/>
          </p:cNvPicPr>
          <p:nvPr/>
        </p:nvPicPr>
        <p:blipFill>
          <a:blip r:embed="rId4"/>
          <a:stretch>
            <a:fillRect/>
          </a:stretch>
        </p:blipFill>
        <p:spPr>
          <a:xfrm>
            <a:off x="568960" y="1122273"/>
            <a:ext cx="8006080" cy="4688600"/>
          </a:xfrm>
          <a:prstGeom prst="rect">
            <a:avLst/>
          </a:prstGeom>
        </p:spPr>
      </p:pic>
      <p:sp>
        <p:nvSpPr>
          <p:cNvPr id="4" name="Rechteck 3">
            <a:extLst>
              <a:ext uri="{FF2B5EF4-FFF2-40B4-BE49-F238E27FC236}">
                <a16:creationId xmlns:a16="http://schemas.microsoft.com/office/drawing/2014/main" id="{A83CBD19-BA1B-8B27-33E7-BB1076AE81C1}"/>
              </a:ext>
            </a:extLst>
          </p:cNvPr>
          <p:cNvSpPr/>
          <p:nvPr/>
        </p:nvSpPr>
        <p:spPr>
          <a:xfrm>
            <a:off x="568960" y="1597215"/>
            <a:ext cx="1778000" cy="1831786"/>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881395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89081"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47</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a:solidFill>
                  <a:srgbClr val="327D87"/>
                </a:solidFill>
              </a:rPr>
              <a:t>Inklusiver Mathematikunterricht </a:t>
            </a:r>
          </a:p>
          <a:p>
            <a:pPr algn="ctr"/>
            <a:r>
              <a:rPr lang="de-DE" sz="240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15087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nodeType="withEffect">
                                  <p:stCondLst>
                                    <p:cond delay="0"/>
                                  </p:stCondLst>
                                  <p:childTnLst>
                                    <p:set>
                                      <p:cBhvr>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37849"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48</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1" name="Gruppieren 10">
            <a:extLst>
              <a:ext uri="{FF2B5EF4-FFF2-40B4-BE49-F238E27FC236}">
                <a16:creationId xmlns:a16="http://schemas.microsoft.com/office/drawing/2014/main" id="{C9D364E9-5876-0847-0CFA-953C9E05E9ED}"/>
              </a:ext>
            </a:extLst>
          </p:cNvPr>
          <p:cNvGrpSpPr>
            <a:grpSpLocks noChangeAspect="1"/>
          </p:cNvGrpSpPr>
          <p:nvPr/>
        </p:nvGrpSpPr>
        <p:grpSpPr>
          <a:xfrm>
            <a:off x="2051998" y="1067106"/>
            <a:ext cx="5040000" cy="5040000"/>
            <a:chOff x="959278" y="1266822"/>
            <a:chExt cx="5525551" cy="5400001"/>
          </a:xfrm>
        </p:grpSpPr>
        <p:sp>
          <p:nvSpPr>
            <p:cNvPr id="12" name="Abgerundetes Rechteck 11">
              <a:extLst>
                <a:ext uri="{FF2B5EF4-FFF2-40B4-BE49-F238E27FC236}">
                  <a16:creationId xmlns:a16="http://schemas.microsoft.com/office/drawing/2014/main" id="{0F3858C7-8938-0B08-9547-3186699E5ABA}"/>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a:solidFill>
                    <a:prstClr val="black"/>
                  </a:solidFill>
                </a:rPr>
                <a:t>Barrierefreien Mathematikunterricht für alle Kinder gestalten</a:t>
              </a:r>
            </a:p>
            <a:p>
              <a:pPr marL="285750" lvl="0" indent="-285750" defTabSz="914400">
                <a:buClr>
                  <a:srgbClr val="327D87"/>
                </a:buClr>
                <a:buFont typeface="Wingdings" pitchFamily="2" charset="2"/>
                <a:buChar char=""/>
                <a:defRPr/>
              </a:pPr>
              <a:r>
                <a:rPr lang="de-DE" sz="1900" kern="0">
                  <a:solidFill>
                    <a:prstClr val="black"/>
                  </a:solidFill>
                </a:rPr>
                <a:t>Die Bedürfnisse von Lernenden mit Unterstützungsbedarf berücksichtigen</a:t>
              </a:r>
            </a:p>
            <a:p>
              <a:pPr marL="285750" lvl="0" indent="-285750" defTabSz="914400">
                <a:buClr>
                  <a:srgbClr val="327D87"/>
                </a:buClr>
                <a:buFont typeface="Wingdings" pitchFamily="2" charset="2"/>
                <a:buChar char=""/>
                <a:defRPr/>
              </a:pPr>
              <a:endParaRPr lang="de-DE" sz="1900" kern="0">
                <a:solidFill>
                  <a:prstClr val="black"/>
                </a:solidFill>
              </a:endParaRPr>
            </a:p>
            <a:p>
              <a:pPr lvl="0" defTabSz="914400">
                <a:buClr>
                  <a:srgbClr val="327D87"/>
                </a:buClr>
                <a:defRPr/>
              </a:pPr>
              <a:r>
                <a:rPr lang="de-DE" sz="1900" b="1" kern="0">
                  <a:solidFill>
                    <a:prstClr val="black"/>
                  </a:solidFill>
                </a:rPr>
                <a:t>Unterthemen</a:t>
              </a:r>
            </a:p>
            <a:p>
              <a:pPr marL="285750" lvl="0" indent="-285750" defTabSz="914400">
                <a:buClr>
                  <a:srgbClr val="327D87"/>
                </a:buClr>
                <a:buFont typeface="Wingdings" pitchFamily="2" charset="2"/>
                <a:buChar char="§"/>
                <a:defRPr/>
              </a:pPr>
              <a:r>
                <a:rPr lang="de-DE" sz="1900" kern="0">
                  <a:solidFill>
                    <a:prstClr val="black"/>
                  </a:solidFill>
                </a:rPr>
                <a:t>Schulgesetze und Verordnungen (AOSF) beachten</a:t>
              </a:r>
            </a:p>
            <a:p>
              <a:pPr marL="285750" lvl="0" indent="-285750" defTabSz="914400">
                <a:buClr>
                  <a:srgbClr val="327D87"/>
                </a:buClr>
                <a:buFont typeface="Wingdings" pitchFamily="2" charset="2"/>
                <a:buChar char="§"/>
                <a:defRPr/>
              </a:pPr>
              <a:r>
                <a:rPr lang="de-DE" sz="1900" kern="0">
                  <a:solidFill>
                    <a:prstClr val="black"/>
                  </a:solidFill>
                </a:rPr>
                <a:t>Spezifische Unterstützungsmaßnahmen in den Unterricht integrieren</a:t>
              </a:r>
            </a:p>
            <a:p>
              <a:pPr marL="285750" indent="-285750" defTabSz="914400">
                <a:buClr>
                  <a:srgbClr val="327D87"/>
                </a:buClr>
                <a:buFont typeface="Wingdings" pitchFamily="2" charset="2"/>
                <a:buChar char="§"/>
                <a:defRPr/>
              </a:pPr>
              <a:r>
                <a:rPr lang="de-DE" sz="1900" kern="0">
                  <a:solidFill>
                    <a:prstClr val="white">
                      <a:lumMod val="50000"/>
                    </a:prstClr>
                  </a:solidFill>
                </a:rPr>
                <a:t>Potenziale digitaler Medien und Hilfen nutzen</a:t>
              </a:r>
            </a:p>
          </p:txBody>
        </p:sp>
        <p:sp>
          <p:nvSpPr>
            <p:cNvPr id="13" name="Abgerundetes Rechteck 14">
              <a:extLst>
                <a:ext uri="{FF2B5EF4-FFF2-40B4-BE49-F238E27FC236}">
                  <a16:creationId xmlns:a16="http://schemas.microsoft.com/office/drawing/2014/main" id="{03CA94CF-121F-18B9-D6B1-BBCBFA99A982}"/>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a:solidFill>
                    <a:prstClr val="white"/>
                  </a:solidFill>
                  <a:latin typeface="Calibri"/>
                </a:rPr>
                <a:t>Förderschwerpunkte</a:t>
              </a:r>
              <a:endParaRPr kumimoji="0" lang="de-DE" sz="2000" b="1" i="0" u="none" strike="noStrike" kern="0" cap="none" spc="0" normalizeH="0" baseline="0" noProof="0">
                <a:ln>
                  <a:noFill/>
                </a:ln>
                <a:solidFill>
                  <a:prstClr val="white"/>
                </a:solidFill>
                <a:effectLst/>
                <a:uLnTx/>
                <a:uFillTx/>
                <a:latin typeface="Calibri"/>
                <a:ea typeface="+mn-ea"/>
                <a:cs typeface="+mn-cs"/>
              </a:endParaRPr>
            </a:p>
          </p:txBody>
        </p:sp>
      </p:grpSp>
      <p:sp>
        <p:nvSpPr>
          <p:cNvPr id="15" name="Rechteck 14">
            <a:extLst>
              <a:ext uri="{FF2B5EF4-FFF2-40B4-BE49-F238E27FC236}">
                <a16:creationId xmlns:a16="http://schemas.microsoft.com/office/drawing/2014/main" id="{87BAA30E-0F1A-7AAC-0584-51903746D81B}"/>
              </a:ext>
            </a:extLst>
          </p:cNvPr>
          <p:cNvSpPr/>
          <p:nvPr/>
        </p:nvSpPr>
        <p:spPr>
          <a:xfrm>
            <a:off x="3116371" y="6003009"/>
            <a:ext cx="2734851" cy="369332"/>
          </a:xfrm>
          <a:prstGeom prst="rect">
            <a:avLst/>
          </a:prstGeom>
        </p:spPr>
        <p:txBody>
          <a:bodyPr wrap="none">
            <a:spAutoFit/>
          </a:bodyPr>
          <a:lstStyle/>
          <a:p>
            <a:r>
              <a:rPr lang="de-DE">
                <a:solidFill>
                  <a:srgbClr val="222222"/>
                </a:solidFill>
                <a:latin typeface="Open Sans Light" panose="020B0606030504020204" pitchFamily="34" charset="0"/>
              </a:rPr>
              <a:t> </a:t>
            </a:r>
            <a:r>
              <a:rPr lang="de-DE" sz="1400">
                <a:solidFill>
                  <a:srgbClr val="327D87"/>
                </a:solidFill>
              </a:rPr>
              <a:t>https://</a:t>
            </a: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/31</a:t>
            </a:r>
          </a:p>
        </p:txBody>
      </p:sp>
    </p:spTree>
    <p:extLst>
      <p:ext uri="{BB962C8B-B14F-4D97-AF65-F5344CB8AC3E}">
        <p14:creationId xmlns:p14="http://schemas.microsoft.com/office/powerpoint/2010/main" val="302024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89081"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F38FA62A-0850-CEA8-171D-E642BE7047B8}"/>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2" name="Inhaltsplatzhalter 7">
            <a:extLst>
              <a:ext uri="{FF2B5EF4-FFF2-40B4-BE49-F238E27FC236}">
                <a16:creationId xmlns:a16="http://schemas.microsoft.com/office/drawing/2014/main" id="{A00E7DD7-8751-B24F-869F-908B36072C4B}"/>
              </a:ext>
            </a:extLst>
          </p:cNvPr>
          <p:cNvPicPr>
            <a:picLocks noGrp="1" noChangeAspect="1"/>
          </p:cNvPicPr>
          <p:nvPr>
            <p:ph idx="1"/>
          </p:nvPr>
        </p:nvPicPr>
        <p:blipFill>
          <a:blip r:embed="rId4"/>
          <a:srcRect/>
          <a:stretch/>
        </p:blipFill>
        <p:spPr>
          <a:xfrm>
            <a:off x="510365" y="1606062"/>
            <a:ext cx="8229600" cy="3960233"/>
          </a:xfrm>
        </p:spPr>
      </p:pic>
      <p:sp>
        <p:nvSpPr>
          <p:cNvPr id="13" name="Rechteck 12">
            <a:extLst>
              <a:ext uri="{FF2B5EF4-FFF2-40B4-BE49-F238E27FC236}">
                <a16:creationId xmlns:a16="http://schemas.microsoft.com/office/drawing/2014/main" id="{7BD54D51-4C26-9536-DE3D-D09E11B80B40}"/>
              </a:ext>
            </a:extLst>
          </p:cNvPr>
          <p:cNvSpPr/>
          <p:nvPr/>
        </p:nvSpPr>
        <p:spPr>
          <a:xfrm>
            <a:off x="2339209" y="1789043"/>
            <a:ext cx="2594532" cy="2702570"/>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6858C51B-C848-B31C-0E3B-3EAA99FC3E36}"/>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/31</a:t>
            </a:r>
            <a:endParaRPr lang="de-DE" sz="1400" b="1">
              <a:solidFill>
                <a:srgbClr val="327D87"/>
              </a:solidFill>
            </a:endParaRPr>
          </a:p>
        </p:txBody>
      </p:sp>
    </p:spTree>
    <p:extLst>
      <p:ext uri="{BB962C8B-B14F-4D97-AF65-F5344CB8AC3E}">
        <p14:creationId xmlns:p14="http://schemas.microsoft.com/office/powerpoint/2010/main" val="3036432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78D489C4-64E6-1BBA-67A1-882CD49D0FF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7">
            <a:extLst>
              <a:ext uri="{FF2B5EF4-FFF2-40B4-BE49-F238E27FC236}">
                <a16:creationId xmlns:a16="http://schemas.microsoft.com/office/drawing/2014/main" id="{6D50B63B-BC60-C2BE-A305-E8A066658501}"/>
              </a:ext>
            </a:extLst>
          </p:cNvPr>
          <p:cNvPicPr>
            <a:picLocks noGrp="1" noChangeAspect="1"/>
          </p:cNvPicPr>
          <p:nvPr>
            <p:ph idx="1"/>
          </p:nvPr>
        </p:nvPicPr>
        <p:blipFill>
          <a:blip r:embed="rId4"/>
          <a:srcRect/>
          <a:stretch/>
        </p:blipFill>
        <p:spPr>
          <a:xfrm>
            <a:off x="1126091" y="1171064"/>
            <a:ext cx="6531061" cy="4595208"/>
          </a:xfrm>
        </p:spPr>
      </p:pic>
      <p:sp>
        <p:nvSpPr>
          <p:cNvPr id="17" name="Rechteck 16">
            <a:extLst>
              <a:ext uri="{FF2B5EF4-FFF2-40B4-BE49-F238E27FC236}">
                <a16:creationId xmlns:a16="http://schemas.microsoft.com/office/drawing/2014/main" id="{050206C7-BAF4-2E70-C0B9-3B26AFE6368C}"/>
              </a:ext>
            </a:extLst>
          </p:cNvPr>
          <p:cNvSpPr/>
          <p:nvPr/>
        </p:nvSpPr>
        <p:spPr>
          <a:xfrm>
            <a:off x="1126091" y="1186979"/>
            <a:ext cx="1678069" cy="148476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BF7D5C0F-21C2-12A3-6BD9-BC399E6BA82D}"/>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/214</a:t>
            </a:r>
            <a:endParaRPr lang="de-DE" sz="1400" b="1">
              <a:solidFill>
                <a:srgbClr val="327D87"/>
              </a:solidFill>
            </a:endParaRPr>
          </a:p>
        </p:txBody>
      </p:sp>
    </p:spTree>
    <p:extLst>
      <p:ext uri="{BB962C8B-B14F-4D97-AF65-F5344CB8AC3E}">
        <p14:creationId xmlns:p14="http://schemas.microsoft.com/office/powerpoint/2010/main" val="1002231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9" name="Gruppieren 8">
            <a:extLst>
              <a:ext uri="{FF2B5EF4-FFF2-40B4-BE49-F238E27FC236}">
                <a16:creationId xmlns:a16="http://schemas.microsoft.com/office/drawing/2014/main" id="{DBE923B1-3916-236A-6960-421D7B5A5462}"/>
              </a:ext>
            </a:extLst>
          </p:cNvPr>
          <p:cNvGrpSpPr/>
          <p:nvPr/>
        </p:nvGrpSpPr>
        <p:grpSpPr>
          <a:xfrm>
            <a:off x="457200" y="1091728"/>
            <a:ext cx="8412499" cy="4851872"/>
            <a:chOff x="457200" y="1091728"/>
            <a:chExt cx="8412499" cy="4851872"/>
          </a:xfrm>
        </p:grpSpPr>
        <p:sp>
          <p:nvSpPr>
            <p:cNvPr id="10" name="Rechteck 9">
              <a:extLst>
                <a:ext uri="{FF2B5EF4-FFF2-40B4-BE49-F238E27FC236}">
                  <a16:creationId xmlns:a16="http://schemas.microsoft.com/office/drawing/2014/main" id="{5A9C942D-7382-3393-E95F-9B395E8F05E1}"/>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Rechteck 10">
              <a:extLst>
                <a:ext uri="{FF2B5EF4-FFF2-40B4-BE49-F238E27FC236}">
                  <a16:creationId xmlns:a16="http://schemas.microsoft.com/office/drawing/2014/main" id="{7C7CBA99-E952-AA23-4A82-1D4839AB6786}"/>
                </a:ext>
              </a:extLst>
            </p:cNvPr>
            <p:cNvSpPr/>
            <p:nvPr/>
          </p:nvSpPr>
          <p:spPr>
            <a:xfrm>
              <a:off x="1126091" y="1186979"/>
              <a:ext cx="1678069" cy="148476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E9E59945-FBCF-F5F6-AC7C-4ECDECBACE2F}"/>
                </a:ext>
              </a:extLst>
            </p:cNvPr>
            <p:cNvPicPr>
              <a:picLocks noChangeAspect="1"/>
            </p:cNvPicPr>
            <p:nvPr/>
          </p:nvPicPr>
          <p:blipFill>
            <a:blip r:embed="rId4"/>
            <a:stretch>
              <a:fillRect/>
            </a:stretch>
          </p:blipFill>
          <p:spPr>
            <a:xfrm>
              <a:off x="614647" y="1114624"/>
              <a:ext cx="7445119" cy="3050905"/>
            </a:xfrm>
            <a:prstGeom prst="rect">
              <a:avLst/>
            </a:prstGeom>
          </p:spPr>
        </p:pic>
        <p:sp>
          <p:nvSpPr>
            <p:cNvPr id="14" name="Rechteck 13">
              <a:extLst>
                <a:ext uri="{FF2B5EF4-FFF2-40B4-BE49-F238E27FC236}">
                  <a16:creationId xmlns:a16="http://schemas.microsoft.com/office/drawing/2014/main" id="{ABCA1DD4-C3E6-403C-F008-D99BA50D1D50}"/>
                </a:ext>
              </a:extLst>
            </p:cNvPr>
            <p:cNvSpPr/>
            <p:nvPr/>
          </p:nvSpPr>
          <p:spPr>
            <a:xfrm>
              <a:off x="614647" y="1295467"/>
              <a:ext cx="1915902" cy="180751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
        <p:nvSpPr>
          <p:cNvPr id="3" name="Textfeld 2">
            <a:extLst>
              <a:ext uri="{FF2B5EF4-FFF2-40B4-BE49-F238E27FC236}">
                <a16:creationId xmlns:a16="http://schemas.microsoft.com/office/drawing/2014/main" id="{AF6B8798-C110-FFDC-BAE9-35E70D8230E7}"/>
              </a:ext>
            </a:extLst>
          </p:cNvPr>
          <p:cNvSpPr txBox="1"/>
          <p:nvPr/>
        </p:nvSpPr>
        <p:spPr>
          <a:xfrm>
            <a:off x="-529502" y="5942743"/>
            <a:ext cx="4167963" cy="307777"/>
          </a:xfrm>
          <a:prstGeom prst="rect">
            <a:avLst/>
          </a:prstGeom>
          <a:noFill/>
        </p:spPr>
        <p:txBody>
          <a:bodyPr wrap="square" rtlCol="0">
            <a:spAutoFit/>
          </a:bodyPr>
          <a:lstStyle/>
          <a:p>
            <a:pPr algn="ctr"/>
            <a:r>
              <a:rPr lang="de-DE" sz="1400">
                <a:solidFill>
                  <a:srgbClr val="0E7270"/>
                </a:solidFill>
              </a:rPr>
              <a:t>pikas-mi.dzlm.de/node/219</a:t>
            </a:r>
            <a:endParaRPr lang="de-DE" sz="1400" b="1">
              <a:solidFill>
                <a:srgbClr val="0E7270"/>
              </a:solidFill>
            </a:endParaRPr>
          </a:p>
        </p:txBody>
      </p:sp>
      <p:pic>
        <p:nvPicPr>
          <p:cNvPr id="4" name="Grafik 3">
            <a:extLst>
              <a:ext uri="{FF2B5EF4-FFF2-40B4-BE49-F238E27FC236}">
                <a16:creationId xmlns:a16="http://schemas.microsoft.com/office/drawing/2014/main" id="{0733FB34-0C2F-1BBC-7A50-14070369DF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804160" y="4199506"/>
            <a:ext cx="2465459" cy="1849344"/>
          </a:xfrm>
          <a:prstGeom prst="rect">
            <a:avLst/>
          </a:prstGeom>
          <a:noFill/>
          <a:ln>
            <a:noFill/>
          </a:ln>
        </p:spPr>
      </p:pic>
      <p:pic>
        <p:nvPicPr>
          <p:cNvPr id="15" name="Grafik 14">
            <a:extLst>
              <a:ext uri="{FF2B5EF4-FFF2-40B4-BE49-F238E27FC236}">
                <a16:creationId xmlns:a16="http://schemas.microsoft.com/office/drawing/2014/main" id="{63CD32C0-2A3F-18AA-0861-185D240DFF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709" y="4022856"/>
            <a:ext cx="1564640" cy="2452370"/>
          </a:xfrm>
          <a:prstGeom prst="rect">
            <a:avLst/>
          </a:prstGeom>
          <a:noFill/>
          <a:ln>
            <a:noFill/>
          </a:ln>
        </p:spPr>
      </p:pic>
    </p:spTree>
    <p:extLst>
      <p:ext uri="{BB962C8B-B14F-4D97-AF65-F5344CB8AC3E}">
        <p14:creationId xmlns:p14="http://schemas.microsoft.com/office/powerpoint/2010/main" val="286195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9" name="Inhaltsplatzhalter 5">
            <a:extLst>
              <a:ext uri="{FF2B5EF4-FFF2-40B4-BE49-F238E27FC236}">
                <a16:creationId xmlns:a16="http://schemas.microsoft.com/office/drawing/2014/main" id="{A861AECE-5BC0-6E14-0764-2D52CF45FAAB}"/>
              </a:ext>
            </a:extLst>
          </p:cNvPr>
          <p:cNvSpPr>
            <a:spLocks noGrp="1"/>
          </p:cNvSpPr>
          <p:nvPr>
            <p:ph idx="1"/>
          </p:nvPr>
        </p:nvSpPr>
        <p:spPr>
          <a:xfrm>
            <a:off x="1096423" y="1639658"/>
            <a:ext cx="7559897" cy="4713137"/>
          </a:xfrm>
        </p:spPr>
        <p:txBody>
          <a:bodyPr/>
          <a:lstStyle/>
          <a:p>
            <a:r>
              <a:rPr lang="de-DE" sz="1400" b="1" dirty="0"/>
              <a:t>Struktur der Präsentation:</a:t>
            </a:r>
          </a:p>
          <a:p>
            <a:pPr marL="285750" indent="-285750" algn="just">
              <a:spcBef>
                <a:spcPts val="400"/>
              </a:spcBef>
              <a:buFont typeface="Arial" panose="020B0604020202020204" pitchFamily="34" charset="0"/>
              <a:buChar char="•"/>
            </a:pPr>
            <a:r>
              <a:rPr lang="de-DE" sz="1400" dirty="0"/>
              <a:t>Vor jedem neuen Gliederungspunkt erscheint noch einmal die gesamte Gliederung, damit die TN sich leichter innerhalb der Präsentation orientieren können.</a:t>
            </a:r>
          </a:p>
          <a:p>
            <a:pPr marL="285750" indent="-285750" algn="just">
              <a:spcBef>
                <a:spcPts val="0"/>
              </a:spcBef>
              <a:buFont typeface="Arial" panose="020B0604020202020204" pitchFamily="34" charset="0"/>
              <a:buChar char="•"/>
            </a:pPr>
            <a:r>
              <a:rPr lang="de-DE" sz="1400" dirty="0"/>
              <a:t>Nach ausgewählten Gliederungspunkten bearbeiten die TN eine Aktivierungsaufgabe, mit der sie einerseits den vorangegangenen Input verarbeiten und andererseits einen Bezug zwischen diesem und ihren eigenen Planungsüberlegungen herstellen. Darüber hinaus gibt es vor jedem neuen Gliederungspunkt wichtige Hinweise für die Moderierenden über Ziel und Aufbau des neuen „Kapitels“. Vor den jeweiligen Aktivitäten erhalten die Moderierenden zudem Beschreibungen der damit verbunden Ziele und eines möglichen Ablaufs der Aktivitätsphase.</a:t>
            </a:r>
          </a:p>
          <a:p>
            <a:pPr marL="285750" indent="-285750" algn="just">
              <a:spcBef>
                <a:spcPts val="0"/>
              </a:spcBef>
              <a:buFont typeface="Arial" panose="020B0604020202020204" pitchFamily="34" charset="0"/>
              <a:buChar char="•"/>
            </a:pPr>
            <a:r>
              <a:rPr lang="de-DE" sz="1400" dirty="0"/>
              <a:t>Die Folien sind durchgängig mit Animationen versehen, die einen sukzessiven Aufbau der einzelnen Folien ermöglichen. Moderierende, die gerne die gesamte Folie mit einem Klick präsentieren, können die Animationen meist ohne einen Informationsverlust löschen. </a:t>
            </a:r>
          </a:p>
          <a:p>
            <a:pPr marL="285750" indent="-285750" algn="just">
              <a:spcBef>
                <a:spcPts val="0"/>
              </a:spcBef>
              <a:buFont typeface="Arial" panose="020B0604020202020204" pitchFamily="34" charset="0"/>
              <a:buChar char="•"/>
            </a:pPr>
            <a:r>
              <a:rPr lang="de-DE" sz="1400" dirty="0"/>
              <a:t>Auf den Folien befinden sich die wichtigsten Aussagen in Stichpunkten oder Grafiken. </a:t>
            </a:r>
          </a:p>
          <a:p>
            <a:r>
              <a:rPr lang="de-DE" sz="1400" b="1" dirty="0"/>
              <a:t> </a:t>
            </a:r>
          </a:p>
          <a:p>
            <a:endParaRPr lang="de-DE" sz="1400" b="1" dirty="0"/>
          </a:p>
        </p:txBody>
      </p:sp>
    </p:spTree>
    <p:extLst>
      <p:ext uri="{BB962C8B-B14F-4D97-AF65-F5344CB8AC3E}">
        <p14:creationId xmlns:p14="http://schemas.microsoft.com/office/powerpoint/2010/main" val="1365474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3737"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2" name="Textfeld 21">
            <a:extLst>
              <a:ext uri="{FF2B5EF4-FFF2-40B4-BE49-F238E27FC236}">
                <a16:creationId xmlns:a16="http://schemas.microsoft.com/office/drawing/2014/main" id="{52D94B0A-54AB-4A21-DA71-B4F91CD3D2D4}"/>
              </a:ext>
            </a:extLst>
          </p:cNvPr>
          <p:cNvSpPr txBox="1"/>
          <p:nvPr/>
        </p:nvSpPr>
        <p:spPr>
          <a:xfrm>
            <a:off x="2488018" y="5979375"/>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/653</a:t>
            </a:r>
            <a:endParaRPr lang="de-DE" sz="1400" b="1">
              <a:solidFill>
                <a:srgbClr val="327D87"/>
              </a:solidFill>
            </a:endParaRPr>
          </a:p>
        </p:txBody>
      </p:sp>
      <p:grpSp>
        <p:nvGrpSpPr>
          <p:cNvPr id="9" name="Gruppieren 8">
            <a:extLst>
              <a:ext uri="{FF2B5EF4-FFF2-40B4-BE49-F238E27FC236}">
                <a16:creationId xmlns:a16="http://schemas.microsoft.com/office/drawing/2014/main" id="{0E1B712A-0E3B-AC1B-0D5E-5BB7C01DDD58}"/>
              </a:ext>
            </a:extLst>
          </p:cNvPr>
          <p:cNvGrpSpPr/>
          <p:nvPr/>
        </p:nvGrpSpPr>
        <p:grpSpPr>
          <a:xfrm>
            <a:off x="457200" y="1091728"/>
            <a:ext cx="8412499" cy="4851872"/>
            <a:chOff x="457200" y="1091728"/>
            <a:chExt cx="8412499" cy="4851872"/>
          </a:xfrm>
        </p:grpSpPr>
        <p:sp>
          <p:nvSpPr>
            <p:cNvPr id="10" name="Rechteck 9">
              <a:extLst>
                <a:ext uri="{FF2B5EF4-FFF2-40B4-BE49-F238E27FC236}">
                  <a16:creationId xmlns:a16="http://schemas.microsoft.com/office/drawing/2014/main" id="{F0D10881-5F03-E271-6518-1FFBAECF2942}"/>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1" name="Grafik 10">
              <a:extLst>
                <a:ext uri="{FF2B5EF4-FFF2-40B4-BE49-F238E27FC236}">
                  <a16:creationId xmlns:a16="http://schemas.microsoft.com/office/drawing/2014/main" id="{2488B1C3-BA52-4DC7-F876-A032B79AF707}"/>
                </a:ext>
              </a:extLst>
            </p:cNvPr>
            <p:cNvPicPr>
              <a:picLocks noChangeAspect="1"/>
            </p:cNvPicPr>
            <p:nvPr/>
          </p:nvPicPr>
          <p:blipFill>
            <a:blip r:embed="rId4"/>
            <a:stretch>
              <a:fillRect/>
            </a:stretch>
          </p:blipFill>
          <p:spPr>
            <a:xfrm>
              <a:off x="676641" y="1114624"/>
              <a:ext cx="6961162" cy="4556397"/>
            </a:xfrm>
            <a:prstGeom prst="rect">
              <a:avLst/>
            </a:prstGeom>
          </p:spPr>
        </p:pic>
        <p:sp>
          <p:nvSpPr>
            <p:cNvPr id="12" name="Rechteck 11">
              <a:extLst>
                <a:ext uri="{FF2B5EF4-FFF2-40B4-BE49-F238E27FC236}">
                  <a16:creationId xmlns:a16="http://schemas.microsoft.com/office/drawing/2014/main" id="{FF3BEBCC-B734-445E-EEB5-81588054525C}"/>
                </a:ext>
              </a:extLst>
            </p:cNvPr>
            <p:cNvSpPr/>
            <p:nvPr/>
          </p:nvSpPr>
          <p:spPr>
            <a:xfrm>
              <a:off x="614647" y="1295467"/>
              <a:ext cx="1915902" cy="1633713"/>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Tree>
    <p:extLst>
      <p:ext uri="{BB962C8B-B14F-4D97-AF65-F5344CB8AC3E}">
        <p14:creationId xmlns:p14="http://schemas.microsoft.com/office/powerpoint/2010/main" val="948792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3737" cy="603704"/>
          </a:xfrm>
        </p:spPr>
        <p:txBody>
          <a:bodyPr anchor="ctr">
            <a:normAutofit/>
          </a:bodyPr>
          <a:lstStyle/>
          <a:p>
            <a:r>
              <a:rPr lang="de-DE"/>
              <a:t>2.2 Unterstützungsangebote </a:t>
            </a:r>
            <a:r>
              <a:rPr lang="de-DE" sz="2400"/>
              <a:t>- Die Webseite</a:t>
            </a:r>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2" name="Textfeld 21">
            <a:extLst>
              <a:ext uri="{FF2B5EF4-FFF2-40B4-BE49-F238E27FC236}">
                <a16:creationId xmlns:a16="http://schemas.microsoft.com/office/drawing/2014/main" id="{52D94B0A-54AB-4A21-DA71-B4F91CD3D2D4}"/>
              </a:ext>
            </a:extLst>
          </p:cNvPr>
          <p:cNvSpPr txBox="1"/>
          <p:nvPr/>
        </p:nvSpPr>
        <p:spPr>
          <a:xfrm>
            <a:off x="2488018" y="5966496"/>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/654</a:t>
            </a:r>
            <a:endParaRPr lang="de-DE" sz="1400" b="1">
              <a:solidFill>
                <a:srgbClr val="327D87"/>
              </a:solidFill>
            </a:endParaRPr>
          </a:p>
        </p:txBody>
      </p:sp>
      <p:grpSp>
        <p:nvGrpSpPr>
          <p:cNvPr id="3" name="Gruppieren 2">
            <a:extLst>
              <a:ext uri="{FF2B5EF4-FFF2-40B4-BE49-F238E27FC236}">
                <a16:creationId xmlns:a16="http://schemas.microsoft.com/office/drawing/2014/main" id="{17235D2A-BCBD-8BB7-D5A5-60F6A70AAA8D}"/>
              </a:ext>
            </a:extLst>
          </p:cNvPr>
          <p:cNvGrpSpPr/>
          <p:nvPr/>
        </p:nvGrpSpPr>
        <p:grpSpPr>
          <a:xfrm>
            <a:off x="457200" y="1091728"/>
            <a:ext cx="8412499" cy="4851872"/>
            <a:chOff x="457200" y="1091728"/>
            <a:chExt cx="8412499" cy="4851872"/>
          </a:xfrm>
        </p:grpSpPr>
        <p:sp>
          <p:nvSpPr>
            <p:cNvPr id="4" name="Rechteck 3">
              <a:extLst>
                <a:ext uri="{FF2B5EF4-FFF2-40B4-BE49-F238E27FC236}">
                  <a16:creationId xmlns:a16="http://schemas.microsoft.com/office/drawing/2014/main" id="{F875D51F-6CD9-724D-B93A-93CB9547081E}"/>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3" name="Grafik 12">
              <a:extLst>
                <a:ext uri="{FF2B5EF4-FFF2-40B4-BE49-F238E27FC236}">
                  <a16:creationId xmlns:a16="http://schemas.microsoft.com/office/drawing/2014/main" id="{3882867C-4574-E51B-28EE-86ADFDA0490F}"/>
                </a:ext>
              </a:extLst>
            </p:cNvPr>
            <p:cNvPicPr>
              <a:picLocks noChangeAspect="1"/>
            </p:cNvPicPr>
            <p:nvPr/>
          </p:nvPicPr>
          <p:blipFill>
            <a:blip r:embed="rId4"/>
            <a:stretch>
              <a:fillRect/>
            </a:stretch>
          </p:blipFill>
          <p:spPr>
            <a:xfrm>
              <a:off x="583651" y="1114624"/>
              <a:ext cx="7772400" cy="4619739"/>
            </a:xfrm>
            <a:prstGeom prst="rect">
              <a:avLst/>
            </a:prstGeom>
          </p:spPr>
        </p:pic>
        <p:sp>
          <p:nvSpPr>
            <p:cNvPr id="14" name="Rechteck 13">
              <a:extLst>
                <a:ext uri="{FF2B5EF4-FFF2-40B4-BE49-F238E27FC236}">
                  <a16:creationId xmlns:a16="http://schemas.microsoft.com/office/drawing/2014/main" id="{D61C2E08-74C1-0112-AC20-55F8E63F52C3}"/>
                </a:ext>
              </a:extLst>
            </p:cNvPr>
            <p:cNvSpPr/>
            <p:nvPr/>
          </p:nvSpPr>
          <p:spPr>
            <a:xfrm>
              <a:off x="614647" y="1295467"/>
              <a:ext cx="1915902" cy="276508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Tree>
    <p:extLst>
      <p:ext uri="{BB962C8B-B14F-4D97-AF65-F5344CB8AC3E}">
        <p14:creationId xmlns:p14="http://schemas.microsoft.com/office/powerpoint/2010/main" val="3143113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2.2 Unterstützungsangebote </a:t>
            </a:r>
            <a:r>
              <a:rPr lang="de-DE" sz="2400" dirty="0"/>
              <a:t>- Die Handreichung</a:t>
            </a:r>
            <a:endParaRPr lang="de-DE" dirty="0"/>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4634338" y="1086091"/>
            <a:ext cx="3595261" cy="5171159"/>
          </a:xfrm>
          <a:prstGeom prst="rect">
            <a:avLst/>
          </a:prstGeom>
          <a:ln>
            <a:solidFill>
              <a:srgbClr val="327D87"/>
            </a:solidFill>
          </a:ln>
        </p:spPr>
      </p:pic>
      <p:sp>
        <p:nvSpPr>
          <p:cNvPr id="3" name="Inhaltsplatzhalter 1">
            <a:extLst>
              <a:ext uri="{FF2B5EF4-FFF2-40B4-BE49-F238E27FC236}">
                <a16:creationId xmlns:a16="http://schemas.microsoft.com/office/drawing/2014/main" id="{F44775B7-B696-6AAC-C367-3AED4E3B5EA7}"/>
              </a:ext>
            </a:extLst>
          </p:cNvPr>
          <p:cNvSpPr>
            <a:spLocks noGrp="1"/>
          </p:cNvSpPr>
          <p:nvPr>
            <p:ph sz="half" idx="1"/>
          </p:nvPr>
        </p:nvSpPr>
        <p:spPr>
          <a:xfrm>
            <a:off x="580260" y="1184109"/>
            <a:ext cx="3934590" cy="4992854"/>
          </a:xfrm>
        </p:spPr>
        <p:txBody>
          <a:bodyPr/>
          <a:lstStyle/>
          <a:p>
            <a:pPr marL="0" indent="0" algn="ctr">
              <a:spcBef>
                <a:spcPts val="0"/>
              </a:spcBef>
              <a:buNone/>
            </a:pPr>
            <a:r>
              <a:rPr lang="de-DE" sz="2000" dirty="0">
                <a:solidFill>
                  <a:srgbClr val="327D87"/>
                </a:solidFill>
              </a:rPr>
              <a:t>Handreichung </a:t>
            </a:r>
          </a:p>
          <a:p>
            <a:pPr marL="0" indent="0" algn="ctr">
              <a:spcBef>
                <a:spcPts val="0"/>
              </a:spcBef>
              <a:buNone/>
            </a:pPr>
            <a:r>
              <a:rPr lang="de-DE" sz="2000" dirty="0">
                <a:solidFill>
                  <a:srgbClr val="327D87"/>
                </a:solidFill>
              </a:rPr>
              <a:t>„Mathematik gemeinsam lernen“ </a:t>
            </a: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r>
              <a:rPr lang="de-DE" dirty="0">
                <a:solidFill>
                  <a:srgbClr val="327D87"/>
                </a:solidFill>
              </a:rPr>
              <a:t>Download:</a:t>
            </a:r>
          </a:p>
          <a:p>
            <a:pPr algn="ctr">
              <a:lnSpc>
                <a:spcPct val="100000"/>
              </a:lnSpc>
              <a:spcBef>
                <a:spcPts val="0"/>
              </a:spcBef>
            </a:pPr>
            <a:r>
              <a:rPr lang="de-DE" dirty="0">
                <a:solidFill>
                  <a:srgbClr val="327D87"/>
                </a:solidFill>
              </a:rPr>
              <a:t>https://</a:t>
            </a:r>
            <a:r>
              <a:rPr lang="de-DE" dirty="0" err="1">
                <a:solidFill>
                  <a:srgbClr val="327D87"/>
                </a:solidFill>
              </a:rPr>
              <a:t>pikas-mi.dzlm.de</a:t>
            </a:r>
            <a:r>
              <a:rPr lang="de-DE" dirty="0">
                <a:solidFill>
                  <a:srgbClr val="327D87"/>
                </a:solidFill>
              </a:rPr>
              <a:t>/</a:t>
            </a:r>
            <a:r>
              <a:rPr lang="de-DE" dirty="0" err="1">
                <a:solidFill>
                  <a:srgbClr val="327D87"/>
                </a:solidFill>
              </a:rPr>
              <a:t>node</a:t>
            </a:r>
            <a:r>
              <a:rPr lang="de-DE" dirty="0">
                <a:solidFill>
                  <a:srgbClr val="327D87"/>
                </a:solidFill>
              </a:rPr>
              <a:t>/713</a:t>
            </a:r>
          </a:p>
        </p:txBody>
      </p:sp>
      <p:sp>
        <p:nvSpPr>
          <p:cNvPr id="6" name="Textfeld 5">
            <a:extLst>
              <a:ext uri="{FF2B5EF4-FFF2-40B4-BE49-F238E27FC236}">
                <a16:creationId xmlns:a16="http://schemas.microsoft.com/office/drawing/2014/main" id="{141843C0-8B1B-E256-229D-DB346929E167}"/>
              </a:ext>
            </a:extLst>
          </p:cNvPr>
          <p:cNvSpPr txBox="1"/>
          <p:nvPr/>
        </p:nvSpPr>
        <p:spPr>
          <a:xfrm>
            <a:off x="1425891" y="4184601"/>
            <a:ext cx="2243328" cy="369332"/>
          </a:xfrm>
          <a:prstGeom prst="rect">
            <a:avLst/>
          </a:prstGeom>
          <a:noFill/>
        </p:spPr>
        <p:txBody>
          <a:bodyPr wrap="square" rtlCol="0">
            <a:spAutoFit/>
          </a:bodyPr>
          <a:lstStyle/>
          <a:p>
            <a:pPr algn="ctr"/>
            <a:endParaRPr lang="de-DE" dirty="0">
              <a:solidFill>
                <a:srgbClr val="FF0000"/>
              </a:solidFill>
            </a:endParaRPr>
          </a:p>
        </p:txBody>
      </p:sp>
      <p:sp>
        <p:nvSpPr>
          <p:cNvPr id="4" name="Foliennummernplatzhalter 5">
            <a:extLst>
              <a:ext uri="{FF2B5EF4-FFF2-40B4-BE49-F238E27FC236}">
                <a16:creationId xmlns:a16="http://schemas.microsoft.com/office/drawing/2014/main" id="{4B4D1A1B-25FE-1197-9E95-1B90C26E22E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54</a:t>
            </a:fld>
            <a:endParaRPr lang="de-DE"/>
          </a:p>
        </p:txBody>
      </p:sp>
      <p:pic>
        <p:nvPicPr>
          <p:cNvPr id="9" name="Grafik 8">
            <a:extLst>
              <a:ext uri="{FF2B5EF4-FFF2-40B4-BE49-F238E27FC236}">
                <a16:creationId xmlns:a16="http://schemas.microsoft.com/office/drawing/2014/main" id="{1BFE81DC-A7D1-C78D-B9C2-56E8BF406D76}"/>
              </a:ext>
            </a:extLst>
          </p:cNvPr>
          <p:cNvPicPr>
            <a:picLocks noChangeAspect="1"/>
          </p:cNvPicPr>
          <p:nvPr/>
        </p:nvPicPr>
        <p:blipFill>
          <a:blip r:embed="rId5"/>
          <a:stretch>
            <a:fillRect/>
          </a:stretch>
        </p:blipFill>
        <p:spPr>
          <a:xfrm>
            <a:off x="1815180" y="3817841"/>
            <a:ext cx="1464749" cy="1472184"/>
          </a:xfrm>
          <a:prstGeom prst="rect">
            <a:avLst/>
          </a:prstGeom>
        </p:spPr>
      </p:pic>
    </p:spTree>
    <p:extLst>
      <p:ext uri="{BB962C8B-B14F-4D97-AF65-F5344CB8AC3E}">
        <p14:creationId xmlns:p14="http://schemas.microsoft.com/office/powerpoint/2010/main" val="2228159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877825" y="382774"/>
            <a:ext cx="8266176" cy="603704"/>
          </a:xfrm>
        </p:spPr>
        <p:txBody>
          <a:bodyPr anchor="ctr">
            <a:normAutofit/>
          </a:bodyPr>
          <a:lstStyle/>
          <a:p>
            <a:r>
              <a:rPr lang="de-DE" dirty="0"/>
              <a:t>2.2 Unterstützungsangebote </a:t>
            </a:r>
            <a:r>
              <a:rPr lang="de-DE" sz="2400" dirty="0"/>
              <a:t>- Die Handreichung</a:t>
            </a:r>
            <a:endParaRPr lang="de-DE" dirty="0"/>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1304395" y="2026508"/>
            <a:ext cx="2941434" cy="4230742"/>
          </a:xfrm>
          <a:prstGeom prst="rect">
            <a:avLst/>
          </a:prstGeom>
          <a:ln>
            <a:solidFill>
              <a:schemeClr val="bg1">
                <a:lumMod val="50000"/>
              </a:schemeClr>
            </a:solidFill>
          </a:ln>
        </p:spPr>
      </p:pic>
      <p:pic>
        <p:nvPicPr>
          <p:cNvPr id="16" name="Grafik 15">
            <a:extLst>
              <a:ext uri="{FF2B5EF4-FFF2-40B4-BE49-F238E27FC236}">
                <a16:creationId xmlns:a16="http://schemas.microsoft.com/office/drawing/2014/main" id="{B323DB06-849D-2FE3-BB4C-06ED4E548DB6}"/>
              </a:ext>
            </a:extLst>
          </p:cNvPr>
          <p:cNvPicPr>
            <a:picLocks noChangeAspect="1"/>
          </p:cNvPicPr>
          <p:nvPr/>
        </p:nvPicPr>
        <p:blipFill rotWithShape="1">
          <a:blip r:embed="rId5"/>
          <a:srcRect r="14769"/>
          <a:stretch/>
        </p:blipFill>
        <p:spPr>
          <a:xfrm>
            <a:off x="5194760" y="1985727"/>
            <a:ext cx="3247421" cy="4230742"/>
          </a:xfrm>
          <a:prstGeom prst="rect">
            <a:avLst/>
          </a:prstGeom>
          <a:ln>
            <a:solidFill>
              <a:schemeClr val="bg1">
                <a:lumMod val="50000"/>
              </a:schemeClr>
            </a:solidFill>
          </a:ln>
        </p:spPr>
      </p:pic>
      <p:sp>
        <p:nvSpPr>
          <p:cNvPr id="17" name="Textplatzhalter 2">
            <a:extLst>
              <a:ext uri="{FF2B5EF4-FFF2-40B4-BE49-F238E27FC236}">
                <a16:creationId xmlns:a16="http://schemas.microsoft.com/office/drawing/2014/main" id="{E0BECBE0-70DA-680B-9160-D74AAE477814}"/>
              </a:ext>
            </a:extLst>
          </p:cNvPr>
          <p:cNvSpPr>
            <a:spLocks noGrp="1"/>
          </p:cNvSpPr>
          <p:nvPr>
            <p:ph type="body" sz="quarter" idx="13"/>
          </p:nvPr>
        </p:nvSpPr>
        <p:spPr>
          <a:xfrm>
            <a:off x="998439" y="1219041"/>
            <a:ext cx="7271801" cy="807467"/>
          </a:xfrm>
        </p:spPr>
        <p:txBody>
          <a:bodyPr>
            <a:normAutofit/>
          </a:bodyPr>
          <a:lstStyle/>
          <a:p>
            <a:r>
              <a:rPr lang="de-DE"/>
              <a:t>Unterstützung bei der Planung, Durchführung und Reflexion inklusiven Mathematikunterrichts, Information über dessen Leitideen und zentrale Inhalte</a:t>
            </a:r>
          </a:p>
        </p:txBody>
      </p:sp>
      <p:sp>
        <p:nvSpPr>
          <p:cNvPr id="4" name="Rechteck 3">
            <a:extLst>
              <a:ext uri="{FF2B5EF4-FFF2-40B4-BE49-F238E27FC236}">
                <a16:creationId xmlns:a16="http://schemas.microsoft.com/office/drawing/2014/main" id="{A418E471-3324-8151-AED4-B79B4A4E9877}"/>
              </a:ext>
            </a:extLst>
          </p:cNvPr>
          <p:cNvSpPr/>
          <p:nvPr/>
        </p:nvSpPr>
        <p:spPr>
          <a:xfrm>
            <a:off x="1248823" y="1985727"/>
            <a:ext cx="3247421" cy="428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5E7D6BE-14FC-C0E4-2706-BAA45AE81208}"/>
              </a:ext>
            </a:extLst>
          </p:cNvPr>
          <p:cNvSpPr txBox="1"/>
          <p:nvPr/>
        </p:nvSpPr>
        <p:spPr>
          <a:xfrm>
            <a:off x="701819" y="2036875"/>
            <a:ext cx="4402616" cy="400109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a:t>Handreichung als kompakter Überblick über das Thema und Einblick in die Inhalte der Webseite (incl. Kurz-URL)</a:t>
            </a:r>
          </a:p>
          <a:p>
            <a:pPr marL="285750" indent="-285750">
              <a:spcBef>
                <a:spcPts val="600"/>
              </a:spcBef>
              <a:buFont typeface="Arial" panose="020B0604020202020204" pitchFamily="34" charset="0"/>
              <a:buChar char="•"/>
            </a:pPr>
            <a:r>
              <a:rPr lang="de-DE"/>
              <a:t>Kapitel 1: differenzsensible Unterrichts-planung als zentrales Element</a:t>
            </a:r>
          </a:p>
          <a:p>
            <a:pPr marL="285750" indent="-285750">
              <a:spcBef>
                <a:spcPts val="600"/>
              </a:spcBef>
              <a:buFont typeface="Arial" panose="020B0604020202020204" pitchFamily="34" charset="0"/>
              <a:buChar char="•"/>
            </a:pPr>
            <a:r>
              <a:rPr lang="de-DE"/>
              <a:t>Kapitel 2-5: Leitideen als Orientierungs-hilfe bei der Unterrichtsplanung</a:t>
            </a:r>
          </a:p>
          <a:p>
            <a:pPr marL="285750" indent="-285750">
              <a:spcBef>
                <a:spcPts val="600"/>
              </a:spcBef>
              <a:buFont typeface="Arial" panose="020B0604020202020204" pitchFamily="34" charset="0"/>
              <a:buChar char="•"/>
            </a:pPr>
            <a:r>
              <a:rPr lang="de-DE"/>
              <a:t>Kapitel 6-12: Kurzportraits der sieben Schwerpunkte sonderpädagogischer Unterstützung</a:t>
            </a:r>
          </a:p>
          <a:p>
            <a:pPr marL="285750" indent="-285750">
              <a:spcBef>
                <a:spcPts val="600"/>
              </a:spcBef>
              <a:buFont typeface="Arial" panose="020B0604020202020204" pitchFamily="34" charset="0"/>
              <a:buChar char="•"/>
            </a:pPr>
            <a:r>
              <a:rPr lang="de-DE"/>
              <a:t>Kapitel 13 + 14: beispielhafte und konkrete Vorstellung von vier Lernumgebungen</a:t>
            </a:r>
          </a:p>
        </p:txBody>
      </p:sp>
      <p:sp>
        <p:nvSpPr>
          <p:cNvPr id="3" name="Foliennummernplatzhalter 5">
            <a:extLst>
              <a:ext uri="{FF2B5EF4-FFF2-40B4-BE49-F238E27FC236}">
                <a16:creationId xmlns:a16="http://schemas.microsoft.com/office/drawing/2014/main" id="{9EA67F83-A3C1-2B11-7475-717E36890CD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55</a:t>
            </a:fld>
            <a:endParaRPr lang="de-DE"/>
          </a:p>
        </p:txBody>
      </p:sp>
      <p:sp>
        <p:nvSpPr>
          <p:cNvPr id="6" name="Rechteck 5">
            <a:extLst>
              <a:ext uri="{FF2B5EF4-FFF2-40B4-BE49-F238E27FC236}">
                <a16:creationId xmlns:a16="http://schemas.microsoft.com/office/drawing/2014/main" id="{E71B5398-5BAD-F185-9326-C332957AF7AC}"/>
              </a:ext>
            </a:extLst>
          </p:cNvPr>
          <p:cNvSpPr/>
          <p:nvPr/>
        </p:nvSpPr>
        <p:spPr>
          <a:xfrm>
            <a:off x="998439" y="2924070"/>
            <a:ext cx="3814721" cy="683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76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left)">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heel(1)">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0" name="Rechteck 9">
            <a:extLst>
              <a:ext uri="{FF2B5EF4-FFF2-40B4-BE49-F238E27FC236}">
                <a16:creationId xmlns:a16="http://schemas.microsoft.com/office/drawing/2014/main" id="{FC6E44AB-524E-13CE-ACD1-02C10F8B7042}"/>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1" name="Grafik 10">
            <a:extLst>
              <a:ext uri="{FF2B5EF4-FFF2-40B4-BE49-F238E27FC236}">
                <a16:creationId xmlns:a16="http://schemas.microsoft.com/office/drawing/2014/main" id="{CB8E3799-FA83-8035-5568-55C4BDBA466C}"/>
              </a:ext>
            </a:extLst>
          </p:cNvPr>
          <p:cNvPicPr>
            <a:picLocks noChangeAspect="1"/>
          </p:cNvPicPr>
          <p:nvPr/>
        </p:nvPicPr>
        <p:blipFill rotWithShape="1">
          <a:blip r:embed="rId4"/>
          <a:srcRect b="22948"/>
          <a:stretch/>
        </p:blipFill>
        <p:spPr>
          <a:xfrm>
            <a:off x="457200" y="1091728"/>
            <a:ext cx="8412499" cy="4851872"/>
          </a:xfrm>
          <a:prstGeom prst="rect">
            <a:avLst/>
          </a:prstGeom>
        </p:spPr>
      </p:pic>
      <p:sp>
        <p:nvSpPr>
          <p:cNvPr id="12" name="Abgerundetes Rechteck 11">
            <a:extLst>
              <a:ext uri="{FF2B5EF4-FFF2-40B4-BE49-F238E27FC236}">
                <a16:creationId xmlns:a16="http://schemas.microsoft.com/office/drawing/2014/main" id="{C8649CCB-CAE4-ED82-5305-7D01610C286E}"/>
              </a:ext>
            </a:extLst>
          </p:cNvPr>
          <p:cNvSpPr/>
          <p:nvPr/>
        </p:nvSpPr>
        <p:spPr>
          <a:xfrm>
            <a:off x="658411" y="3045397"/>
            <a:ext cx="1667694" cy="1350140"/>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3" name="Grafik 12">
            <a:extLst>
              <a:ext uri="{FF2B5EF4-FFF2-40B4-BE49-F238E27FC236}">
                <a16:creationId xmlns:a16="http://schemas.microsoft.com/office/drawing/2014/main" id="{5AAA9298-4C71-D401-29DB-BB151B5A9F6B}"/>
              </a:ext>
            </a:extLst>
          </p:cNvPr>
          <p:cNvPicPr>
            <a:picLocks noChangeAspect="1"/>
          </p:cNvPicPr>
          <p:nvPr/>
        </p:nvPicPr>
        <p:blipFill rotWithShape="1">
          <a:blip r:embed="rId5"/>
          <a:srcRect r="884"/>
          <a:stretch/>
        </p:blipFill>
        <p:spPr>
          <a:xfrm>
            <a:off x="380998" y="2200633"/>
            <a:ext cx="3744687" cy="3079688"/>
          </a:xfrm>
          <a:prstGeom prst="rect">
            <a:avLst/>
          </a:prstGeom>
        </p:spPr>
      </p:pic>
      <p:sp>
        <p:nvSpPr>
          <p:cNvPr id="14" name="Pfeil nach rechts 13">
            <a:extLst>
              <a:ext uri="{FF2B5EF4-FFF2-40B4-BE49-F238E27FC236}">
                <a16:creationId xmlns:a16="http://schemas.microsoft.com/office/drawing/2014/main" id="{F8312AB0-AF82-CB28-2FF3-AF6D29C616EA}"/>
              </a:ext>
            </a:extLst>
          </p:cNvPr>
          <p:cNvSpPr/>
          <p:nvPr/>
        </p:nvSpPr>
        <p:spPr>
          <a:xfrm>
            <a:off x="130628" y="2374796"/>
            <a:ext cx="478967"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feil nach rechts 17">
            <a:extLst>
              <a:ext uri="{FF2B5EF4-FFF2-40B4-BE49-F238E27FC236}">
                <a16:creationId xmlns:a16="http://schemas.microsoft.com/office/drawing/2014/main" id="{951D50C3-C73D-0599-5933-E7D95DB11B92}"/>
              </a:ext>
            </a:extLst>
          </p:cNvPr>
          <p:cNvSpPr/>
          <p:nvPr/>
        </p:nvSpPr>
        <p:spPr>
          <a:xfrm>
            <a:off x="125010" y="3115322"/>
            <a:ext cx="478967"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a:extLst>
              <a:ext uri="{FF2B5EF4-FFF2-40B4-BE49-F238E27FC236}">
                <a16:creationId xmlns:a16="http://schemas.microsoft.com/office/drawing/2014/main" id="{264AC435-1304-C8BE-3C0F-E6379675E2B4}"/>
              </a:ext>
            </a:extLst>
          </p:cNvPr>
          <p:cNvSpPr/>
          <p:nvPr/>
        </p:nvSpPr>
        <p:spPr>
          <a:xfrm>
            <a:off x="125010" y="3852945"/>
            <a:ext cx="478968"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a:extLst>
              <a:ext uri="{FF2B5EF4-FFF2-40B4-BE49-F238E27FC236}">
                <a16:creationId xmlns:a16="http://schemas.microsoft.com/office/drawing/2014/main" id="{3E77D1CD-8ED6-A88A-8BAB-17C1D00B0C52}"/>
              </a:ext>
            </a:extLst>
          </p:cNvPr>
          <p:cNvSpPr/>
          <p:nvPr/>
        </p:nvSpPr>
        <p:spPr>
          <a:xfrm>
            <a:off x="125010" y="4589339"/>
            <a:ext cx="48458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5">
            <a:extLst>
              <a:ext uri="{FF2B5EF4-FFF2-40B4-BE49-F238E27FC236}">
                <a16:creationId xmlns:a16="http://schemas.microsoft.com/office/drawing/2014/main" id="{2372E03D-15C7-C9E6-EBFD-BFEEB5005E8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56</a:t>
            </a:fld>
            <a:endParaRPr lang="de-DE"/>
          </a:p>
        </p:txBody>
      </p:sp>
    </p:spTree>
    <p:extLst>
      <p:ext uri="{BB962C8B-B14F-4D97-AF65-F5344CB8AC3E}">
        <p14:creationId xmlns:p14="http://schemas.microsoft.com/office/powerpoint/2010/main" val="25029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grpId="1" nodeType="click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0-ppt_w/2"/>
                                          </p:val>
                                        </p:tav>
                                      </p:tavLst>
                                    </p:anim>
                                    <p:anim calcmode="lin" valueType="num">
                                      <p:cBhvr additive="base">
                                        <p:cTn id="39" dur="500"/>
                                        <p:tgtEl>
                                          <p:spTgt spid="14"/>
                                        </p:tgtEl>
                                        <p:attrNameLst>
                                          <p:attrName>ppt_y</p:attrName>
                                        </p:attrNameLst>
                                      </p:cBhvr>
                                      <p:tavLst>
                                        <p:tav tm="0">
                                          <p:val>
                                            <p:strVal val="ppt_y"/>
                                          </p:val>
                                        </p:tav>
                                        <p:tav tm="100000">
                                          <p:val>
                                            <p:strVal val="ppt_y"/>
                                          </p:val>
                                        </p:tav>
                                      </p:tavLst>
                                    </p:anim>
                                    <p:set>
                                      <p:cBhvr>
                                        <p:cTn id="40" dur="1" fill="hold">
                                          <p:stCondLst>
                                            <p:cond delay="499"/>
                                          </p:stCondLst>
                                        </p:cTn>
                                        <p:tgtEl>
                                          <p:spTgt spid="14"/>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0-ppt_w/2"/>
                                          </p:val>
                                        </p:tav>
                                      </p:tavLst>
                                    </p:anim>
                                    <p:anim calcmode="lin" valueType="num">
                                      <p:cBhvr additive="base">
                                        <p:cTn id="43" dur="500"/>
                                        <p:tgtEl>
                                          <p:spTgt spid="18"/>
                                        </p:tgtEl>
                                        <p:attrNameLst>
                                          <p:attrName>ppt_y</p:attrName>
                                        </p:attrNameLst>
                                      </p:cBhvr>
                                      <p:tavLst>
                                        <p:tav tm="0">
                                          <p:val>
                                            <p:strVal val="ppt_y"/>
                                          </p:val>
                                        </p:tav>
                                        <p:tav tm="100000">
                                          <p:val>
                                            <p:strVal val="ppt_y"/>
                                          </p:val>
                                        </p:tav>
                                      </p:tavLst>
                                    </p:anim>
                                    <p:set>
                                      <p:cBhvr>
                                        <p:cTn id="44" dur="1" fill="hold">
                                          <p:stCondLst>
                                            <p:cond delay="499"/>
                                          </p:stCondLst>
                                        </p:cTn>
                                        <p:tgtEl>
                                          <p:spTgt spid="18"/>
                                        </p:tgtEl>
                                        <p:attrNameLst>
                                          <p:attrName>style.visibility</p:attrName>
                                        </p:attrNameLst>
                                      </p:cBhvr>
                                      <p:to>
                                        <p:strVal val="hidden"/>
                                      </p:to>
                                    </p:set>
                                  </p:childTnLst>
                                </p:cTn>
                              </p:par>
                              <p:par>
                                <p:cTn id="45" presetID="2" presetClass="exit" presetSubtype="8" fill="hold" grpId="1" nodeType="withEffect">
                                  <p:stCondLst>
                                    <p:cond delay="0"/>
                                  </p:stCondLst>
                                  <p:childTnLst>
                                    <p:anim calcmode="lin" valueType="num">
                                      <p:cBhvr additive="base">
                                        <p:cTn id="46" dur="500"/>
                                        <p:tgtEl>
                                          <p:spTgt spid="19"/>
                                        </p:tgtEl>
                                        <p:attrNameLst>
                                          <p:attrName>ppt_x</p:attrName>
                                        </p:attrNameLst>
                                      </p:cBhvr>
                                      <p:tavLst>
                                        <p:tav tm="0">
                                          <p:val>
                                            <p:strVal val="ppt_x"/>
                                          </p:val>
                                        </p:tav>
                                        <p:tav tm="100000">
                                          <p:val>
                                            <p:strVal val="0-ppt_w/2"/>
                                          </p:val>
                                        </p:tav>
                                      </p:tavLst>
                                    </p:anim>
                                    <p:anim calcmode="lin" valueType="num">
                                      <p:cBhvr additive="base">
                                        <p:cTn id="47" dur="500"/>
                                        <p:tgtEl>
                                          <p:spTgt spid="19"/>
                                        </p:tgtEl>
                                        <p:attrNameLst>
                                          <p:attrName>ppt_y</p:attrName>
                                        </p:attrNameLst>
                                      </p:cBhvr>
                                      <p:tavLst>
                                        <p:tav tm="0">
                                          <p:val>
                                            <p:strVal val="ppt_y"/>
                                          </p:val>
                                        </p:tav>
                                        <p:tav tm="100000">
                                          <p:val>
                                            <p:strVal val="ppt_y"/>
                                          </p:val>
                                        </p:tav>
                                      </p:tavLst>
                                    </p:anim>
                                    <p:set>
                                      <p:cBhvr>
                                        <p:cTn id="48" dur="1" fill="hold">
                                          <p:stCondLst>
                                            <p:cond delay="499"/>
                                          </p:stCondLst>
                                        </p:cTn>
                                        <p:tgtEl>
                                          <p:spTgt spid="19"/>
                                        </p:tgtEl>
                                        <p:attrNameLst>
                                          <p:attrName>style.visibility</p:attrName>
                                        </p:attrNameLst>
                                      </p:cBhvr>
                                      <p:to>
                                        <p:strVal val="hidden"/>
                                      </p:to>
                                    </p:set>
                                  </p:childTnLst>
                                </p:cTn>
                              </p:par>
                              <p:par>
                                <p:cTn id="49" presetID="2" presetClass="exit" presetSubtype="8" fill="hold" grpId="1" nodeType="withEffect">
                                  <p:stCondLst>
                                    <p:cond delay="0"/>
                                  </p:stCondLst>
                                  <p:childTnLst>
                                    <p:anim calcmode="lin" valueType="num">
                                      <p:cBhvr additive="base">
                                        <p:cTn id="50" dur="500"/>
                                        <p:tgtEl>
                                          <p:spTgt spid="20"/>
                                        </p:tgtEl>
                                        <p:attrNameLst>
                                          <p:attrName>ppt_x</p:attrName>
                                        </p:attrNameLst>
                                      </p:cBhvr>
                                      <p:tavLst>
                                        <p:tav tm="0">
                                          <p:val>
                                            <p:strVal val="ppt_x"/>
                                          </p:val>
                                        </p:tav>
                                        <p:tav tm="100000">
                                          <p:val>
                                            <p:strVal val="0-ppt_w/2"/>
                                          </p:val>
                                        </p:tav>
                                      </p:tavLst>
                                    </p:anim>
                                    <p:anim calcmode="lin" valueType="num">
                                      <p:cBhvr additive="base">
                                        <p:cTn id="51" dur="500"/>
                                        <p:tgtEl>
                                          <p:spTgt spid="20"/>
                                        </p:tgtEl>
                                        <p:attrNameLst>
                                          <p:attrName>ppt_y</p:attrName>
                                        </p:attrNameLst>
                                      </p:cBhvr>
                                      <p:tavLst>
                                        <p:tav tm="0">
                                          <p:val>
                                            <p:strVal val="ppt_y"/>
                                          </p:val>
                                        </p:tav>
                                        <p:tav tm="100000">
                                          <p:val>
                                            <p:strVal val="ppt_y"/>
                                          </p:val>
                                        </p:tav>
                                      </p:tavLst>
                                    </p:anim>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8" grpId="0" animBg="1"/>
      <p:bldP spid="18" grpId="1" animBg="1"/>
      <p:bldP spid="19" grpId="0" animBg="1"/>
      <p:bldP spid="19" grpId="1" animBg="1"/>
      <p:bldP spid="20" grpId="0" animBg="1"/>
      <p:bldP spid="20"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42" name="Grafik 41">
            <a:extLst>
              <a:ext uri="{FF2B5EF4-FFF2-40B4-BE49-F238E27FC236}">
                <a16:creationId xmlns:a16="http://schemas.microsoft.com/office/drawing/2014/main" id="{3FEAC620-5F4D-70EA-AA3C-FBE3613F9F86}"/>
              </a:ext>
            </a:extLst>
          </p:cNvPr>
          <p:cNvPicPr>
            <a:picLocks noChangeAspect="1"/>
          </p:cNvPicPr>
          <p:nvPr/>
        </p:nvPicPr>
        <p:blipFill rotWithShape="1">
          <a:blip r:embed="rId3"/>
          <a:srcRect r="884"/>
          <a:stretch/>
        </p:blipFill>
        <p:spPr>
          <a:xfrm>
            <a:off x="380998" y="2200633"/>
            <a:ext cx="3744687" cy="3079688"/>
          </a:xfrm>
          <a:prstGeom prst="rect">
            <a:avLst/>
          </a:prstGeom>
        </p:spPr>
      </p:pic>
      <p:pic>
        <p:nvPicPr>
          <p:cNvPr id="43" name="Grafik 42">
            <a:extLst>
              <a:ext uri="{FF2B5EF4-FFF2-40B4-BE49-F238E27FC236}">
                <a16:creationId xmlns:a16="http://schemas.microsoft.com/office/drawing/2014/main" id="{A70A19A7-FC7E-1447-A854-B4D9629F160B}"/>
              </a:ext>
            </a:extLst>
          </p:cNvPr>
          <p:cNvPicPr>
            <a:picLocks noChangeAspect="1"/>
          </p:cNvPicPr>
          <p:nvPr/>
        </p:nvPicPr>
        <p:blipFill rotWithShape="1">
          <a:blip r:embed="rId4"/>
          <a:srcRect l="5508" t="13332" r="17014" b="17445"/>
          <a:stretch/>
        </p:blipFill>
        <p:spPr>
          <a:xfrm>
            <a:off x="513803" y="2207935"/>
            <a:ext cx="2913531" cy="720000"/>
          </a:xfrm>
          <a:prstGeom prst="rect">
            <a:avLst/>
          </a:prstGeom>
        </p:spPr>
      </p:pic>
      <p:pic>
        <p:nvPicPr>
          <p:cNvPr id="44" name="Grafik 43">
            <a:extLst>
              <a:ext uri="{FF2B5EF4-FFF2-40B4-BE49-F238E27FC236}">
                <a16:creationId xmlns:a16="http://schemas.microsoft.com/office/drawing/2014/main" id="{2D3860BB-F876-E642-B84C-D5E4B468EC5E}"/>
              </a:ext>
            </a:extLst>
          </p:cNvPr>
          <p:cNvPicPr>
            <a:picLocks noChangeAspect="1"/>
          </p:cNvPicPr>
          <p:nvPr/>
        </p:nvPicPr>
        <p:blipFill rotWithShape="1">
          <a:blip r:embed="rId5"/>
          <a:srcRect r="6728"/>
          <a:stretch/>
        </p:blipFill>
        <p:spPr>
          <a:xfrm>
            <a:off x="513803" y="4640839"/>
            <a:ext cx="3509852" cy="720000"/>
          </a:xfrm>
          <a:prstGeom prst="rect">
            <a:avLst/>
          </a:prstGeom>
        </p:spPr>
      </p:pic>
      <p:pic>
        <p:nvPicPr>
          <p:cNvPr id="45" name="Grafik 44">
            <a:extLst>
              <a:ext uri="{FF2B5EF4-FFF2-40B4-BE49-F238E27FC236}">
                <a16:creationId xmlns:a16="http://schemas.microsoft.com/office/drawing/2014/main" id="{38C65124-3F4E-CB21-B766-0415D7CB6831}"/>
              </a:ext>
            </a:extLst>
          </p:cNvPr>
          <p:cNvPicPr>
            <a:picLocks noChangeAspect="1"/>
          </p:cNvPicPr>
          <p:nvPr/>
        </p:nvPicPr>
        <p:blipFill rotWithShape="1">
          <a:blip r:embed="rId6"/>
          <a:srcRect l="1899" t="9639" b="4456"/>
          <a:stretch/>
        </p:blipFill>
        <p:spPr>
          <a:xfrm>
            <a:off x="513803" y="3028541"/>
            <a:ext cx="3284438" cy="687600"/>
          </a:xfrm>
          <a:prstGeom prst="rect">
            <a:avLst/>
          </a:prstGeom>
        </p:spPr>
      </p:pic>
      <p:pic>
        <p:nvPicPr>
          <p:cNvPr id="46" name="Grafik 45">
            <a:extLst>
              <a:ext uri="{FF2B5EF4-FFF2-40B4-BE49-F238E27FC236}">
                <a16:creationId xmlns:a16="http://schemas.microsoft.com/office/drawing/2014/main" id="{8EF84E37-395B-EEA8-D1AC-DE8EF335CECE}"/>
              </a:ext>
            </a:extLst>
          </p:cNvPr>
          <p:cNvPicPr>
            <a:picLocks noChangeAspect="1"/>
          </p:cNvPicPr>
          <p:nvPr/>
        </p:nvPicPr>
        <p:blipFill rotWithShape="1">
          <a:blip r:embed="rId7"/>
          <a:srcRect b="3862"/>
          <a:stretch/>
        </p:blipFill>
        <p:spPr>
          <a:xfrm>
            <a:off x="513803" y="3816747"/>
            <a:ext cx="3236204" cy="687600"/>
          </a:xfrm>
          <a:prstGeom prst="rect">
            <a:avLst/>
          </a:prstGeom>
        </p:spPr>
      </p:pic>
      <p:sp>
        <p:nvSpPr>
          <p:cNvPr id="47" name="Textfeld 46">
            <a:extLst>
              <a:ext uri="{FF2B5EF4-FFF2-40B4-BE49-F238E27FC236}">
                <a16:creationId xmlns:a16="http://schemas.microsoft.com/office/drawing/2014/main" id="{DE1EBD73-F0A2-6963-121C-334981F6BC85}"/>
              </a:ext>
            </a:extLst>
          </p:cNvPr>
          <p:cNvSpPr txBox="1"/>
          <p:nvPr/>
        </p:nvSpPr>
        <p:spPr>
          <a:xfrm>
            <a:off x="4101743" y="2019730"/>
            <a:ext cx="464820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2.1 VERWANDTE AUFGABEN</a:t>
            </a:r>
          </a:p>
        </p:txBody>
      </p:sp>
      <p:sp>
        <p:nvSpPr>
          <p:cNvPr id="48" name="Textfeld 47">
            <a:extLst>
              <a:ext uri="{FF2B5EF4-FFF2-40B4-BE49-F238E27FC236}">
                <a16:creationId xmlns:a16="http://schemas.microsoft.com/office/drawing/2014/main" id="{CEC766B4-6FA7-6B1B-10A3-3E9B87DFC129}"/>
              </a:ext>
            </a:extLst>
          </p:cNvPr>
          <p:cNvSpPr txBox="1"/>
          <p:nvPr/>
        </p:nvSpPr>
        <p:spPr>
          <a:xfrm>
            <a:off x="4101743" y="2389062"/>
            <a:ext cx="464820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2.2 VORGEHENSWEISEN</a:t>
            </a:r>
          </a:p>
        </p:txBody>
      </p:sp>
      <p:sp>
        <p:nvSpPr>
          <p:cNvPr id="49" name="Textfeld 48">
            <a:extLst>
              <a:ext uri="{FF2B5EF4-FFF2-40B4-BE49-F238E27FC236}">
                <a16:creationId xmlns:a16="http://schemas.microsoft.com/office/drawing/2014/main" id="{2A6392DE-97C4-6EF5-E320-BB52C19535C2}"/>
              </a:ext>
            </a:extLst>
          </p:cNvPr>
          <p:cNvSpPr txBox="1"/>
          <p:nvPr/>
        </p:nvSpPr>
        <p:spPr>
          <a:xfrm>
            <a:off x="4101743" y="2892408"/>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4.1 DIAGNOSE- UND FÖRDERMOMENTE</a:t>
            </a:r>
          </a:p>
        </p:txBody>
      </p:sp>
      <p:sp>
        <p:nvSpPr>
          <p:cNvPr id="50" name="Textfeld 49">
            <a:extLst>
              <a:ext uri="{FF2B5EF4-FFF2-40B4-BE49-F238E27FC236}">
                <a16:creationId xmlns:a16="http://schemas.microsoft.com/office/drawing/2014/main" id="{8EC9EBD2-111F-81BA-66CB-BE18FD82968D}"/>
              </a:ext>
            </a:extLst>
          </p:cNvPr>
          <p:cNvSpPr txBox="1"/>
          <p:nvPr/>
        </p:nvSpPr>
        <p:spPr>
          <a:xfrm>
            <a:off x="4101743" y="3267012"/>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4.2 DIAGNOSE- UND FÖRDERAUFGABEN</a:t>
            </a:r>
          </a:p>
        </p:txBody>
      </p:sp>
      <p:sp>
        <p:nvSpPr>
          <p:cNvPr id="51" name="Textfeld 50">
            <a:extLst>
              <a:ext uri="{FF2B5EF4-FFF2-40B4-BE49-F238E27FC236}">
                <a16:creationId xmlns:a16="http://schemas.microsoft.com/office/drawing/2014/main" id="{03FE9056-3A46-A8CC-BA7E-733DABB76B39}"/>
              </a:ext>
            </a:extLst>
          </p:cNvPr>
          <p:cNvSpPr txBox="1"/>
          <p:nvPr/>
        </p:nvSpPr>
        <p:spPr>
          <a:xfrm>
            <a:off x="4101742" y="3768161"/>
            <a:ext cx="5162003"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5.1 PRODUKTIVER UMGANG MIT VIELFALT</a:t>
            </a:r>
          </a:p>
        </p:txBody>
      </p:sp>
      <p:sp>
        <p:nvSpPr>
          <p:cNvPr id="52" name="Textfeld 51">
            <a:extLst>
              <a:ext uri="{FF2B5EF4-FFF2-40B4-BE49-F238E27FC236}">
                <a16:creationId xmlns:a16="http://schemas.microsoft.com/office/drawing/2014/main" id="{F3FB0623-9FA1-04E5-C2F7-391B9E104A8C}"/>
              </a:ext>
            </a:extLst>
          </p:cNvPr>
          <p:cNvSpPr txBox="1"/>
          <p:nvPr/>
        </p:nvSpPr>
        <p:spPr>
          <a:xfrm>
            <a:off x="4101742" y="4142765"/>
            <a:ext cx="5869574"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5.2 MODERATION VON PLENUMS-</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DISKUSSIONEN</a:t>
            </a:r>
          </a:p>
        </p:txBody>
      </p:sp>
      <p:sp>
        <p:nvSpPr>
          <p:cNvPr id="53" name="Textfeld 52">
            <a:extLst>
              <a:ext uri="{FF2B5EF4-FFF2-40B4-BE49-F238E27FC236}">
                <a16:creationId xmlns:a16="http://schemas.microsoft.com/office/drawing/2014/main" id="{4503D774-94CD-C059-475B-8F1A7A14EB38}"/>
              </a:ext>
            </a:extLst>
          </p:cNvPr>
          <p:cNvSpPr txBox="1"/>
          <p:nvPr/>
        </p:nvSpPr>
        <p:spPr>
          <a:xfrm>
            <a:off x="4094666" y="4923110"/>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3.1 DENKEN IN BEZIEHUNGEN</a:t>
            </a:r>
          </a:p>
        </p:txBody>
      </p:sp>
      <p:sp>
        <p:nvSpPr>
          <p:cNvPr id="54" name="Textfeld 53">
            <a:extLst>
              <a:ext uri="{FF2B5EF4-FFF2-40B4-BE49-F238E27FC236}">
                <a16:creationId xmlns:a16="http://schemas.microsoft.com/office/drawing/2014/main" id="{1405830E-F25F-3444-C393-15D5BDD4448F}"/>
              </a:ext>
            </a:extLst>
          </p:cNvPr>
          <p:cNvSpPr txBox="1"/>
          <p:nvPr/>
        </p:nvSpPr>
        <p:spPr>
          <a:xfrm>
            <a:off x="4094666" y="5303514"/>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3.2 ERARBEITEN UND NUTZEN VON </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ABLEITUNGSSTRATEGIEN</a:t>
            </a:r>
          </a:p>
        </p:txBody>
      </p:sp>
      <p:sp>
        <p:nvSpPr>
          <p:cNvPr id="3" name="Foliennummernplatzhalter 5">
            <a:extLst>
              <a:ext uri="{FF2B5EF4-FFF2-40B4-BE49-F238E27FC236}">
                <a16:creationId xmlns:a16="http://schemas.microsoft.com/office/drawing/2014/main" id="{88AF17D4-09F3-A0F3-055C-260EE7AE6CA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57</a:t>
            </a:fld>
            <a:endParaRPr lang="de-DE"/>
          </a:p>
        </p:txBody>
      </p:sp>
    </p:spTree>
    <p:extLst>
      <p:ext uri="{BB962C8B-B14F-4D97-AF65-F5344CB8AC3E}">
        <p14:creationId xmlns:p14="http://schemas.microsoft.com/office/powerpoint/2010/main" val="37722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Effect transition="in" filter="wipe(left)">
                                      <p:cBhvr>
                                        <p:cTn id="13" dur="500"/>
                                        <p:tgtEl>
                                          <p:spTgt spid="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8">
                                            <p:txEl>
                                              <p:pRg st="0" end="0"/>
                                            </p:txEl>
                                          </p:spTgt>
                                        </p:tgtEl>
                                        <p:attrNameLst>
                                          <p:attrName>style.visibility</p:attrName>
                                        </p:attrNameLst>
                                      </p:cBhvr>
                                      <p:to>
                                        <p:strVal val="visible"/>
                                      </p:to>
                                    </p:set>
                                    <p:animEffect transition="in" filter="wipe(left)">
                                      <p:cBhvr>
                                        <p:cTn id="18" dur="500"/>
                                        <p:tgtEl>
                                          <p:spTgt spid="4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animEffect transition="in" filter="wipe(left)">
                                      <p:cBhvr>
                                        <p:cTn id="29" dur="500"/>
                                        <p:tgtEl>
                                          <p:spTgt spid="5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0" end="0"/>
                                            </p:txEl>
                                          </p:spTgt>
                                        </p:tgtEl>
                                        <p:attrNameLst>
                                          <p:attrName>style.visibility</p:attrName>
                                        </p:attrNameLst>
                                      </p:cBhvr>
                                      <p:to>
                                        <p:strVal val="visible"/>
                                      </p:to>
                                    </p:set>
                                    <p:animEffect transition="in" filter="wipe(left)">
                                      <p:cBhvr>
                                        <p:cTn id="34" dur="500"/>
                                        <p:tgtEl>
                                          <p:spTgt spid="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wipe(left)">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wipe(left)">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1">
                                            <p:txEl>
                                              <p:pRg st="0" end="0"/>
                                            </p:txEl>
                                          </p:spTgt>
                                        </p:tgtEl>
                                        <p:attrNameLst>
                                          <p:attrName>style.visibility</p:attrName>
                                        </p:attrNameLst>
                                      </p:cBhvr>
                                      <p:to>
                                        <p:strVal val="visible"/>
                                      </p:to>
                                    </p:set>
                                    <p:animEffect transition="in" filter="wipe(left)">
                                      <p:cBhvr>
                                        <p:cTn id="61" dur="500"/>
                                        <p:tgtEl>
                                          <p:spTgt spid="5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2">
                                            <p:txEl>
                                              <p:pRg st="0" end="0"/>
                                            </p:txEl>
                                          </p:spTgt>
                                        </p:tgtEl>
                                        <p:attrNameLst>
                                          <p:attrName>style.visibility</p:attrName>
                                        </p:attrNameLst>
                                      </p:cBhvr>
                                      <p:to>
                                        <p:strVal val="visible"/>
                                      </p:to>
                                    </p:set>
                                    <p:animEffect transition="in" filter="wipe(left)">
                                      <p:cBhvr>
                                        <p:cTn id="66"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5DE082EE-0F26-264E-7658-E17D1C06F5E4}"/>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21" name="Grafik 20">
            <a:extLst>
              <a:ext uri="{FF2B5EF4-FFF2-40B4-BE49-F238E27FC236}">
                <a16:creationId xmlns:a16="http://schemas.microsoft.com/office/drawing/2014/main" id="{6074E325-4DE7-5527-3BB9-3ABD3B5B7217}"/>
              </a:ext>
            </a:extLst>
          </p:cNvPr>
          <p:cNvPicPr>
            <a:picLocks noChangeAspect="1"/>
          </p:cNvPicPr>
          <p:nvPr/>
        </p:nvPicPr>
        <p:blipFill>
          <a:blip r:embed="rId3"/>
          <a:srcRect t="1521" b="1521"/>
          <a:stretch/>
        </p:blipFill>
        <p:spPr>
          <a:xfrm>
            <a:off x="495583" y="1091728"/>
            <a:ext cx="8412499" cy="4851872"/>
          </a:xfrm>
          <a:prstGeom prst="rect">
            <a:avLst/>
          </a:prstGeom>
        </p:spPr>
      </p:pic>
      <p:sp>
        <p:nvSpPr>
          <p:cNvPr id="22" name="Abgerundetes Rechteck 21">
            <a:extLst>
              <a:ext uri="{FF2B5EF4-FFF2-40B4-BE49-F238E27FC236}">
                <a16:creationId xmlns:a16="http://schemas.microsoft.com/office/drawing/2014/main" id="{62787A2A-AD04-146F-10F5-B4BE9FE6B5CE}"/>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23" name="Grafik 22">
            <a:extLst>
              <a:ext uri="{FF2B5EF4-FFF2-40B4-BE49-F238E27FC236}">
                <a16:creationId xmlns:a16="http://schemas.microsoft.com/office/drawing/2014/main" id="{26D2D63D-BF2E-650A-5C69-12CCDAB328D4}"/>
              </a:ext>
            </a:extLst>
          </p:cNvPr>
          <p:cNvPicPr>
            <a:picLocks noChangeAspect="1"/>
          </p:cNvPicPr>
          <p:nvPr/>
        </p:nvPicPr>
        <p:blipFill>
          <a:blip r:embed="rId4"/>
          <a:stretch>
            <a:fillRect/>
          </a:stretch>
        </p:blipFill>
        <p:spPr>
          <a:xfrm>
            <a:off x="1289133" y="1162043"/>
            <a:ext cx="4106636" cy="5533152"/>
          </a:xfrm>
          <a:prstGeom prst="rect">
            <a:avLst/>
          </a:prstGeom>
        </p:spPr>
      </p:pic>
      <p:sp>
        <p:nvSpPr>
          <p:cNvPr id="24" name="Pfeil nach rechts 23">
            <a:extLst>
              <a:ext uri="{FF2B5EF4-FFF2-40B4-BE49-F238E27FC236}">
                <a16:creationId xmlns:a16="http://schemas.microsoft.com/office/drawing/2014/main" id="{9D310C0B-EF11-45F8-6F9C-CA135642F030}"/>
              </a:ext>
            </a:extLst>
          </p:cNvPr>
          <p:cNvSpPr/>
          <p:nvPr/>
        </p:nvSpPr>
        <p:spPr>
          <a:xfrm>
            <a:off x="1026142" y="1307992"/>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9AC7EB0D-46ED-BF3E-62C0-32AA605722F8}"/>
              </a:ext>
            </a:extLst>
          </p:cNvPr>
          <p:cNvSpPr/>
          <p:nvPr/>
        </p:nvSpPr>
        <p:spPr>
          <a:xfrm>
            <a:off x="1026142" y="3679095"/>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C10DAF27-1121-4B80-0E3C-5F13174074F8}"/>
              </a:ext>
            </a:extLst>
          </p:cNvPr>
          <p:cNvSpPr/>
          <p:nvPr/>
        </p:nvSpPr>
        <p:spPr>
          <a:xfrm>
            <a:off x="1026142" y="2092469"/>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CFBCFC84-9E98-1099-CBBB-40FB7363F8B4}"/>
              </a:ext>
            </a:extLst>
          </p:cNvPr>
          <p:cNvSpPr/>
          <p:nvPr/>
        </p:nvSpPr>
        <p:spPr>
          <a:xfrm>
            <a:off x="1026142" y="2913712"/>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5">
            <a:extLst>
              <a:ext uri="{FF2B5EF4-FFF2-40B4-BE49-F238E27FC236}">
                <a16:creationId xmlns:a16="http://schemas.microsoft.com/office/drawing/2014/main" id="{250C4196-EBC7-9B50-2DFB-5C7B3D31606D}"/>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58</a:t>
            </a:fld>
            <a:endParaRPr lang="de-DE"/>
          </a:p>
        </p:txBody>
      </p:sp>
    </p:spTree>
    <p:extLst>
      <p:ext uri="{BB962C8B-B14F-4D97-AF65-F5344CB8AC3E}">
        <p14:creationId xmlns:p14="http://schemas.microsoft.com/office/powerpoint/2010/main" val="23660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fill="hold" grpId="1"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grpId="1"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8" fill="hold" grpId="1" nodeType="clickEffect">
                                  <p:stCondLst>
                                    <p:cond delay="0"/>
                                  </p:stCondLst>
                                  <p:childTnLst>
                                    <p:anim calcmode="lin" valueType="num">
                                      <p:cBhvr additive="base">
                                        <p:cTn id="39" dur="500"/>
                                        <p:tgtEl>
                                          <p:spTgt spid="24"/>
                                        </p:tgtEl>
                                        <p:attrNameLst>
                                          <p:attrName>ppt_x</p:attrName>
                                        </p:attrNameLst>
                                      </p:cBhvr>
                                      <p:tavLst>
                                        <p:tav tm="0">
                                          <p:val>
                                            <p:strVal val="ppt_x"/>
                                          </p:val>
                                        </p:tav>
                                        <p:tav tm="100000">
                                          <p:val>
                                            <p:strVal val="0-ppt_w/2"/>
                                          </p:val>
                                        </p:tav>
                                      </p:tavLst>
                                    </p:anim>
                                    <p:anim calcmode="lin" valueType="num">
                                      <p:cBhvr additive="base">
                                        <p:cTn id="40" dur="500"/>
                                        <p:tgtEl>
                                          <p:spTgt spid="24"/>
                                        </p:tgtEl>
                                        <p:attrNameLst>
                                          <p:attrName>ppt_y</p:attrName>
                                        </p:attrNameLst>
                                      </p:cBhvr>
                                      <p:tavLst>
                                        <p:tav tm="0">
                                          <p:val>
                                            <p:strVal val="ppt_y"/>
                                          </p:val>
                                        </p:tav>
                                        <p:tav tm="100000">
                                          <p:val>
                                            <p:strVal val="ppt_y"/>
                                          </p:val>
                                        </p:tav>
                                      </p:tavLst>
                                    </p:anim>
                                    <p:set>
                                      <p:cBhvr>
                                        <p:cTn id="41" dur="1" fill="hold">
                                          <p:stCondLst>
                                            <p:cond delay="499"/>
                                          </p:stCondLst>
                                        </p:cTn>
                                        <p:tgtEl>
                                          <p:spTgt spid="24"/>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500"/>
                                        <p:tgtEl>
                                          <p:spTgt spid="25"/>
                                        </p:tgtEl>
                                        <p:attrNameLst>
                                          <p:attrName>ppt_x</p:attrName>
                                        </p:attrNameLst>
                                      </p:cBhvr>
                                      <p:tavLst>
                                        <p:tav tm="0">
                                          <p:val>
                                            <p:strVal val="ppt_x"/>
                                          </p:val>
                                        </p:tav>
                                        <p:tav tm="100000">
                                          <p:val>
                                            <p:strVal val="0-ppt_w/2"/>
                                          </p:val>
                                        </p:tav>
                                      </p:tavLst>
                                    </p:anim>
                                    <p:anim calcmode="lin" valueType="num">
                                      <p:cBhvr additive="base">
                                        <p:cTn id="44" dur="500"/>
                                        <p:tgtEl>
                                          <p:spTgt spid="25"/>
                                        </p:tgtEl>
                                        <p:attrNameLst>
                                          <p:attrName>ppt_y</p:attrName>
                                        </p:attrNameLst>
                                      </p:cBhvr>
                                      <p:tavLst>
                                        <p:tav tm="0">
                                          <p:val>
                                            <p:strVal val="ppt_y"/>
                                          </p:val>
                                        </p:tav>
                                        <p:tav tm="100000">
                                          <p:val>
                                            <p:strVal val="ppt_y"/>
                                          </p:val>
                                        </p:tav>
                                      </p:tavLst>
                                    </p:anim>
                                    <p:set>
                                      <p:cBhvr>
                                        <p:cTn id="45" dur="1" fill="hold">
                                          <p:stCondLst>
                                            <p:cond delay="499"/>
                                          </p:stCondLst>
                                        </p:cTn>
                                        <p:tgtEl>
                                          <p:spTgt spid="25"/>
                                        </p:tgtEl>
                                        <p:attrNameLst>
                                          <p:attrName>style.visibility</p:attrName>
                                        </p:attrNameLst>
                                      </p:cBhvr>
                                      <p:to>
                                        <p:strVal val="hidden"/>
                                      </p:to>
                                    </p:set>
                                  </p:childTnLst>
                                </p:cTn>
                              </p:par>
                              <p:par>
                                <p:cTn id="46" presetID="2" presetClass="exit" presetSubtype="8" fill="hold" grpId="0" nodeType="withEffect">
                                  <p:stCondLst>
                                    <p:cond delay="0"/>
                                  </p:stCondLst>
                                  <p:childTnLst>
                                    <p:anim calcmode="lin" valueType="num">
                                      <p:cBhvr additive="base">
                                        <p:cTn id="47" dur="500"/>
                                        <p:tgtEl>
                                          <p:spTgt spid="26"/>
                                        </p:tgtEl>
                                        <p:attrNameLst>
                                          <p:attrName>ppt_x</p:attrName>
                                        </p:attrNameLst>
                                      </p:cBhvr>
                                      <p:tavLst>
                                        <p:tav tm="0">
                                          <p:val>
                                            <p:strVal val="ppt_x"/>
                                          </p:val>
                                        </p:tav>
                                        <p:tav tm="100000">
                                          <p:val>
                                            <p:strVal val="0-ppt_w/2"/>
                                          </p:val>
                                        </p:tav>
                                      </p:tavLst>
                                    </p:anim>
                                    <p:anim calcmode="lin" valueType="num">
                                      <p:cBhvr additive="base">
                                        <p:cTn id="48" dur="500"/>
                                        <p:tgtEl>
                                          <p:spTgt spid="26"/>
                                        </p:tgtEl>
                                        <p:attrNameLst>
                                          <p:attrName>ppt_y</p:attrName>
                                        </p:attrNameLst>
                                      </p:cBhvr>
                                      <p:tavLst>
                                        <p:tav tm="0">
                                          <p:val>
                                            <p:strVal val="ppt_y"/>
                                          </p:val>
                                        </p:tav>
                                        <p:tav tm="100000">
                                          <p:val>
                                            <p:strVal val="ppt_y"/>
                                          </p:val>
                                        </p:tav>
                                      </p:tavLst>
                                    </p:anim>
                                    <p:set>
                                      <p:cBhvr>
                                        <p:cTn id="49" dur="1" fill="hold">
                                          <p:stCondLst>
                                            <p:cond delay="499"/>
                                          </p:stCondLst>
                                        </p:cTn>
                                        <p:tgtEl>
                                          <p:spTgt spid="26"/>
                                        </p:tgtEl>
                                        <p:attrNameLst>
                                          <p:attrName>style.visibility</p:attrName>
                                        </p:attrNameLst>
                                      </p:cBhvr>
                                      <p:to>
                                        <p:strVal val="hidden"/>
                                      </p:to>
                                    </p:set>
                                  </p:childTnLst>
                                </p:cTn>
                              </p:par>
                              <p:par>
                                <p:cTn id="50" presetID="2" presetClass="exit" presetSubtype="8" fill="hold" grpId="0" nodeType="withEffect">
                                  <p:stCondLst>
                                    <p:cond delay="0"/>
                                  </p:stCondLst>
                                  <p:childTnLst>
                                    <p:anim calcmode="lin" valueType="num">
                                      <p:cBhvr additive="base">
                                        <p:cTn id="51" dur="500"/>
                                        <p:tgtEl>
                                          <p:spTgt spid="27"/>
                                        </p:tgtEl>
                                        <p:attrNameLst>
                                          <p:attrName>ppt_x</p:attrName>
                                        </p:attrNameLst>
                                      </p:cBhvr>
                                      <p:tavLst>
                                        <p:tav tm="0">
                                          <p:val>
                                            <p:strVal val="ppt_x"/>
                                          </p:val>
                                        </p:tav>
                                        <p:tav tm="100000">
                                          <p:val>
                                            <p:strVal val="0-ppt_w/2"/>
                                          </p:val>
                                        </p:tav>
                                      </p:tavLst>
                                    </p:anim>
                                    <p:anim calcmode="lin" valueType="num">
                                      <p:cBhvr additive="base">
                                        <p:cTn id="52" dur="500"/>
                                        <p:tgtEl>
                                          <p:spTgt spid="27"/>
                                        </p:tgtEl>
                                        <p:attrNameLst>
                                          <p:attrName>ppt_y</p:attrName>
                                        </p:attrNameLst>
                                      </p:cBhvr>
                                      <p:tavLst>
                                        <p:tav tm="0">
                                          <p:val>
                                            <p:strVal val="ppt_y"/>
                                          </p:val>
                                        </p:tav>
                                        <p:tav tm="100000">
                                          <p:val>
                                            <p:strVal val="ppt_y"/>
                                          </p:val>
                                        </p:tav>
                                      </p:tavLst>
                                    </p:anim>
                                    <p:set>
                                      <p:cBhvr>
                                        <p:cTn id="5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6" name="Abgerundetes Rechteck 5">
            <a:extLst>
              <a:ext uri="{FF2B5EF4-FFF2-40B4-BE49-F238E27FC236}">
                <a16:creationId xmlns:a16="http://schemas.microsoft.com/office/drawing/2014/main" id="{AFA159C5-290C-7B83-1B25-1E599A931D4E}"/>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9" name="Grafik 8">
            <a:extLst>
              <a:ext uri="{FF2B5EF4-FFF2-40B4-BE49-F238E27FC236}">
                <a16:creationId xmlns:a16="http://schemas.microsoft.com/office/drawing/2014/main" id="{9DFBDCAB-A935-7791-ECFF-510BE2908BDB}"/>
              </a:ext>
            </a:extLst>
          </p:cNvPr>
          <p:cNvPicPr>
            <a:picLocks noChangeAspect="1"/>
          </p:cNvPicPr>
          <p:nvPr/>
        </p:nvPicPr>
        <p:blipFill>
          <a:blip r:embed="rId3"/>
          <a:stretch>
            <a:fillRect/>
          </a:stretch>
        </p:blipFill>
        <p:spPr>
          <a:xfrm>
            <a:off x="1289133" y="1162043"/>
            <a:ext cx="4106636" cy="5533152"/>
          </a:xfrm>
          <a:prstGeom prst="rect">
            <a:avLst/>
          </a:prstGeom>
        </p:spPr>
      </p:pic>
      <p:pic>
        <p:nvPicPr>
          <p:cNvPr id="10" name="Grafik 9">
            <a:extLst>
              <a:ext uri="{FF2B5EF4-FFF2-40B4-BE49-F238E27FC236}">
                <a16:creationId xmlns:a16="http://schemas.microsoft.com/office/drawing/2014/main" id="{EDF07B47-455D-1395-29E0-D01DE340DC84}"/>
              </a:ext>
            </a:extLst>
          </p:cNvPr>
          <p:cNvPicPr>
            <a:picLocks noChangeAspect="1"/>
          </p:cNvPicPr>
          <p:nvPr/>
        </p:nvPicPr>
        <p:blipFill>
          <a:blip r:embed="rId3"/>
          <a:stretch>
            <a:fillRect/>
          </a:stretch>
        </p:blipFill>
        <p:spPr>
          <a:xfrm>
            <a:off x="314037" y="1005761"/>
            <a:ext cx="4106636" cy="5533152"/>
          </a:xfrm>
          <a:prstGeom prst="rect">
            <a:avLst/>
          </a:prstGeom>
        </p:spPr>
      </p:pic>
      <p:sp>
        <p:nvSpPr>
          <p:cNvPr id="11" name="Textfeld 10">
            <a:extLst>
              <a:ext uri="{FF2B5EF4-FFF2-40B4-BE49-F238E27FC236}">
                <a16:creationId xmlns:a16="http://schemas.microsoft.com/office/drawing/2014/main" id="{AB3B52F5-2A5A-9F50-FEFE-72A04A6B16D0}"/>
              </a:ext>
            </a:extLst>
          </p:cNvPr>
          <p:cNvSpPr txBox="1"/>
          <p:nvPr/>
        </p:nvSpPr>
        <p:spPr>
          <a:xfrm>
            <a:off x="4401360" y="3660708"/>
            <a:ext cx="4867562"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14.1 MULTIPLIKATIVE VORSTELLUNGEN </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ENTWICKELN UND NUTZEN</a:t>
            </a:r>
          </a:p>
        </p:txBody>
      </p:sp>
      <p:sp>
        <p:nvSpPr>
          <p:cNvPr id="12" name="Textfeld 11">
            <a:extLst>
              <a:ext uri="{FF2B5EF4-FFF2-40B4-BE49-F238E27FC236}">
                <a16:creationId xmlns:a16="http://schemas.microsoft.com/office/drawing/2014/main" id="{0B73899E-F983-E0DB-F285-5F68F070478C}"/>
              </a:ext>
            </a:extLst>
          </p:cNvPr>
          <p:cNvSpPr txBox="1"/>
          <p:nvPr/>
        </p:nvSpPr>
        <p:spPr>
          <a:xfrm>
            <a:off x="4401360" y="4302964"/>
            <a:ext cx="4644669"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14.2 OPERATIVE BEZIEHUNGEN ENT-</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DECKEN UND NUTZEN</a:t>
            </a:r>
          </a:p>
        </p:txBody>
      </p:sp>
      <p:pic>
        <p:nvPicPr>
          <p:cNvPr id="13" name="Grafik 12">
            <a:extLst>
              <a:ext uri="{FF2B5EF4-FFF2-40B4-BE49-F238E27FC236}">
                <a16:creationId xmlns:a16="http://schemas.microsoft.com/office/drawing/2014/main" id="{C63FD8D8-A62A-2B55-CF23-3D062FE15608}"/>
              </a:ext>
            </a:extLst>
          </p:cNvPr>
          <p:cNvPicPr>
            <a:picLocks noChangeAspect="1"/>
          </p:cNvPicPr>
          <p:nvPr/>
        </p:nvPicPr>
        <p:blipFill rotWithShape="1">
          <a:blip r:embed="rId4"/>
          <a:srcRect l="3333" t="12969" b="20112"/>
          <a:stretch/>
        </p:blipFill>
        <p:spPr>
          <a:xfrm>
            <a:off x="478232" y="1127761"/>
            <a:ext cx="4830452" cy="687600"/>
          </a:xfrm>
          <a:prstGeom prst="rect">
            <a:avLst/>
          </a:prstGeom>
        </p:spPr>
      </p:pic>
      <p:pic>
        <p:nvPicPr>
          <p:cNvPr id="14" name="Grafik 13">
            <a:extLst>
              <a:ext uri="{FF2B5EF4-FFF2-40B4-BE49-F238E27FC236}">
                <a16:creationId xmlns:a16="http://schemas.microsoft.com/office/drawing/2014/main" id="{83448EE6-836D-2D9B-C099-18D3750EE3AA}"/>
              </a:ext>
            </a:extLst>
          </p:cNvPr>
          <p:cNvPicPr>
            <a:picLocks noChangeAspect="1"/>
          </p:cNvPicPr>
          <p:nvPr/>
        </p:nvPicPr>
        <p:blipFill rotWithShape="1">
          <a:blip r:embed="rId5"/>
          <a:srcRect b="34528"/>
          <a:stretch/>
        </p:blipFill>
        <p:spPr>
          <a:xfrm>
            <a:off x="467346" y="1910752"/>
            <a:ext cx="5394468" cy="450182"/>
          </a:xfrm>
          <a:prstGeom prst="rect">
            <a:avLst/>
          </a:prstGeom>
        </p:spPr>
      </p:pic>
      <p:pic>
        <p:nvPicPr>
          <p:cNvPr id="15" name="Grafik 14">
            <a:extLst>
              <a:ext uri="{FF2B5EF4-FFF2-40B4-BE49-F238E27FC236}">
                <a16:creationId xmlns:a16="http://schemas.microsoft.com/office/drawing/2014/main" id="{5383ABCD-7635-DA11-6317-A83785733BDA}"/>
              </a:ext>
            </a:extLst>
          </p:cNvPr>
          <p:cNvPicPr>
            <a:picLocks noChangeAspect="1"/>
          </p:cNvPicPr>
          <p:nvPr/>
        </p:nvPicPr>
        <p:blipFill rotWithShape="1">
          <a:blip r:embed="rId6"/>
          <a:srcRect r="21748" b="-18003"/>
          <a:stretch/>
        </p:blipFill>
        <p:spPr>
          <a:xfrm>
            <a:off x="454752" y="3562194"/>
            <a:ext cx="3714475" cy="454635"/>
          </a:xfrm>
          <a:prstGeom prst="rect">
            <a:avLst/>
          </a:prstGeom>
        </p:spPr>
      </p:pic>
      <p:pic>
        <p:nvPicPr>
          <p:cNvPr id="16" name="Grafik 15">
            <a:extLst>
              <a:ext uri="{FF2B5EF4-FFF2-40B4-BE49-F238E27FC236}">
                <a16:creationId xmlns:a16="http://schemas.microsoft.com/office/drawing/2014/main" id="{646EE1FF-4BBC-5CF7-7B9C-BFE83072C15B}"/>
              </a:ext>
            </a:extLst>
          </p:cNvPr>
          <p:cNvPicPr>
            <a:picLocks noChangeAspect="1"/>
          </p:cNvPicPr>
          <p:nvPr/>
        </p:nvPicPr>
        <p:blipFill>
          <a:blip r:embed="rId7"/>
          <a:stretch>
            <a:fillRect/>
          </a:stretch>
        </p:blipFill>
        <p:spPr>
          <a:xfrm>
            <a:off x="604634" y="4051111"/>
            <a:ext cx="2472444" cy="205203"/>
          </a:xfrm>
          <a:prstGeom prst="rect">
            <a:avLst/>
          </a:prstGeom>
        </p:spPr>
      </p:pic>
      <p:pic>
        <p:nvPicPr>
          <p:cNvPr id="17" name="Grafik 16">
            <a:extLst>
              <a:ext uri="{FF2B5EF4-FFF2-40B4-BE49-F238E27FC236}">
                <a16:creationId xmlns:a16="http://schemas.microsoft.com/office/drawing/2014/main" id="{BF3DE6B2-C397-78E8-B309-6018B7D2291E}"/>
              </a:ext>
            </a:extLst>
          </p:cNvPr>
          <p:cNvPicPr>
            <a:picLocks noChangeAspect="1"/>
          </p:cNvPicPr>
          <p:nvPr/>
        </p:nvPicPr>
        <p:blipFill rotWithShape="1">
          <a:blip r:embed="rId5"/>
          <a:srcRect t="69548" r="52130" b="3180"/>
          <a:stretch/>
        </p:blipFill>
        <p:spPr>
          <a:xfrm>
            <a:off x="505092" y="2395216"/>
            <a:ext cx="2582337" cy="187518"/>
          </a:xfrm>
          <a:prstGeom prst="rect">
            <a:avLst/>
          </a:prstGeom>
        </p:spPr>
      </p:pic>
      <p:pic>
        <p:nvPicPr>
          <p:cNvPr id="18" name="Grafik 17">
            <a:extLst>
              <a:ext uri="{FF2B5EF4-FFF2-40B4-BE49-F238E27FC236}">
                <a16:creationId xmlns:a16="http://schemas.microsoft.com/office/drawing/2014/main" id="{C389E760-9820-9067-4AEC-C84201A20506}"/>
              </a:ext>
            </a:extLst>
          </p:cNvPr>
          <p:cNvPicPr>
            <a:picLocks noChangeAspect="1"/>
          </p:cNvPicPr>
          <p:nvPr/>
        </p:nvPicPr>
        <p:blipFill rotWithShape="1">
          <a:blip r:embed="rId5"/>
          <a:srcRect l="54807" t="72138" r="-584" b="55"/>
          <a:stretch/>
        </p:blipFill>
        <p:spPr>
          <a:xfrm>
            <a:off x="700750" y="3258259"/>
            <a:ext cx="2469434" cy="191196"/>
          </a:xfrm>
          <a:prstGeom prst="rect">
            <a:avLst/>
          </a:prstGeom>
        </p:spPr>
      </p:pic>
      <p:pic>
        <p:nvPicPr>
          <p:cNvPr id="19" name="Grafik 18">
            <a:extLst>
              <a:ext uri="{FF2B5EF4-FFF2-40B4-BE49-F238E27FC236}">
                <a16:creationId xmlns:a16="http://schemas.microsoft.com/office/drawing/2014/main" id="{5328E3AA-AA84-EED3-1701-35742E229967}"/>
              </a:ext>
            </a:extLst>
          </p:cNvPr>
          <p:cNvPicPr>
            <a:picLocks noChangeAspect="1"/>
          </p:cNvPicPr>
          <p:nvPr/>
        </p:nvPicPr>
        <p:blipFill rotWithShape="1">
          <a:blip r:embed="rId5"/>
          <a:srcRect b="32904"/>
          <a:stretch/>
        </p:blipFill>
        <p:spPr>
          <a:xfrm>
            <a:off x="478232" y="2755046"/>
            <a:ext cx="5394468" cy="461351"/>
          </a:xfrm>
          <a:prstGeom prst="rect">
            <a:avLst/>
          </a:prstGeom>
        </p:spPr>
      </p:pic>
      <p:pic>
        <p:nvPicPr>
          <p:cNvPr id="20" name="Grafik 19">
            <a:extLst>
              <a:ext uri="{FF2B5EF4-FFF2-40B4-BE49-F238E27FC236}">
                <a16:creationId xmlns:a16="http://schemas.microsoft.com/office/drawing/2014/main" id="{AF9E996A-FF08-E314-2546-03F8613CFA0C}"/>
              </a:ext>
            </a:extLst>
          </p:cNvPr>
          <p:cNvPicPr>
            <a:picLocks noChangeAspect="1"/>
          </p:cNvPicPr>
          <p:nvPr/>
        </p:nvPicPr>
        <p:blipFill rotWithShape="1">
          <a:blip r:embed="rId7"/>
          <a:srcRect t="1" r="96113" b="-16715"/>
          <a:stretch/>
        </p:blipFill>
        <p:spPr>
          <a:xfrm>
            <a:off x="604634" y="3277095"/>
            <a:ext cx="96116" cy="239503"/>
          </a:xfrm>
          <a:prstGeom prst="rect">
            <a:avLst/>
          </a:prstGeom>
        </p:spPr>
      </p:pic>
      <p:pic>
        <p:nvPicPr>
          <p:cNvPr id="21" name="Grafik 20">
            <a:extLst>
              <a:ext uri="{FF2B5EF4-FFF2-40B4-BE49-F238E27FC236}">
                <a16:creationId xmlns:a16="http://schemas.microsoft.com/office/drawing/2014/main" id="{5EACA60B-AB19-26E9-86E9-D06EF5A435B4}"/>
              </a:ext>
            </a:extLst>
          </p:cNvPr>
          <p:cNvPicPr>
            <a:picLocks noChangeAspect="1"/>
          </p:cNvPicPr>
          <p:nvPr/>
        </p:nvPicPr>
        <p:blipFill rotWithShape="1">
          <a:blip r:embed="rId8"/>
          <a:srcRect l="11364" t="1457" r="13017" b="2829"/>
          <a:stretch/>
        </p:blipFill>
        <p:spPr>
          <a:xfrm>
            <a:off x="6217556" y="62738"/>
            <a:ext cx="2052081" cy="1966203"/>
          </a:xfrm>
          <a:prstGeom prst="rect">
            <a:avLst/>
          </a:prstGeom>
        </p:spPr>
      </p:pic>
      <p:sp>
        <p:nvSpPr>
          <p:cNvPr id="22" name="Textfeld 21">
            <a:extLst>
              <a:ext uri="{FF2B5EF4-FFF2-40B4-BE49-F238E27FC236}">
                <a16:creationId xmlns:a16="http://schemas.microsoft.com/office/drawing/2014/main" id="{145BCB01-1F18-0ECA-0EFA-D9314F8309EC}"/>
              </a:ext>
            </a:extLst>
          </p:cNvPr>
          <p:cNvSpPr txBox="1"/>
          <p:nvPr/>
        </p:nvSpPr>
        <p:spPr>
          <a:xfrm>
            <a:off x="4353880" y="2132656"/>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13.1 ZAHLEN DARSTELLEN UND ERKEN-</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NEN – IM ANFANGSUNTERRICHT</a:t>
            </a:r>
          </a:p>
        </p:txBody>
      </p:sp>
      <p:sp>
        <p:nvSpPr>
          <p:cNvPr id="23" name="Textfeld 22">
            <a:extLst>
              <a:ext uri="{FF2B5EF4-FFF2-40B4-BE49-F238E27FC236}">
                <a16:creationId xmlns:a16="http://schemas.microsoft.com/office/drawing/2014/main" id="{5EB9A8C3-1931-556A-0108-AB852AA7D2F5}"/>
              </a:ext>
            </a:extLst>
          </p:cNvPr>
          <p:cNvSpPr txBox="1"/>
          <p:nvPr/>
        </p:nvSpPr>
        <p:spPr>
          <a:xfrm>
            <a:off x="4352111" y="2983984"/>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13.2 ZAHLEN DARSTELLEN UND ERKEN-</a:t>
            </a:r>
          </a:p>
          <a:p>
            <a:r>
              <a:rPr lang="de-DE">
                <a:latin typeface="Verdana" panose="020B0604030504040204" pitchFamily="34" charset="0"/>
                <a:ea typeface="Verdana" panose="020B0604030504040204" pitchFamily="34" charset="0"/>
                <a:cs typeface="Verdana" panose="020B0604030504040204" pitchFamily="34" charset="0"/>
              </a:rPr>
              <a:t>        NEN – IN KLASSE 3 UND 4</a:t>
            </a:r>
          </a:p>
        </p:txBody>
      </p:sp>
      <p:pic>
        <p:nvPicPr>
          <p:cNvPr id="24" name="Grafik 23">
            <a:extLst>
              <a:ext uri="{FF2B5EF4-FFF2-40B4-BE49-F238E27FC236}">
                <a16:creationId xmlns:a16="http://schemas.microsoft.com/office/drawing/2014/main" id="{B26B6398-400A-6BBC-2B3A-1026C753FF52}"/>
              </a:ext>
            </a:extLst>
          </p:cNvPr>
          <p:cNvPicPr>
            <a:picLocks noChangeAspect="1"/>
          </p:cNvPicPr>
          <p:nvPr/>
        </p:nvPicPr>
        <p:blipFill>
          <a:blip r:embed="rId9"/>
          <a:stretch>
            <a:fillRect/>
          </a:stretch>
        </p:blipFill>
        <p:spPr>
          <a:xfrm>
            <a:off x="279964" y="955900"/>
            <a:ext cx="8358944" cy="5348829"/>
          </a:xfrm>
          <a:prstGeom prst="rect">
            <a:avLst/>
          </a:prstGeom>
          <a:ln w="38100">
            <a:solidFill>
              <a:srgbClr val="438268"/>
            </a:solidFill>
          </a:ln>
          <a:effectLst>
            <a:outerShdw blurRad="50800" dist="38100" dir="2700000" algn="tl" rotWithShape="0">
              <a:prstClr val="black">
                <a:alpha val="40000"/>
              </a:prstClr>
            </a:outerShdw>
          </a:effectLst>
        </p:spPr>
      </p:pic>
      <p:sp>
        <p:nvSpPr>
          <p:cNvPr id="3" name="Foliennummernplatzhalter 5">
            <a:extLst>
              <a:ext uri="{FF2B5EF4-FFF2-40B4-BE49-F238E27FC236}">
                <a16:creationId xmlns:a16="http://schemas.microsoft.com/office/drawing/2014/main" id="{65642123-F218-AC9F-979A-6EB741C9D08B}"/>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59</a:t>
            </a:fld>
            <a:endParaRPr lang="de-DE"/>
          </a:p>
        </p:txBody>
      </p:sp>
    </p:spTree>
    <p:extLst>
      <p:ext uri="{BB962C8B-B14F-4D97-AF65-F5344CB8AC3E}">
        <p14:creationId xmlns:p14="http://schemas.microsoft.com/office/powerpoint/2010/main" val="24284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left)">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wipe(left)">
                                      <p:cBhvr>
                                        <p:cTn id="56" dur="500"/>
                                        <p:tgtEl>
                                          <p:spTgt spid="23">
                                            <p:txEl>
                                              <p:pRg st="0" end="0"/>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23">
                                            <p:txEl>
                                              <p:pRg st="1" end="1"/>
                                            </p:txEl>
                                          </p:spTgt>
                                        </p:tgtEl>
                                        <p:attrNameLst>
                                          <p:attrName>style.visibility</p:attrName>
                                        </p:attrNameLst>
                                      </p:cBhvr>
                                      <p:to>
                                        <p:strVal val="visible"/>
                                      </p:to>
                                    </p:set>
                                    <p:animEffect transition="in" filter="wipe(left)">
                                      <p:cBhvr>
                                        <p:cTn id="59" dur="500"/>
                                        <p:tgtEl>
                                          <p:spTgt spid="2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Effect transition="in" filter="wipe(left)">
                                      <p:cBhvr>
                                        <p:cTn id="74" dur="500"/>
                                        <p:tgtEl>
                                          <p:spTgt spid="11">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wipe(left)">
                                      <p:cBhvr>
                                        <p:cTn id="79" dur="500"/>
                                        <p:tgtEl>
                                          <p:spTgt spid="1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60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3" name="Inhaltsplatzhalter 7">
            <a:extLst>
              <a:ext uri="{FF2B5EF4-FFF2-40B4-BE49-F238E27FC236}">
                <a16:creationId xmlns:a16="http://schemas.microsoft.com/office/drawing/2014/main" id="{BD5D6F9B-6581-C465-26C0-772B1E339DD4}"/>
              </a:ext>
            </a:extLst>
          </p:cNvPr>
          <p:cNvPicPr>
            <a:picLocks noGrp="1" noChangeAspect="1"/>
          </p:cNvPicPr>
          <p:nvPr>
            <p:ph idx="1"/>
          </p:nvPr>
        </p:nvPicPr>
        <p:blipFill>
          <a:blip r:embed="rId3"/>
          <a:srcRect/>
          <a:stretch/>
        </p:blipFill>
        <p:spPr>
          <a:xfrm>
            <a:off x="111881" y="1487426"/>
            <a:ext cx="8920238" cy="4292581"/>
          </a:xfrm>
          <a:ln w="19050">
            <a:solidFill>
              <a:srgbClr val="327D87"/>
            </a:solidFill>
          </a:ln>
          <a:effectLst>
            <a:outerShdw blurRad="50800" dist="38100" dir="2700000" algn="tl" rotWithShape="0">
              <a:prstClr val="black">
                <a:alpha val="40000"/>
              </a:prstClr>
            </a:outerShdw>
          </a:effectLst>
        </p:spPr>
      </p:pic>
      <p:sp>
        <p:nvSpPr>
          <p:cNvPr id="15" name="Rechteck 14">
            <a:extLst>
              <a:ext uri="{FF2B5EF4-FFF2-40B4-BE49-F238E27FC236}">
                <a16:creationId xmlns:a16="http://schemas.microsoft.com/office/drawing/2014/main" id="{CECC406C-4D98-48AD-38BA-DE8130B9E55A}"/>
              </a:ext>
            </a:extLst>
          </p:cNvPr>
          <p:cNvSpPr/>
          <p:nvPr/>
        </p:nvSpPr>
        <p:spPr>
          <a:xfrm>
            <a:off x="2101756" y="1665027"/>
            <a:ext cx="2852382" cy="2961564"/>
          </a:xfrm>
          <a:prstGeom prst="rect">
            <a:avLst/>
          </a:prstGeom>
          <a:no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0E3E023E-0DAA-F87B-B91D-4B01F562A5A4}"/>
              </a:ext>
            </a:extLst>
          </p:cNvPr>
          <p:cNvPicPr>
            <a:picLocks noChangeAspect="1"/>
          </p:cNvPicPr>
          <p:nvPr/>
        </p:nvPicPr>
        <p:blipFill>
          <a:blip r:embed="rId4"/>
          <a:stretch>
            <a:fillRect/>
          </a:stretch>
        </p:blipFill>
        <p:spPr>
          <a:xfrm>
            <a:off x="1073672" y="1077993"/>
            <a:ext cx="4946128" cy="5154935"/>
          </a:xfrm>
          <a:prstGeom prst="rect">
            <a:avLst/>
          </a:prstGeom>
        </p:spPr>
      </p:pic>
      <p:sp>
        <p:nvSpPr>
          <p:cNvPr id="24" name="Pfeil nach rechts 23">
            <a:extLst>
              <a:ext uri="{FF2B5EF4-FFF2-40B4-BE49-F238E27FC236}">
                <a16:creationId xmlns:a16="http://schemas.microsoft.com/office/drawing/2014/main" id="{2200B3F5-FD9B-3951-F5DD-F10D31AA6644}"/>
              </a:ext>
            </a:extLst>
          </p:cNvPr>
          <p:cNvSpPr/>
          <p:nvPr/>
        </p:nvSpPr>
        <p:spPr>
          <a:xfrm>
            <a:off x="632442" y="1293270"/>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26F2B859-9FB3-2940-A6B5-94B66AA667A1}"/>
              </a:ext>
            </a:extLst>
          </p:cNvPr>
          <p:cNvSpPr/>
          <p:nvPr/>
        </p:nvSpPr>
        <p:spPr>
          <a:xfrm>
            <a:off x="632442" y="1919569"/>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EC71AF22-ECA8-4819-68FD-1747B168092F}"/>
              </a:ext>
            </a:extLst>
          </p:cNvPr>
          <p:cNvSpPr/>
          <p:nvPr/>
        </p:nvSpPr>
        <p:spPr>
          <a:xfrm>
            <a:off x="632442" y="2545868"/>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28C2CE0D-8DBC-C295-7D55-6571B3158E7B}"/>
              </a:ext>
            </a:extLst>
          </p:cNvPr>
          <p:cNvSpPr/>
          <p:nvPr/>
        </p:nvSpPr>
        <p:spPr>
          <a:xfrm>
            <a:off x="632442" y="3172167"/>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a:extLst>
              <a:ext uri="{FF2B5EF4-FFF2-40B4-BE49-F238E27FC236}">
                <a16:creationId xmlns:a16="http://schemas.microsoft.com/office/drawing/2014/main" id="{7078BB7F-96DA-FD38-3769-F3740092B60C}"/>
              </a:ext>
            </a:extLst>
          </p:cNvPr>
          <p:cNvSpPr/>
          <p:nvPr/>
        </p:nvSpPr>
        <p:spPr>
          <a:xfrm>
            <a:off x="632442" y="3798466"/>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a:extLst>
              <a:ext uri="{FF2B5EF4-FFF2-40B4-BE49-F238E27FC236}">
                <a16:creationId xmlns:a16="http://schemas.microsoft.com/office/drawing/2014/main" id="{99E7EA71-B009-2D74-3652-62FEC8EF2536}"/>
              </a:ext>
            </a:extLst>
          </p:cNvPr>
          <p:cNvSpPr/>
          <p:nvPr/>
        </p:nvSpPr>
        <p:spPr>
          <a:xfrm>
            <a:off x="632442" y="4424765"/>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a:extLst>
              <a:ext uri="{FF2B5EF4-FFF2-40B4-BE49-F238E27FC236}">
                <a16:creationId xmlns:a16="http://schemas.microsoft.com/office/drawing/2014/main" id="{C9BD1048-F184-5529-610B-520A0828201C}"/>
              </a:ext>
            </a:extLst>
          </p:cNvPr>
          <p:cNvSpPr/>
          <p:nvPr/>
        </p:nvSpPr>
        <p:spPr>
          <a:xfrm>
            <a:off x="632442" y="5051064"/>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5">
            <a:extLst>
              <a:ext uri="{FF2B5EF4-FFF2-40B4-BE49-F238E27FC236}">
                <a16:creationId xmlns:a16="http://schemas.microsoft.com/office/drawing/2014/main" id="{F55D31FD-8F2A-9649-79AE-6146073A48D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60</a:t>
            </a:fld>
            <a:endParaRPr lang="de-DE"/>
          </a:p>
        </p:txBody>
      </p:sp>
    </p:spTree>
    <p:extLst>
      <p:ext uri="{BB962C8B-B14F-4D97-AF65-F5344CB8AC3E}">
        <p14:creationId xmlns:p14="http://schemas.microsoft.com/office/powerpoint/2010/main" val="43910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8" fill="hold" grpId="1"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0-ppt_w/2"/>
                                          </p:val>
                                        </p:tav>
                                      </p:tavLst>
                                    </p:anim>
                                    <p:anim calcmode="lin" valueType="num">
                                      <p:cBhvr additive="base">
                                        <p:cTn id="49" dur="500"/>
                                        <p:tgtEl>
                                          <p:spTgt spid="24"/>
                                        </p:tgtEl>
                                        <p:attrNameLst>
                                          <p:attrName>ppt_y</p:attrName>
                                        </p:attrNameLst>
                                      </p:cBhvr>
                                      <p:tavLst>
                                        <p:tav tm="0">
                                          <p:val>
                                            <p:strVal val="ppt_y"/>
                                          </p:val>
                                        </p:tav>
                                        <p:tav tm="100000">
                                          <p:val>
                                            <p:strVal val="ppt_y"/>
                                          </p:val>
                                        </p:tav>
                                      </p:tavLst>
                                    </p:anim>
                                    <p:set>
                                      <p:cBhvr>
                                        <p:cTn id="50" dur="1" fill="hold">
                                          <p:stCondLst>
                                            <p:cond delay="499"/>
                                          </p:stCondLst>
                                        </p:cTn>
                                        <p:tgtEl>
                                          <p:spTgt spid="24"/>
                                        </p:tgtEl>
                                        <p:attrNameLst>
                                          <p:attrName>style.visibility</p:attrName>
                                        </p:attrNameLst>
                                      </p:cBhvr>
                                      <p:to>
                                        <p:strVal val="hidden"/>
                                      </p:to>
                                    </p:set>
                                  </p:childTnLst>
                                </p:cTn>
                              </p:par>
                              <p:par>
                                <p:cTn id="51" presetID="2" presetClass="exit" presetSubtype="8" fill="hold" grpId="1" nodeType="withEffect">
                                  <p:stCondLst>
                                    <p:cond delay="0"/>
                                  </p:stCondLst>
                                  <p:childTnLst>
                                    <p:anim calcmode="lin" valueType="num">
                                      <p:cBhvr additive="base">
                                        <p:cTn id="52" dur="500"/>
                                        <p:tgtEl>
                                          <p:spTgt spid="25"/>
                                        </p:tgtEl>
                                        <p:attrNameLst>
                                          <p:attrName>ppt_x</p:attrName>
                                        </p:attrNameLst>
                                      </p:cBhvr>
                                      <p:tavLst>
                                        <p:tav tm="0">
                                          <p:val>
                                            <p:strVal val="ppt_x"/>
                                          </p:val>
                                        </p:tav>
                                        <p:tav tm="100000">
                                          <p:val>
                                            <p:strVal val="0-ppt_w/2"/>
                                          </p:val>
                                        </p:tav>
                                      </p:tavLst>
                                    </p:anim>
                                    <p:anim calcmode="lin" valueType="num">
                                      <p:cBhvr additive="base">
                                        <p:cTn id="53" dur="500"/>
                                        <p:tgtEl>
                                          <p:spTgt spid="25"/>
                                        </p:tgtEl>
                                        <p:attrNameLst>
                                          <p:attrName>ppt_y</p:attrName>
                                        </p:attrNameLst>
                                      </p:cBhvr>
                                      <p:tavLst>
                                        <p:tav tm="0">
                                          <p:val>
                                            <p:strVal val="ppt_y"/>
                                          </p:val>
                                        </p:tav>
                                        <p:tav tm="100000">
                                          <p:val>
                                            <p:strVal val="ppt_y"/>
                                          </p:val>
                                        </p:tav>
                                      </p:tavLst>
                                    </p:anim>
                                    <p:set>
                                      <p:cBhvr>
                                        <p:cTn id="54" dur="1" fill="hold">
                                          <p:stCondLst>
                                            <p:cond delay="499"/>
                                          </p:stCondLst>
                                        </p:cTn>
                                        <p:tgtEl>
                                          <p:spTgt spid="25"/>
                                        </p:tgtEl>
                                        <p:attrNameLst>
                                          <p:attrName>style.visibility</p:attrName>
                                        </p:attrNameLst>
                                      </p:cBhvr>
                                      <p:to>
                                        <p:strVal val="hidden"/>
                                      </p:to>
                                    </p:set>
                                  </p:childTnLst>
                                </p:cTn>
                              </p:par>
                              <p:par>
                                <p:cTn id="55" presetID="2" presetClass="exit" presetSubtype="8" fill="hold" grpId="1" nodeType="withEffect">
                                  <p:stCondLst>
                                    <p:cond delay="0"/>
                                  </p:stCondLst>
                                  <p:childTnLst>
                                    <p:anim calcmode="lin" valueType="num">
                                      <p:cBhvr additive="base">
                                        <p:cTn id="56" dur="500"/>
                                        <p:tgtEl>
                                          <p:spTgt spid="26"/>
                                        </p:tgtEl>
                                        <p:attrNameLst>
                                          <p:attrName>ppt_x</p:attrName>
                                        </p:attrNameLst>
                                      </p:cBhvr>
                                      <p:tavLst>
                                        <p:tav tm="0">
                                          <p:val>
                                            <p:strVal val="ppt_x"/>
                                          </p:val>
                                        </p:tav>
                                        <p:tav tm="100000">
                                          <p:val>
                                            <p:strVal val="0-ppt_w/2"/>
                                          </p:val>
                                        </p:tav>
                                      </p:tavLst>
                                    </p:anim>
                                    <p:anim calcmode="lin" valueType="num">
                                      <p:cBhvr additive="base">
                                        <p:cTn id="57" dur="500"/>
                                        <p:tgtEl>
                                          <p:spTgt spid="26"/>
                                        </p:tgtEl>
                                        <p:attrNameLst>
                                          <p:attrName>ppt_y</p:attrName>
                                        </p:attrNameLst>
                                      </p:cBhvr>
                                      <p:tavLst>
                                        <p:tav tm="0">
                                          <p:val>
                                            <p:strVal val="ppt_y"/>
                                          </p:val>
                                        </p:tav>
                                        <p:tav tm="100000">
                                          <p:val>
                                            <p:strVal val="ppt_y"/>
                                          </p:val>
                                        </p:tav>
                                      </p:tavLst>
                                    </p:anim>
                                    <p:set>
                                      <p:cBhvr>
                                        <p:cTn id="58" dur="1" fill="hold">
                                          <p:stCondLst>
                                            <p:cond delay="499"/>
                                          </p:stCondLst>
                                        </p:cTn>
                                        <p:tgtEl>
                                          <p:spTgt spid="26"/>
                                        </p:tgtEl>
                                        <p:attrNameLst>
                                          <p:attrName>style.visibility</p:attrName>
                                        </p:attrNameLst>
                                      </p:cBhvr>
                                      <p:to>
                                        <p:strVal val="hidden"/>
                                      </p:to>
                                    </p:set>
                                  </p:childTnLst>
                                </p:cTn>
                              </p:par>
                              <p:par>
                                <p:cTn id="59" presetID="2" presetClass="exit" presetSubtype="8" fill="hold" grpId="1" nodeType="with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0-ppt_w/2"/>
                                          </p:val>
                                        </p:tav>
                                      </p:tavLst>
                                    </p:anim>
                                    <p:anim calcmode="lin" valueType="num">
                                      <p:cBhvr additive="base">
                                        <p:cTn id="61" dur="500"/>
                                        <p:tgtEl>
                                          <p:spTgt spid="27"/>
                                        </p:tgtEl>
                                        <p:attrNameLst>
                                          <p:attrName>ppt_y</p:attrName>
                                        </p:attrNameLst>
                                      </p:cBhvr>
                                      <p:tavLst>
                                        <p:tav tm="0">
                                          <p:val>
                                            <p:strVal val="ppt_y"/>
                                          </p:val>
                                        </p:tav>
                                        <p:tav tm="100000">
                                          <p:val>
                                            <p:strVal val="ppt_y"/>
                                          </p:val>
                                        </p:tav>
                                      </p:tavLst>
                                    </p:anim>
                                    <p:set>
                                      <p:cBhvr>
                                        <p:cTn id="62" dur="1" fill="hold">
                                          <p:stCondLst>
                                            <p:cond delay="499"/>
                                          </p:stCondLst>
                                        </p:cTn>
                                        <p:tgtEl>
                                          <p:spTgt spid="27"/>
                                        </p:tgtEl>
                                        <p:attrNameLst>
                                          <p:attrName>style.visibility</p:attrName>
                                        </p:attrNameLst>
                                      </p:cBhvr>
                                      <p:to>
                                        <p:strVal val="hidden"/>
                                      </p:to>
                                    </p:set>
                                  </p:childTnLst>
                                </p:cTn>
                              </p:par>
                              <p:par>
                                <p:cTn id="63" presetID="2" presetClass="exit" presetSubtype="8" fill="hold" grpId="1" nodeType="withEffect">
                                  <p:stCondLst>
                                    <p:cond delay="0"/>
                                  </p:stCondLst>
                                  <p:childTnLst>
                                    <p:anim calcmode="lin" valueType="num">
                                      <p:cBhvr additive="base">
                                        <p:cTn id="64" dur="500"/>
                                        <p:tgtEl>
                                          <p:spTgt spid="28"/>
                                        </p:tgtEl>
                                        <p:attrNameLst>
                                          <p:attrName>ppt_x</p:attrName>
                                        </p:attrNameLst>
                                      </p:cBhvr>
                                      <p:tavLst>
                                        <p:tav tm="0">
                                          <p:val>
                                            <p:strVal val="ppt_x"/>
                                          </p:val>
                                        </p:tav>
                                        <p:tav tm="100000">
                                          <p:val>
                                            <p:strVal val="0-ppt_w/2"/>
                                          </p:val>
                                        </p:tav>
                                      </p:tavLst>
                                    </p:anim>
                                    <p:anim calcmode="lin" valueType="num">
                                      <p:cBhvr additive="base">
                                        <p:cTn id="65" dur="500"/>
                                        <p:tgtEl>
                                          <p:spTgt spid="28"/>
                                        </p:tgtEl>
                                        <p:attrNameLst>
                                          <p:attrName>ppt_y</p:attrName>
                                        </p:attrNameLst>
                                      </p:cBhvr>
                                      <p:tavLst>
                                        <p:tav tm="0">
                                          <p:val>
                                            <p:strVal val="ppt_y"/>
                                          </p:val>
                                        </p:tav>
                                        <p:tav tm="100000">
                                          <p:val>
                                            <p:strVal val="ppt_y"/>
                                          </p:val>
                                        </p:tav>
                                      </p:tavLst>
                                    </p:anim>
                                    <p:set>
                                      <p:cBhvr>
                                        <p:cTn id="66" dur="1" fill="hold">
                                          <p:stCondLst>
                                            <p:cond delay="499"/>
                                          </p:stCondLst>
                                        </p:cTn>
                                        <p:tgtEl>
                                          <p:spTgt spid="28"/>
                                        </p:tgtEl>
                                        <p:attrNameLst>
                                          <p:attrName>style.visibility</p:attrName>
                                        </p:attrNameLst>
                                      </p:cBhvr>
                                      <p:to>
                                        <p:strVal val="hidden"/>
                                      </p:to>
                                    </p:set>
                                  </p:childTnLst>
                                </p:cTn>
                              </p:par>
                              <p:par>
                                <p:cTn id="67" presetID="2" presetClass="exit" presetSubtype="8" fill="hold" grpId="1" nodeType="withEffect">
                                  <p:stCondLst>
                                    <p:cond delay="0"/>
                                  </p:stCondLst>
                                  <p:childTnLst>
                                    <p:anim calcmode="lin" valueType="num">
                                      <p:cBhvr additive="base">
                                        <p:cTn id="68" dur="500"/>
                                        <p:tgtEl>
                                          <p:spTgt spid="29"/>
                                        </p:tgtEl>
                                        <p:attrNameLst>
                                          <p:attrName>ppt_x</p:attrName>
                                        </p:attrNameLst>
                                      </p:cBhvr>
                                      <p:tavLst>
                                        <p:tav tm="0">
                                          <p:val>
                                            <p:strVal val="ppt_x"/>
                                          </p:val>
                                        </p:tav>
                                        <p:tav tm="100000">
                                          <p:val>
                                            <p:strVal val="0-ppt_w/2"/>
                                          </p:val>
                                        </p:tav>
                                      </p:tavLst>
                                    </p:anim>
                                    <p:anim calcmode="lin" valueType="num">
                                      <p:cBhvr additive="base">
                                        <p:cTn id="69" dur="500"/>
                                        <p:tgtEl>
                                          <p:spTgt spid="29"/>
                                        </p:tgtEl>
                                        <p:attrNameLst>
                                          <p:attrName>ppt_y</p:attrName>
                                        </p:attrNameLst>
                                      </p:cBhvr>
                                      <p:tavLst>
                                        <p:tav tm="0">
                                          <p:val>
                                            <p:strVal val="ppt_y"/>
                                          </p:val>
                                        </p:tav>
                                        <p:tav tm="100000">
                                          <p:val>
                                            <p:strVal val="ppt_y"/>
                                          </p:val>
                                        </p:tav>
                                      </p:tavLst>
                                    </p:anim>
                                    <p:set>
                                      <p:cBhvr>
                                        <p:cTn id="70" dur="1" fill="hold">
                                          <p:stCondLst>
                                            <p:cond delay="499"/>
                                          </p:stCondLst>
                                        </p:cTn>
                                        <p:tgtEl>
                                          <p:spTgt spid="29"/>
                                        </p:tgtEl>
                                        <p:attrNameLst>
                                          <p:attrName>style.visibility</p:attrName>
                                        </p:attrNameLst>
                                      </p:cBhvr>
                                      <p:to>
                                        <p:strVal val="hidden"/>
                                      </p:to>
                                    </p:set>
                                  </p:childTnLst>
                                </p:cTn>
                              </p:par>
                              <p:par>
                                <p:cTn id="71" presetID="2" presetClass="exit" presetSubtype="8" fill="hold" grpId="1" nodeType="withEffect">
                                  <p:stCondLst>
                                    <p:cond delay="0"/>
                                  </p:stCondLst>
                                  <p:childTnLst>
                                    <p:anim calcmode="lin" valueType="num">
                                      <p:cBhvr additive="base">
                                        <p:cTn id="72" dur="500"/>
                                        <p:tgtEl>
                                          <p:spTgt spid="30"/>
                                        </p:tgtEl>
                                        <p:attrNameLst>
                                          <p:attrName>ppt_x</p:attrName>
                                        </p:attrNameLst>
                                      </p:cBhvr>
                                      <p:tavLst>
                                        <p:tav tm="0">
                                          <p:val>
                                            <p:strVal val="ppt_x"/>
                                          </p:val>
                                        </p:tav>
                                        <p:tav tm="100000">
                                          <p:val>
                                            <p:strVal val="0-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61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CECC406C-4D98-48AD-38BA-DE8130B9E55A}"/>
              </a:ext>
            </a:extLst>
          </p:cNvPr>
          <p:cNvSpPr/>
          <p:nvPr/>
        </p:nvSpPr>
        <p:spPr>
          <a:xfrm>
            <a:off x="2101756" y="1665027"/>
            <a:ext cx="2852382" cy="2961564"/>
          </a:xfrm>
          <a:prstGeom prst="rect">
            <a:avLst/>
          </a:prstGeom>
          <a:no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0E3E023E-0DAA-F87B-B91D-4B01F562A5A4}"/>
              </a:ext>
            </a:extLst>
          </p:cNvPr>
          <p:cNvPicPr>
            <a:picLocks noChangeAspect="1"/>
          </p:cNvPicPr>
          <p:nvPr/>
        </p:nvPicPr>
        <p:blipFill>
          <a:blip r:embed="rId3"/>
          <a:stretch>
            <a:fillRect/>
          </a:stretch>
        </p:blipFill>
        <p:spPr>
          <a:xfrm>
            <a:off x="1073672" y="1077993"/>
            <a:ext cx="4946128" cy="5154935"/>
          </a:xfrm>
          <a:prstGeom prst="rect">
            <a:avLst/>
          </a:prstGeom>
        </p:spPr>
      </p:pic>
      <p:pic>
        <p:nvPicPr>
          <p:cNvPr id="6" name="Grafik 5">
            <a:extLst>
              <a:ext uri="{FF2B5EF4-FFF2-40B4-BE49-F238E27FC236}">
                <a16:creationId xmlns:a16="http://schemas.microsoft.com/office/drawing/2014/main" id="{BE97538E-7F09-DC28-EE9E-E52FDFA63A54}"/>
              </a:ext>
            </a:extLst>
          </p:cNvPr>
          <p:cNvPicPr>
            <a:picLocks noChangeAspect="1"/>
          </p:cNvPicPr>
          <p:nvPr/>
        </p:nvPicPr>
        <p:blipFill>
          <a:blip r:embed="rId3"/>
          <a:stretch>
            <a:fillRect/>
          </a:stretch>
        </p:blipFill>
        <p:spPr>
          <a:xfrm>
            <a:off x="81692" y="1077993"/>
            <a:ext cx="4946128" cy="5154935"/>
          </a:xfrm>
          <a:prstGeom prst="rect">
            <a:avLst/>
          </a:prstGeom>
        </p:spPr>
      </p:pic>
      <p:pic>
        <p:nvPicPr>
          <p:cNvPr id="9" name="Grafik 8">
            <a:extLst>
              <a:ext uri="{FF2B5EF4-FFF2-40B4-BE49-F238E27FC236}">
                <a16:creationId xmlns:a16="http://schemas.microsoft.com/office/drawing/2014/main" id="{5211E0D0-C2F2-F544-F975-5B142540E1BE}"/>
              </a:ext>
            </a:extLst>
          </p:cNvPr>
          <p:cNvPicPr>
            <a:picLocks noChangeAspect="1"/>
          </p:cNvPicPr>
          <p:nvPr/>
        </p:nvPicPr>
        <p:blipFill>
          <a:blip r:embed="rId4"/>
          <a:stretch>
            <a:fillRect/>
          </a:stretch>
        </p:blipFill>
        <p:spPr>
          <a:xfrm>
            <a:off x="177575" y="1149158"/>
            <a:ext cx="3200625" cy="697472"/>
          </a:xfrm>
          <a:prstGeom prst="rect">
            <a:avLst/>
          </a:prstGeom>
        </p:spPr>
      </p:pic>
      <p:pic>
        <p:nvPicPr>
          <p:cNvPr id="10" name="Grafik 9">
            <a:extLst>
              <a:ext uri="{FF2B5EF4-FFF2-40B4-BE49-F238E27FC236}">
                <a16:creationId xmlns:a16="http://schemas.microsoft.com/office/drawing/2014/main" id="{E8FF4FA0-FCCF-CB02-2F12-E9250D5DD920}"/>
              </a:ext>
            </a:extLst>
          </p:cNvPr>
          <p:cNvPicPr>
            <a:picLocks noChangeAspect="1"/>
          </p:cNvPicPr>
          <p:nvPr/>
        </p:nvPicPr>
        <p:blipFill>
          <a:blip r:embed="rId5"/>
          <a:stretch>
            <a:fillRect/>
          </a:stretch>
        </p:blipFill>
        <p:spPr>
          <a:xfrm>
            <a:off x="200322" y="1851304"/>
            <a:ext cx="3327625" cy="630174"/>
          </a:xfrm>
          <a:prstGeom prst="rect">
            <a:avLst/>
          </a:prstGeom>
        </p:spPr>
      </p:pic>
      <p:pic>
        <p:nvPicPr>
          <p:cNvPr id="11" name="Grafik 10">
            <a:extLst>
              <a:ext uri="{FF2B5EF4-FFF2-40B4-BE49-F238E27FC236}">
                <a16:creationId xmlns:a16="http://schemas.microsoft.com/office/drawing/2014/main" id="{60361214-CB6A-F6AC-6B9A-2F9EE005C840}"/>
              </a:ext>
            </a:extLst>
          </p:cNvPr>
          <p:cNvPicPr>
            <a:picLocks noChangeAspect="1"/>
          </p:cNvPicPr>
          <p:nvPr/>
        </p:nvPicPr>
        <p:blipFill>
          <a:blip r:embed="rId6"/>
          <a:stretch>
            <a:fillRect/>
          </a:stretch>
        </p:blipFill>
        <p:spPr>
          <a:xfrm>
            <a:off x="177575" y="2522274"/>
            <a:ext cx="6280969" cy="623535"/>
          </a:xfrm>
          <a:prstGeom prst="rect">
            <a:avLst/>
          </a:prstGeom>
        </p:spPr>
      </p:pic>
      <p:pic>
        <p:nvPicPr>
          <p:cNvPr id="12" name="Grafik 11">
            <a:extLst>
              <a:ext uri="{FF2B5EF4-FFF2-40B4-BE49-F238E27FC236}">
                <a16:creationId xmlns:a16="http://schemas.microsoft.com/office/drawing/2014/main" id="{85E461AD-9E5B-2D2B-89FB-CC85518E73AC}"/>
              </a:ext>
            </a:extLst>
          </p:cNvPr>
          <p:cNvPicPr>
            <a:picLocks noChangeAspect="1"/>
          </p:cNvPicPr>
          <p:nvPr/>
        </p:nvPicPr>
        <p:blipFill>
          <a:blip r:embed="rId7"/>
          <a:stretch>
            <a:fillRect/>
          </a:stretch>
        </p:blipFill>
        <p:spPr>
          <a:xfrm>
            <a:off x="200322" y="3152234"/>
            <a:ext cx="4648425" cy="638019"/>
          </a:xfrm>
          <a:prstGeom prst="rect">
            <a:avLst/>
          </a:prstGeom>
        </p:spPr>
      </p:pic>
      <p:pic>
        <p:nvPicPr>
          <p:cNvPr id="13" name="Grafik 12">
            <a:extLst>
              <a:ext uri="{FF2B5EF4-FFF2-40B4-BE49-F238E27FC236}">
                <a16:creationId xmlns:a16="http://schemas.microsoft.com/office/drawing/2014/main" id="{59F15CED-7643-6268-4DDA-8650E084A0CD}"/>
              </a:ext>
            </a:extLst>
          </p:cNvPr>
          <p:cNvPicPr>
            <a:picLocks noChangeAspect="1"/>
          </p:cNvPicPr>
          <p:nvPr/>
        </p:nvPicPr>
        <p:blipFill>
          <a:blip r:embed="rId8"/>
          <a:stretch>
            <a:fillRect/>
          </a:stretch>
        </p:blipFill>
        <p:spPr>
          <a:xfrm>
            <a:off x="175057" y="3808606"/>
            <a:ext cx="5328508" cy="628645"/>
          </a:xfrm>
          <a:prstGeom prst="rect">
            <a:avLst/>
          </a:prstGeom>
        </p:spPr>
      </p:pic>
      <p:pic>
        <p:nvPicPr>
          <p:cNvPr id="14" name="Grafik 13">
            <a:extLst>
              <a:ext uri="{FF2B5EF4-FFF2-40B4-BE49-F238E27FC236}">
                <a16:creationId xmlns:a16="http://schemas.microsoft.com/office/drawing/2014/main" id="{1CE5C8C7-7365-B870-B41F-9D54AFBD51DC}"/>
              </a:ext>
            </a:extLst>
          </p:cNvPr>
          <p:cNvPicPr>
            <a:picLocks noChangeAspect="1"/>
          </p:cNvPicPr>
          <p:nvPr/>
        </p:nvPicPr>
        <p:blipFill>
          <a:blip r:embed="rId9"/>
          <a:stretch>
            <a:fillRect/>
          </a:stretch>
        </p:blipFill>
        <p:spPr>
          <a:xfrm>
            <a:off x="187622" y="4446624"/>
            <a:ext cx="6733743" cy="650874"/>
          </a:xfrm>
          <a:prstGeom prst="rect">
            <a:avLst/>
          </a:prstGeom>
        </p:spPr>
      </p:pic>
      <p:pic>
        <p:nvPicPr>
          <p:cNvPr id="16" name="Grafik 15">
            <a:extLst>
              <a:ext uri="{FF2B5EF4-FFF2-40B4-BE49-F238E27FC236}">
                <a16:creationId xmlns:a16="http://schemas.microsoft.com/office/drawing/2014/main" id="{3D1BAD86-DE6C-E900-AB6C-03F2F11E3416}"/>
              </a:ext>
            </a:extLst>
          </p:cNvPr>
          <p:cNvPicPr>
            <a:picLocks noChangeAspect="1"/>
          </p:cNvPicPr>
          <p:nvPr/>
        </p:nvPicPr>
        <p:blipFill>
          <a:blip r:embed="rId10"/>
          <a:stretch>
            <a:fillRect/>
          </a:stretch>
        </p:blipFill>
        <p:spPr>
          <a:xfrm>
            <a:off x="187622" y="5118706"/>
            <a:ext cx="3111725" cy="622345"/>
          </a:xfrm>
          <a:prstGeom prst="rect">
            <a:avLst/>
          </a:prstGeom>
        </p:spPr>
      </p:pic>
      <p:sp>
        <p:nvSpPr>
          <p:cNvPr id="18" name="Rechteck 17">
            <a:extLst>
              <a:ext uri="{FF2B5EF4-FFF2-40B4-BE49-F238E27FC236}">
                <a16:creationId xmlns:a16="http://schemas.microsoft.com/office/drawing/2014/main" id="{B2CC0D9A-75AC-A628-6FC1-8973B05443E3}"/>
              </a:ext>
            </a:extLst>
          </p:cNvPr>
          <p:cNvSpPr/>
          <p:nvPr/>
        </p:nvSpPr>
        <p:spPr>
          <a:xfrm rot="5400000">
            <a:off x="3453360" y="2660713"/>
            <a:ext cx="5154933" cy="1997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eschweifte Klammer rechts 16">
            <a:extLst>
              <a:ext uri="{FF2B5EF4-FFF2-40B4-BE49-F238E27FC236}">
                <a16:creationId xmlns:a16="http://schemas.microsoft.com/office/drawing/2014/main" id="{568E7F15-3447-1468-719F-1CDB863B7171}"/>
              </a:ext>
            </a:extLst>
          </p:cNvPr>
          <p:cNvSpPr/>
          <p:nvPr/>
        </p:nvSpPr>
        <p:spPr>
          <a:xfrm>
            <a:off x="5103588" y="1164937"/>
            <a:ext cx="660400" cy="4615070"/>
          </a:xfrm>
          <a:prstGeom prst="rightBrace">
            <a:avLst/>
          </a:prstGeom>
          <a:ln w="38100">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686AB797-06C2-A941-4BFD-88C76041BBC4}"/>
              </a:ext>
            </a:extLst>
          </p:cNvPr>
          <p:cNvSpPr txBox="1"/>
          <p:nvPr/>
        </p:nvSpPr>
        <p:spPr>
          <a:xfrm>
            <a:off x="5503565" y="1872224"/>
            <a:ext cx="3710212" cy="584775"/>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1 ERLEBEN UND VERHALTEN IN </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SCHULE UND UNTERRICHT</a:t>
            </a:r>
          </a:p>
        </p:txBody>
      </p:sp>
      <p:sp>
        <p:nvSpPr>
          <p:cNvPr id="32" name="Textfeld 31">
            <a:extLst>
              <a:ext uri="{FF2B5EF4-FFF2-40B4-BE49-F238E27FC236}">
                <a16:creationId xmlns:a16="http://schemas.microsoft.com/office/drawing/2014/main" id="{065383BC-4517-9A17-43D0-7D18D699CF16}"/>
              </a:ext>
            </a:extLst>
          </p:cNvPr>
          <p:cNvSpPr txBox="1"/>
          <p:nvPr/>
        </p:nvSpPr>
        <p:spPr>
          <a:xfrm>
            <a:off x="5503565" y="2646210"/>
            <a:ext cx="3710212" cy="830997"/>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2 GESTALTUNG VON LERNUMGE-</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BUNGEN IM MATHEMATIK-</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UNTERRICHT</a:t>
            </a:r>
          </a:p>
        </p:txBody>
      </p:sp>
      <p:sp>
        <p:nvSpPr>
          <p:cNvPr id="33" name="Textfeld 32">
            <a:extLst>
              <a:ext uri="{FF2B5EF4-FFF2-40B4-BE49-F238E27FC236}">
                <a16:creationId xmlns:a16="http://schemas.microsoft.com/office/drawing/2014/main" id="{593CEB6B-A79E-E80E-8BD0-FD590CD239E1}"/>
              </a:ext>
            </a:extLst>
          </p:cNvPr>
          <p:cNvSpPr txBox="1"/>
          <p:nvPr/>
        </p:nvSpPr>
        <p:spPr>
          <a:xfrm>
            <a:off x="5503565" y="3552113"/>
            <a:ext cx="3710212"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3 LESEN UND LERNEN</a:t>
            </a:r>
          </a:p>
        </p:txBody>
      </p:sp>
      <p:sp>
        <p:nvSpPr>
          <p:cNvPr id="3" name="Foliennummernplatzhalter 5">
            <a:extLst>
              <a:ext uri="{FF2B5EF4-FFF2-40B4-BE49-F238E27FC236}">
                <a16:creationId xmlns:a16="http://schemas.microsoft.com/office/drawing/2014/main" id="{51B2ADF8-6720-FCCA-173C-495ABB33283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61</a:t>
            </a:fld>
            <a:endParaRPr lang="de-DE"/>
          </a:p>
        </p:txBody>
      </p:sp>
    </p:spTree>
    <p:extLst>
      <p:ext uri="{BB962C8B-B14F-4D97-AF65-F5344CB8AC3E}">
        <p14:creationId xmlns:p14="http://schemas.microsoft.com/office/powerpoint/2010/main" val="36516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ppt_x"/>
                                          </p:val>
                                        </p:tav>
                                        <p:tav tm="100000">
                                          <p:val>
                                            <p:strVal val="#ppt_x"/>
                                          </p:val>
                                        </p:tav>
                                      </p:tavLst>
                                    </p:anim>
                                    <p:anim calcmode="lin" valueType="num">
                                      <p:cBhvr additive="base">
                                        <p:cTn id="31" dur="10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ppt_x"/>
                                          </p:val>
                                        </p:tav>
                                        <p:tav tm="100000">
                                          <p:val>
                                            <p:strVal val="#ppt_x"/>
                                          </p:val>
                                        </p:tav>
                                      </p:tavLst>
                                    </p:anim>
                                    <p:anim calcmode="lin" valueType="num">
                                      <p:cBhvr additive="base">
                                        <p:cTn id="35" dur="10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fill="hold"/>
                                        <p:tgtEl>
                                          <p:spTgt spid="16"/>
                                        </p:tgtEl>
                                        <p:attrNameLst>
                                          <p:attrName>ppt_x</p:attrName>
                                        </p:attrNameLst>
                                      </p:cBhvr>
                                      <p:tavLst>
                                        <p:tav tm="0">
                                          <p:val>
                                            <p:strVal val="#ppt_x"/>
                                          </p:val>
                                        </p:tav>
                                        <p:tav tm="100000">
                                          <p:val>
                                            <p:strVal val="#ppt_x"/>
                                          </p:val>
                                        </p:tav>
                                      </p:tavLst>
                                    </p:anim>
                                    <p:anim calcmode="lin" valueType="num">
                                      <p:cBhvr additive="base">
                                        <p:cTn id="3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wipe(left)">
                                      <p:cBhvr>
                                        <p:cTn id="52" dur="5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wipe(left)">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wipe(left)">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8</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9" name="Inhaltsplatzhalter 5">
            <a:extLst>
              <a:ext uri="{FF2B5EF4-FFF2-40B4-BE49-F238E27FC236}">
                <a16:creationId xmlns:a16="http://schemas.microsoft.com/office/drawing/2014/main" id="{A861AECE-5BC0-6E14-0764-2D52CF45FAAB}"/>
              </a:ext>
            </a:extLst>
          </p:cNvPr>
          <p:cNvSpPr>
            <a:spLocks noGrp="1"/>
          </p:cNvSpPr>
          <p:nvPr>
            <p:ph idx="1"/>
          </p:nvPr>
        </p:nvSpPr>
        <p:spPr>
          <a:xfrm>
            <a:off x="1096423" y="1639658"/>
            <a:ext cx="7559897" cy="4713137"/>
          </a:xfrm>
        </p:spPr>
        <p:txBody>
          <a:bodyPr/>
          <a:lstStyle/>
          <a:p>
            <a:r>
              <a:rPr lang="de-DE" sz="1400" b="1" dirty="0"/>
              <a:t>Struktur der Präsentation:</a:t>
            </a:r>
          </a:p>
          <a:p>
            <a:pPr marL="288000" lvl="1">
              <a:spcBef>
                <a:spcPts val="0"/>
              </a:spcBef>
            </a:pPr>
            <a:r>
              <a:rPr lang="de-DE" sz="1400" dirty="0"/>
              <a:t>Weiterführende Hinweise befinden sich in den Notizen zu den jeweiligen Folien. Bei den meisten Notizen handelt es sich um Zitate aus der Handreichung oder der Webseite.</a:t>
            </a:r>
          </a:p>
          <a:p>
            <a:pPr marL="284400" indent="-285750">
              <a:spcBef>
                <a:spcPts val="0"/>
              </a:spcBef>
              <a:buFont typeface="Arial" panose="020B0604020202020204" pitchFamily="34" charset="0"/>
              <a:buChar char="•"/>
            </a:pPr>
            <a:r>
              <a:rPr lang="de-DE" sz="1400" dirty="0"/>
              <a:t>Auf ausgewählten Folien sind Kernbotschaften formuliert, mit denen deutlich wird, welche Aussagen die TN in Erinnerung behalten bzw. „mit nach Hause nehmen“ sollen. Moderierende haben so die Möglichkeit, auf die Vermittlung dieser Kernaussagen zu achten und diese ggfs. am Ende des Kapitels zusammenfassend und explizit zu formulieren.</a:t>
            </a:r>
          </a:p>
          <a:p>
            <a:pPr marL="80550" indent="-285750">
              <a:buFont typeface="Arial" panose="020B0604020202020204" pitchFamily="34" charset="0"/>
              <a:buChar char="•"/>
            </a:pPr>
            <a:endParaRPr lang="de-DE" sz="1400" dirty="0"/>
          </a:p>
          <a:p>
            <a:endParaRPr lang="de-DE" sz="1400" dirty="0"/>
          </a:p>
          <a:p>
            <a:r>
              <a:rPr lang="de-DE" sz="1400" b="1" dirty="0"/>
              <a:t> </a:t>
            </a:r>
          </a:p>
          <a:p>
            <a:endParaRPr lang="de-DE" sz="1400" b="1" dirty="0"/>
          </a:p>
        </p:txBody>
      </p:sp>
    </p:spTree>
    <p:extLst>
      <p:ext uri="{BB962C8B-B14F-4D97-AF65-F5344CB8AC3E}">
        <p14:creationId xmlns:p14="http://schemas.microsoft.com/office/powerpoint/2010/main" val="1078952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62</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64 bzw. 65</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sollen die TN ihre im Rahmen der Selbstlernaufgabe und dieses Coaching-Moduls erhaltenen Informationen über das Projekt Mathe inklusiv mit PIKAS mit einem Fokus auf die Rubrik Inhalte verarbeiten. Sie stellen zudem erste Überlegungen zum mathematischen Inhalt der Unterrichtssequenz </a:t>
            </a:r>
            <a:r>
              <a:rPr lang="de-DE" sz="1400" i="1" dirty="0"/>
              <a:t>100 darstellen </a:t>
            </a:r>
            <a:r>
              <a:rPr lang="de-DE" sz="1400" dirty="0"/>
              <a:t>an, die im anschließenden Kapitel zur differenzsensiblen Unterrichtsplanung das Praxisbeispiel darstellt. Durch diese Aktivität können die TN die Informationen zu den zehn Planungselementen mit Bekanntem verknüpfen und so einfacher aufnehmen.</a:t>
            </a:r>
          </a:p>
          <a:p>
            <a:r>
              <a:rPr lang="de-DE" sz="1400" b="1" dirty="0"/>
              <a:t>Vorgehen und Besprechungshinweise</a:t>
            </a:r>
          </a:p>
          <a:p>
            <a:r>
              <a:rPr lang="de-DE" sz="1400" dirty="0"/>
              <a:t>Die </a:t>
            </a:r>
            <a:r>
              <a:rPr lang="de-DE" sz="1400" dirty="0" err="1"/>
              <a:t>Teilnehmer:innen</a:t>
            </a:r>
            <a:r>
              <a:rPr lang="de-DE" sz="1400" dirty="0"/>
              <a:t> informieren sich in Einzelarbeit über die Inhalte der Unterrichtssequenz “100 darstellen“ und machen sich Notizen zu den Fragen der Aktivität. Da es bei dieser Aktivität um eine individuelle Verarbeitung der erhaltenen Informationen und ein </a:t>
            </a:r>
            <a:r>
              <a:rPr lang="de-DE" sz="1400" dirty="0" err="1"/>
              <a:t>Vertrautmachen</a:t>
            </a:r>
            <a:r>
              <a:rPr lang="de-DE" sz="1400" dirty="0"/>
              <a:t> mit dem Praxisbeispiel geht, ist kein anschließender Austausch vorgesehen.</a:t>
            </a:r>
          </a:p>
        </p:txBody>
      </p:sp>
    </p:spTree>
    <p:extLst>
      <p:ext uri="{BB962C8B-B14F-4D97-AF65-F5344CB8AC3E}">
        <p14:creationId xmlns:p14="http://schemas.microsoft.com/office/powerpoint/2010/main" val="3767578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63</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63 bzw. 64</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a:spcBef>
                <a:spcPts val="600"/>
              </a:spcBef>
            </a:pPr>
            <a:r>
              <a:rPr lang="de-DE" sz="1400" dirty="0"/>
              <a:t>Auch wenn diese Aktivität evtl. (wenn die ausgeblendeten Folien nicht gezeigt werden) in kurzem zeitlichen Abstand zur vorherigen und zur nachfolgenden Aktivität durchgeführt wird, halten wir sie an dieser Stelle aus dem genannten Grund für sinnvoll. Diese Aktivität sollte nicht länger als 15 Minuten dauern.</a:t>
            </a:r>
          </a:p>
          <a:p>
            <a:pPr>
              <a:spcBef>
                <a:spcPts val="600"/>
              </a:spcBef>
            </a:pPr>
            <a:r>
              <a:rPr lang="de-DE" sz="1400" dirty="0"/>
              <a:t>Sollten Fachberatende sich dazu entscheiden, diese Aktivität nicht durchzuführen, halten wir das Zeigen der aktuell ausgeblendeten Folie 73 für unbedingt notwendig, da die TN so gleich zu Beginn des Kapitels und nicht erst auf der Folie 103 erfahren, welche Aufgabenstellung als Praxisbeispiel dient. </a:t>
            </a:r>
          </a:p>
          <a:p>
            <a:pPr>
              <a:spcBef>
                <a:spcPts val="600"/>
              </a:spcBef>
            </a:pPr>
            <a:r>
              <a:rPr lang="de-DE" sz="1400" dirty="0"/>
              <a:t>Die Aktivität auf der ausgeblendeten Folie 65 stellt eine Alternative dar, die Moderierende nutzen können, wenn sie (beispielsweise in FABI-Coachings, in denen die TN vorab den Wunsch nach einem intensiveren Kennenlernen der Webseite geäußert haben) die Mathe inklusiv-Webseiten mit den Folien 31 bis 53 ausführlicher vorgestellt haben. In diesem Fall sollten die Moderierenden für diese Aktivität ca. 30 Minuten und einen anschließenden Austausch einplanen.</a:t>
            </a:r>
            <a:br>
              <a:rPr lang="de-DE" sz="1400" dirty="0"/>
            </a:br>
            <a:endParaRPr lang="de-DE" sz="1400" dirty="0"/>
          </a:p>
        </p:txBody>
      </p:sp>
    </p:spTree>
    <p:extLst>
      <p:ext uri="{BB962C8B-B14F-4D97-AF65-F5344CB8AC3E}">
        <p14:creationId xmlns:p14="http://schemas.microsoft.com/office/powerpoint/2010/main" val="1075558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520452" cy="603704"/>
          </a:xfrm>
        </p:spPr>
        <p:txBody>
          <a:bodyPr>
            <a:normAutofit/>
          </a:bodyPr>
          <a:lstStyle/>
          <a:p>
            <a:r>
              <a:rPr lang="de-DE" dirty="0"/>
              <a:t>2. Das Projekt Matheinklusiv</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2"/>
            <a:ext cx="7703332" cy="1607159"/>
          </a:xfrm>
        </p:spPr>
        <p:txBody>
          <a:bodyPr lIns="91440" tIns="45720" rIns="91440" bIns="45720" anchor="t">
            <a:normAutofit/>
          </a:bodyPr>
          <a:lstStyle/>
          <a:p>
            <a:pPr>
              <a:lnSpc>
                <a:spcPct val="110000"/>
              </a:lnSpc>
            </a:pPr>
            <a:r>
              <a:rPr lang="de-DE" dirty="0">
                <a:latin typeface="Arial"/>
                <a:cs typeface="Arial"/>
              </a:rPr>
              <a:t>Stellen Sie sich Ihre Lerngruppe zu Beginn der 2. Klasse vor. Könnten alle </a:t>
            </a:r>
            <a:r>
              <a:rPr lang="de-DE" dirty="0" err="1">
                <a:latin typeface="Arial"/>
                <a:cs typeface="Arial"/>
              </a:rPr>
              <a:t>SuS</a:t>
            </a:r>
            <a:r>
              <a:rPr lang="de-DE" dirty="0">
                <a:latin typeface="Arial"/>
                <a:cs typeface="Arial"/>
              </a:rPr>
              <a:t> einen Zugang zum mathematischen Inhalt finden? Welche Lösungs-prozesse würden Sie auf den unterschiedlichen Lernniveaus erwarten?</a:t>
            </a:r>
          </a:p>
          <a:p>
            <a:pPr>
              <a:lnSpc>
                <a:spcPct val="110000"/>
              </a:lnSpc>
            </a:pPr>
            <a:r>
              <a:rPr lang="de-DE" dirty="0">
                <a:latin typeface="Arial"/>
                <a:cs typeface="Arial"/>
              </a:rPr>
              <a:t>Machen Sie sich Stichpunkte und notieren Sie auftretende Fragen. </a:t>
            </a:r>
            <a:endParaRPr lang="de-DE" dirty="0"/>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67031" y="1605515"/>
            <a:ext cx="7338746" cy="2497009"/>
          </a:xfrm>
        </p:spPr>
        <p:txBody>
          <a:bodyPr>
            <a:normAutofit/>
          </a:bodyPr>
          <a:lstStyle/>
          <a:p>
            <a:pPr>
              <a:lnSpc>
                <a:spcPts val="2840"/>
              </a:lnSpc>
            </a:pPr>
            <a:r>
              <a:rPr lang="de-DE" dirty="0"/>
              <a:t>Sehen Sie sich auf der Webseite Mathe</a:t>
            </a:r>
            <a:r>
              <a:rPr lang="de-DE" b="1" dirty="0"/>
              <a:t>inklusiv</a:t>
            </a:r>
            <a:r>
              <a:rPr lang="de-DE" dirty="0"/>
              <a:t> mit PIKAS die Unterrichtssequenz „100 darstellen“ an </a:t>
            </a:r>
            <a:r>
              <a:rPr lang="de-DE" sz="2100" dirty="0"/>
              <a:t>(https://</a:t>
            </a:r>
            <a:r>
              <a:rPr lang="de-DE" sz="2100" dirty="0" err="1"/>
              <a:t>pikas-mi.dzlm.de</a:t>
            </a:r>
            <a:r>
              <a:rPr lang="de-DE" sz="2100" dirty="0"/>
              <a:t>/</a:t>
            </a:r>
            <a:r>
              <a:rPr lang="de-DE" sz="2100" dirty="0" err="1"/>
              <a:t>node</a:t>
            </a:r>
            <a:r>
              <a:rPr lang="de-DE" sz="2100" dirty="0"/>
              <a:t>/628)</a:t>
            </a:r>
            <a:r>
              <a:rPr lang="de-DE" dirty="0"/>
              <a:t>.</a:t>
            </a:r>
          </a:p>
          <a:p>
            <a:pPr>
              <a:lnSpc>
                <a:spcPts val="2840"/>
              </a:lnSpc>
            </a:pPr>
            <a:r>
              <a:rPr lang="de-DE" dirty="0"/>
              <a:t>Verschaffen Sie sich einen ersten Überblick über den Einstieg, den gemeinsamen Arbeitsauftrag, die Arbeitsphase und die Reflexionsmöglichkeiten.</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64</a:t>
            </a:fld>
            <a:endParaRPr lang="de-DE"/>
          </a:p>
        </p:txBody>
      </p:sp>
      <p:pic>
        <p:nvPicPr>
          <p:cNvPr id="8" name="Grafik 7">
            <a:extLst>
              <a:ext uri="{FF2B5EF4-FFF2-40B4-BE49-F238E27FC236}">
                <a16:creationId xmlns:a16="http://schemas.microsoft.com/office/drawing/2014/main" id="{39FBB1D2-8E56-6DB4-3CB8-A18310D9211A}"/>
              </a:ext>
            </a:extLst>
          </p:cNvPr>
          <p:cNvPicPr>
            <a:picLocks noChangeAspect="1"/>
          </p:cNvPicPr>
          <p:nvPr/>
        </p:nvPicPr>
        <p:blipFill>
          <a:blip r:embed="rId3"/>
          <a:stretch>
            <a:fillRect/>
          </a:stretch>
        </p:blipFill>
        <p:spPr>
          <a:xfrm>
            <a:off x="138223" y="1454306"/>
            <a:ext cx="1446030" cy="1446030"/>
          </a:xfrm>
          <a:prstGeom prst="rect">
            <a:avLst/>
          </a:prstGeom>
        </p:spPr>
      </p:pic>
    </p:spTree>
    <p:extLst>
      <p:ext uri="{BB962C8B-B14F-4D97-AF65-F5344CB8AC3E}">
        <p14:creationId xmlns:p14="http://schemas.microsoft.com/office/powerpoint/2010/main" val="5229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p:txBody>
          <a:bodyPr>
            <a:normAutofit/>
          </a:bodyPr>
          <a:lstStyle/>
          <a:p>
            <a:r>
              <a:rPr lang="de-DE"/>
              <a:t>2. Das Projekt Matheinklusiv</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p:txBody>
          <a:bodyPr/>
          <a:lstStyle/>
          <a:p>
            <a:pPr>
              <a:lnSpc>
                <a:spcPts val="2660"/>
              </a:lnSpc>
            </a:pPr>
            <a:r>
              <a:rPr lang="de-DE"/>
              <a:t>Machen Sie sich Stichpunkte zu dieser Frage. </a:t>
            </a:r>
          </a:p>
          <a:p>
            <a:pPr>
              <a:lnSpc>
                <a:spcPts val="2660"/>
              </a:lnSpc>
            </a:pPr>
            <a:r>
              <a:rPr lang="de-DE"/>
              <a:t>Überlegen Sie sich auch, bis zu welchem Zeitpunkt Sie dieses „mehr“ in Erfahrung gebracht haben möchten, und tragen Sie diesen Termin in Ihrem Kalender ein.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p:txBody>
          <a:bodyPr>
            <a:normAutofit/>
          </a:bodyPr>
          <a:lstStyle/>
          <a:p>
            <a:pPr>
              <a:lnSpc>
                <a:spcPts val="2840"/>
              </a:lnSpc>
            </a:pPr>
            <a:r>
              <a:rPr lang="de-DE"/>
              <a:t>Schauen Sie sich (evtl. gemeinsam mit anderen TN) auf der vorgestellten Mathe</a:t>
            </a:r>
            <a:r>
              <a:rPr lang="de-DE" b="1"/>
              <a:t>inklusiv</a:t>
            </a:r>
            <a:r>
              <a:rPr lang="de-DE"/>
              <a:t>-Webseite (</a:t>
            </a:r>
            <a:r>
              <a:rPr lang="de-DE">
                <a:hlinkClick r:id="rId3"/>
              </a:rPr>
              <a:t>https://pikas-mi.dzlm.de</a:t>
            </a:r>
            <a:r>
              <a:rPr lang="de-DE"/>
              <a:t>) um.</a:t>
            </a:r>
          </a:p>
          <a:p>
            <a:pPr>
              <a:lnSpc>
                <a:spcPts val="2840"/>
              </a:lnSpc>
            </a:pPr>
            <a:r>
              <a:rPr lang="de-DE"/>
              <a:t>Zu welchen Themen möchten Sie mehr erfahren?</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65</a:t>
            </a:fld>
            <a:endParaRPr lang="de-DE"/>
          </a:p>
        </p:txBody>
      </p:sp>
    </p:spTree>
    <p:extLst>
      <p:ext uri="{BB962C8B-B14F-4D97-AF65-F5344CB8AC3E}">
        <p14:creationId xmlns:p14="http://schemas.microsoft.com/office/powerpoint/2010/main" val="1357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 Unterricht differenzsensibel planen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10850" cy="4713136"/>
          </a:xfrm>
        </p:spPr>
        <p:txBody>
          <a:bodyPr/>
          <a:lstStyle/>
          <a:p>
            <a:r>
              <a:rPr lang="de-DE" sz="1400" b="1" dirty="0"/>
              <a:t>Ziel</a:t>
            </a:r>
            <a:r>
              <a:rPr lang="de-DE" sz="1400" dirty="0"/>
              <a:t> Kurzübersicht über die zehn Elemente differenzsensibler Unterrichtsplanung</a:t>
            </a:r>
            <a:endParaRPr lang="de-DE" sz="1400" i="1" dirty="0"/>
          </a:p>
          <a:p>
            <a:pPr>
              <a:spcBef>
                <a:spcPts val="400"/>
              </a:spcBef>
            </a:pPr>
            <a:r>
              <a:rPr lang="de-DE" sz="1400" b="1" dirty="0"/>
              <a:t>Aufbau</a:t>
            </a:r>
            <a:r>
              <a:rPr lang="de-DE" sz="1400" dirty="0"/>
              <a:t>: Die Folien 69 und 70 zeigen in Form von Zitaten aus der Handreichung </a:t>
            </a:r>
            <a:r>
              <a:rPr lang="de-DE" sz="1400" i="1" dirty="0"/>
              <a:t>Mathematik gemeinsam lernen</a:t>
            </a:r>
            <a:r>
              <a:rPr lang="de-DE" sz="1400" dirty="0"/>
              <a:t> noch einmal die grundsätzlichen Annahmen, die für die Planung, Durchführung und Evaluation inklusiven Mathematikunterrichts von zentraler Bedeutung sind. Auf der Folie 70 wird zudem der Bezug zu den in Kapitel 2.1 thematisierten Merkmalen eines guten inklusiven Mathematikunterrichts hergestellt. </a:t>
            </a:r>
          </a:p>
          <a:p>
            <a:pPr>
              <a:spcBef>
                <a:spcPts val="400"/>
              </a:spcBef>
            </a:pPr>
            <a:r>
              <a:rPr lang="de-DE" sz="1400" dirty="0"/>
              <a:t>Mit der Aktivierung auf Folie 72 sollen die TN den Bezug zu ihren eigenen Planungs-überlegungen herstellen und so für die Inhalte des Kapitels 3 sensibilisiert werden.</a:t>
            </a:r>
          </a:p>
          <a:p>
            <a:pPr>
              <a:spcBef>
                <a:spcPts val="400"/>
              </a:spcBef>
            </a:pPr>
            <a:r>
              <a:rPr lang="de-DE" sz="1400" dirty="0"/>
              <a:t>Auf Folie 73 wird mittels einer Grafik ein Überblick über die zehn Elemente einer differenz-sensiblen Unterrichtsplanung gegeben. Die Farbgebung der einzelnen Elemente unterstützt die Gliederung und entspricht der Farbgebung in der Handreichung. Die einzelnen Elemente sollen an dieser Stelle als Vorbereitung auf die kommenden Kapitel nur kurz genannt und erläutert werden.</a:t>
            </a:r>
          </a:p>
          <a:p>
            <a:pPr>
              <a:spcBef>
                <a:spcPts val="400"/>
              </a:spcBef>
            </a:pPr>
            <a:r>
              <a:rPr lang="de-DE" sz="1400" dirty="0"/>
              <a:t>Fachberatende, die auf die Durchführung der Aktivität auf Folie 64 verzichtet haben, sollten </a:t>
            </a:r>
          </a:p>
        </p:txBody>
      </p:sp>
    </p:spTree>
    <p:extLst>
      <p:ext uri="{BB962C8B-B14F-4D97-AF65-F5344CB8AC3E}">
        <p14:creationId xmlns:p14="http://schemas.microsoft.com/office/powerpoint/2010/main" val="3831089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 Unterricht differenzsensibel planen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10850" cy="4713136"/>
          </a:xfrm>
        </p:spPr>
        <p:txBody>
          <a:bodyPr/>
          <a:lstStyle/>
          <a:p>
            <a:r>
              <a:rPr lang="de-DE" sz="1400" dirty="0"/>
              <a:t>möglichst die aktuell ausgeblendete Folie 74 zeigen. Auf dieser Folie wird den TN die Praxisaufgabe kurz vorgestellt, anhand derer die Informationen zu den einzelnen Planungselementen beispielhaft konkretisiert werden. So können die TN die gegebenen Informationen von Anfang an auf diese Praxisaufgabe beziehen und nicht erst ab der ersten Vorstellung der Aufgabe in Kapitel 3.3. </a:t>
            </a:r>
            <a:br>
              <a:rPr lang="de-DE" sz="1400" dirty="0"/>
            </a:br>
            <a:r>
              <a:rPr lang="de-DE" sz="1400" dirty="0"/>
              <a:t>Diese Praxisaufgabe wurde der Handreichung entnommen und ist auch auf der Webseite unter der Rubrik </a:t>
            </a:r>
            <a:r>
              <a:rPr lang="de-DE" sz="1400" i="1" dirty="0"/>
              <a:t>Inhalte</a:t>
            </a:r>
            <a:r>
              <a:rPr lang="de-DE" sz="1400" dirty="0"/>
              <a:t> (100 darstellen, </a:t>
            </a:r>
            <a:r>
              <a:rPr lang="de-DE" sz="1400" dirty="0" err="1"/>
              <a:t>pikas-mi.dzlm.de</a:t>
            </a:r>
            <a:r>
              <a:rPr lang="de-DE" sz="1400" dirty="0"/>
              <a:t>/</a:t>
            </a:r>
            <a:r>
              <a:rPr lang="de-DE" sz="1400" dirty="0" err="1"/>
              <a:t>node</a:t>
            </a:r>
            <a:r>
              <a:rPr lang="de-DE" sz="1400" dirty="0"/>
              <a:t>/628) zu finden. </a:t>
            </a:r>
          </a:p>
        </p:txBody>
      </p:sp>
    </p:spTree>
    <p:extLst>
      <p:ext uri="{BB962C8B-B14F-4D97-AF65-F5344CB8AC3E}">
        <p14:creationId xmlns:p14="http://schemas.microsoft.com/office/powerpoint/2010/main" val="910460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 </a:t>
            </a:r>
          </a:p>
          <a:p>
            <a:pPr>
              <a:lnSpc>
                <a:spcPts val="3200"/>
              </a:lnSpc>
            </a:pPr>
            <a:r>
              <a:rPr lang="de-DE" sz="2000"/>
              <a:t>Abschluss  </a:t>
            </a:r>
          </a:p>
        </p:txBody>
      </p:sp>
    </p:spTree>
    <p:extLst>
      <p:ext uri="{BB962C8B-B14F-4D97-AF65-F5344CB8AC3E}">
        <p14:creationId xmlns:p14="http://schemas.microsoft.com/office/powerpoint/2010/main" val="105898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p:txBody>
          <a:bodyPr anchor="ctr"/>
          <a:lstStyle/>
          <a:p>
            <a:r>
              <a:rPr lang="de-DE" dirty="0">
                <a:latin typeface="Arial"/>
                <a:cs typeface="Arial"/>
              </a:rPr>
              <a:t>3. Unterricht differenzsensibel planen</a:t>
            </a:r>
            <a:endParaRPr lang="de-DE" dirty="0"/>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p:txBody>
          <a:bodyPr/>
          <a:lstStyle/>
          <a:p>
            <a:r>
              <a:rPr lang="de-DE"/>
              <a:t>(Handreichung „Mathematik gemeinsam lernen“, 2022, S. 6)</a:t>
            </a:r>
          </a:p>
        </p:txBody>
      </p:sp>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p:txBody>
          <a:bodyPr vert="horz" lIns="91440" tIns="45720" rIns="91440" bIns="45720" rtlCol="0" anchor="t">
            <a:normAutofit/>
          </a:bodyPr>
          <a:lstStyle/>
          <a:p>
            <a:r>
              <a:rPr lang="de-DE">
                <a:latin typeface="Arial"/>
                <a:cs typeface="Arial"/>
              </a:rPr>
              <a:t>Im inklusiven Unterricht trifft die Lehrkraft auf Schülerinnen und Schüler mit den unterschiedlichsten Lernvoraussetzungen. Um dieser Vielfalt angemessen begegnen zu können, ist eine differenzsensible Planung, Durchführung und Reflexion von Unterricht notwendig.</a:t>
            </a:r>
          </a:p>
          <a:p>
            <a:endParaRPr lang="de-DE"/>
          </a:p>
        </p:txBody>
      </p:sp>
      <p:sp>
        <p:nvSpPr>
          <p:cNvPr id="5" name="Datumsplatzhalter 4">
            <a:extLst>
              <a:ext uri="{FF2B5EF4-FFF2-40B4-BE49-F238E27FC236}">
                <a16:creationId xmlns:a16="http://schemas.microsoft.com/office/drawing/2014/main" id="{B59553E2-FC37-9D47-915C-EF83D8527616}"/>
              </a:ext>
            </a:extLst>
          </p:cNvPr>
          <p:cNvSpPr>
            <a:spLocks noGrp="1"/>
          </p:cNvSpPr>
          <p:nvPr>
            <p:ph type="dt" sz="half" idx="10"/>
          </p:nvPr>
        </p:nvSpPr>
        <p:spPr/>
        <p:txBody>
          <a:bodyPr/>
          <a:lstStyle/>
          <a:p>
            <a:pPr>
              <a:lnSpc>
                <a:spcPct val="150000"/>
              </a:lnSpc>
            </a:pPr>
            <a:fld id="{83E8B304-68C6-0A40-8C78-B0FD56C6F37F}" type="datetime6">
              <a:rPr lang="de-DE" smtClean="0"/>
              <a:t>März 23</a:t>
            </a:fld>
            <a:endParaRPr lang="de-DE"/>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69</a:t>
            </a:fld>
            <a:endParaRPr lang="de-DE"/>
          </a:p>
        </p:txBody>
      </p:sp>
    </p:spTree>
    <p:extLst>
      <p:ext uri="{BB962C8B-B14F-4D97-AF65-F5344CB8AC3E}">
        <p14:creationId xmlns:p14="http://schemas.microsoft.com/office/powerpoint/2010/main" val="13068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p:txBody>
          <a:bodyPr anchor="ctr"/>
          <a:lstStyle/>
          <a:p>
            <a:r>
              <a:rPr lang="de-DE">
                <a:latin typeface="Arial"/>
                <a:cs typeface="Arial"/>
              </a:rPr>
              <a:t>3. Unterricht differenzsensibel planen</a:t>
            </a:r>
            <a:endParaRPr lang="de-DE"/>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p:txBody>
          <a:bodyPr/>
          <a:lstStyle/>
          <a:p>
            <a:r>
              <a:rPr lang="de-DE"/>
              <a:t>(Handreichung „Mathematik gemeinsam lernen“, 2022, S. 6)</a:t>
            </a:r>
          </a:p>
        </p:txBody>
      </p:sp>
      <p:pic>
        <p:nvPicPr>
          <p:cNvPr id="9" name="Grafik 8">
            <a:extLst>
              <a:ext uri="{FF2B5EF4-FFF2-40B4-BE49-F238E27FC236}">
                <a16:creationId xmlns:a16="http://schemas.microsoft.com/office/drawing/2014/main" id="{55501B79-1196-FA36-AD97-49C50A095B2A}"/>
              </a:ext>
            </a:extLst>
          </p:cNvPr>
          <p:cNvPicPr>
            <a:picLocks noChangeAspect="1"/>
          </p:cNvPicPr>
          <p:nvPr/>
        </p:nvPicPr>
        <p:blipFill rotWithShape="1">
          <a:blip r:embed="rId3"/>
          <a:srcRect l="4482"/>
          <a:stretch/>
        </p:blipFill>
        <p:spPr>
          <a:xfrm>
            <a:off x="131005" y="3716806"/>
            <a:ext cx="3383720" cy="2498257"/>
          </a:xfrm>
          <a:prstGeom prst="rect">
            <a:avLst/>
          </a:prstGeom>
        </p:spPr>
      </p:pic>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p:txBody>
          <a:bodyPr vert="horz" lIns="91440" tIns="45720" rIns="91440" bIns="45720" rtlCol="0" anchor="t">
            <a:normAutofit fontScale="92500"/>
          </a:bodyPr>
          <a:lstStyle/>
          <a:p>
            <a:r>
              <a:rPr lang="de-DE" sz="2400"/>
              <a:t>Aus fachdidaktischer Sicht stellt sich vor allem die Frage, wie es gelingen kann, bei der Arbeit an einem Lerngegenstand gemeinsame Zielsetzungen zu verfolgen und zugleich auch zieldifferentes Arbeiten zu ermöglichen, ohne den fachlichen Anspruch aufzugeben</a:t>
            </a:r>
            <a:r>
              <a:rPr lang="de-DE">
                <a:latin typeface="Arial"/>
                <a:cs typeface="Arial"/>
              </a:rPr>
              <a:t>.</a:t>
            </a:r>
          </a:p>
          <a:p>
            <a:endParaRPr lang="de-DE"/>
          </a:p>
        </p:txBody>
      </p:sp>
      <p:sp>
        <p:nvSpPr>
          <p:cNvPr id="5" name="Datumsplatzhalter 4">
            <a:extLst>
              <a:ext uri="{FF2B5EF4-FFF2-40B4-BE49-F238E27FC236}">
                <a16:creationId xmlns:a16="http://schemas.microsoft.com/office/drawing/2014/main" id="{B59553E2-FC37-9D47-915C-EF83D8527616}"/>
              </a:ext>
            </a:extLst>
          </p:cNvPr>
          <p:cNvSpPr>
            <a:spLocks noGrp="1"/>
          </p:cNvSpPr>
          <p:nvPr>
            <p:ph type="dt" sz="half" idx="10"/>
          </p:nvPr>
        </p:nvSpPr>
        <p:spPr/>
        <p:txBody>
          <a:bodyPr/>
          <a:lstStyle/>
          <a:p>
            <a:pPr>
              <a:lnSpc>
                <a:spcPct val="150000"/>
              </a:lnSpc>
            </a:pPr>
            <a:fld id="{83E8B304-68C6-0A40-8C78-B0FD56C6F37F}" type="datetime6">
              <a:rPr lang="de-DE" smtClean="0"/>
              <a:t>März 23</a:t>
            </a:fld>
            <a:endParaRPr lang="de-DE"/>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70</a:t>
            </a:fld>
            <a:endParaRPr lang="de-DE"/>
          </a:p>
        </p:txBody>
      </p:sp>
    </p:spTree>
    <p:extLst>
      <p:ext uri="{BB962C8B-B14F-4D97-AF65-F5344CB8AC3E}">
        <p14:creationId xmlns:p14="http://schemas.microsoft.com/office/powerpoint/2010/main" val="5294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71</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71</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sollen die TN ihre eigenen subjektiven Erfahrungen und Routinen mit der Planung von Mathematikunterricht aktivieren, um so die folgenden Informationen besser mit ihren eigenen Erfahrungen in Verbindung bringen zu können.</a:t>
            </a:r>
          </a:p>
          <a:p>
            <a:r>
              <a:rPr lang="de-DE" sz="1400" b="1" dirty="0"/>
              <a:t>Vorgehen und Besprechungshinweise</a:t>
            </a:r>
          </a:p>
          <a:p>
            <a:r>
              <a:rPr lang="de-DE" sz="1400" dirty="0"/>
              <a:t>Die TN denken alleine über ihre eigenen Überlegungen bei der Planung von Unterricht (z. B. Sachanalyse, inhaltliche, didaktische, methodische Entscheidungen) nach. Sie machen sich Notizen, auf die sie im Rahmen der nächsten Aktivität Bezug nehmen können.</a:t>
            </a:r>
            <a:br>
              <a:rPr lang="de-DE" sz="1400" dirty="0"/>
            </a:br>
            <a:r>
              <a:rPr lang="de-DE" sz="1400" dirty="0"/>
              <a:t>Die Aktivität sollte zwischen 5-10 Minuten Zeit in Anspruch nehmen.</a:t>
            </a:r>
          </a:p>
        </p:txBody>
      </p:sp>
    </p:spTree>
    <p:extLst>
      <p:ext uri="{BB962C8B-B14F-4D97-AF65-F5344CB8AC3E}">
        <p14:creationId xmlns:p14="http://schemas.microsoft.com/office/powerpoint/2010/main" val="34048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a:xfrm>
            <a:off x="1096422" y="1192071"/>
            <a:ext cx="7009509" cy="5031449"/>
          </a:xfrm>
        </p:spPr>
        <p:txBody>
          <a:bodyPr lIns="91440" tIns="45720" rIns="91440" bIns="45720" anchor="t">
            <a:noAutofit/>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 </a:t>
            </a:r>
          </a:p>
          <a:p>
            <a:pPr>
              <a:lnSpc>
                <a:spcPts val="3200"/>
              </a:lnSpc>
            </a:pPr>
            <a:r>
              <a:rPr lang="de-DE" sz="2000"/>
              <a:t>Abschluss</a:t>
            </a:r>
          </a:p>
        </p:txBody>
      </p:sp>
    </p:spTree>
    <p:extLst>
      <p:ext uri="{BB962C8B-B14F-4D97-AF65-F5344CB8AC3E}">
        <p14:creationId xmlns:p14="http://schemas.microsoft.com/office/powerpoint/2010/main" val="20268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style.color</p:attrName>
                                        </p:attrNameLst>
                                      </p:cBhvr>
                                      <p:to>
                                        <p:clrVal>
                                          <a:srgbClr val="2C8288"/>
                                        </p:clrVal>
                                      </p:to>
                                    </p:set>
                                    <p:set>
                                      <p:cBhvr>
                                        <p:cTn id="7" dur="500" fill="hold"/>
                                        <p:tgtEl>
                                          <p:spTgt spid="6">
                                            <p:txEl>
                                              <p:pRg st="0" end="0"/>
                                            </p:txEl>
                                          </p:spTgt>
                                        </p:tgtEl>
                                        <p:attrNameLst>
                                          <p:attrName>fillcolor</p:attrName>
                                        </p:attrNameLst>
                                      </p:cBhvr>
                                      <p:to>
                                        <p:clrVal>
                                          <a:srgbClr val="2C8288"/>
                                        </p:clrVal>
                                      </p:to>
                                    </p:set>
                                    <p:set>
                                      <p:cBhvr>
                                        <p:cTn id="8"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p:txBody>
          <a:bodyPr/>
          <a:lstStyle/>
          <a:p>
            <a:r>
              <a:rPr lang="de-DE"/>
              <a:t>3. Unterricht differenzsensibel planen</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857250" y="4134423"/>
            <a:ext cx="8009760" cy="2033015"/>
          </a:xfrm>
        </p:spPr>
        <p:txBody>
          <a:bodyPr>
            <a:normAutofit/>
          </a:bodyPr>
          <a:lstStyle/>
          <a:p>
            <a:pPr>
              <a:lnSpc>
                <a:spcPts val="2600"/>
              </a:lnSpc>
            </a:pPr>
            <a:r>
              <a:rPr lang="de-DE" sz="2000" dirty="0"/>
              <a:t>Notieren Sie sich in Stichworten Ihre Planungsüberlegungen. </a:t>
            </a:r>
          </a:p>
          <a:p>
            <a:pPr>
              <a:lnSpc>
                <a:spcPts val="2600"/>
              </a:lnSpc>
            </a:pPr>
            <a:r>
              <a:rPr lang="de-DE" sz="2000" dirty="0"/>
              <a:t>Wir werden darauf im weiteren Verlauf des Moduls noch einmal zurückkommen.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85160" y="1660386"/>
            <a:ext cx="7181850" cy="2302746"/>
          </a:xfrm>
        </p:spPr>
        <p:txBody>
          <a:bodyPr>
            <a:noAutofit/>
          </a:bodyPr>
          <a:lstStyle/>
          <a:p>
            <a:pPr>
              <a:lnSpc>
                <a:spcPts val="3040"/>
              </a:lnSpc>
            </a:pPr>
            <a:r>
              <a:rPr lang="de-DE" dirty="0"/>
              <a:t>Denken Sie an Ihren eigenen Mathematikunterricht. </a:t>
            </a:r>
          </a:p>
          <a:p>
            <a:pPr>
              <a:lnSpc>
                <a:spcPts val="3040"/>
              </a:lnSpc>
            </a:pPr>
            <a:r>
              <a:rPr lang="de-DE" dirty="0"/>
              <a:t>Was berücksichtigen Sie bei Ihrer Planung für den Unterricht in inklusiven Lerngruppen?</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72</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172495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 Unterricht differenzsensibel planen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73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a:blip r:embed="rId4"/>
          <a:stretch>
            <a:fillRect/>
          </a:stretch>
        </p:blipFill>
        <p:spPr>
          <a:xfrm>
            <a:off x="1613647" y="1044155"/>
            <a:ext cx="5916706" cy="5152107"/>
          </a:xfrm>
          <a:prstGeom prst="rect">
            <a:avLst/>
          </a:prstGeom>
        </p:spPr>
      </p:pic>
      <p:sp>
        <p:nvSpPr>
          <p:cNvPr id="18" name="Rechteck 17">
            <a:extLst>
              <a:ext uri="{FF2B5EF4-FFF2-40B4-BE49-F238E27FC236}">
                <a16:creationId xmlns:a16="http://schemas.microsoft.com/office/drawing/2014/main" id="{7B1241FB-70CB-18D0-47E0-FE2A335248BB}"/>
              </a:ext>
            </a:extLst>
          </p:cNvPr>
          <p:cNvSpPr/>
          <p:nvPr/>
        </p:nvSpPr>
        <p:spPr>
          <a:xfrm>
            <a:off x="5483641" y="5826930"/>
            <a:ext cx="3505190" cy="369332"/>
          </a:xfrm>
          <a:prstGeom prst="rect">
            <a:avLst/>
          </a:prstGeom>
        </p:spPr>
        <p:txBody>
          <a:bodyPr wrap="none">
            <a:spAutoFit/>
          </a:bodyPr>
          <a:lstStyle/>
          <a:p>
            <a:r>
              <a:rPr lang="de-DE">
                <a:solidFill>
                  <a:srgbClr val="327D87"/>
                </a:solidFill>
              </a:rPr>
              <a:t>https://</a:t>
            </a:r>
            <a:r>
              <a:rPr lang="de-DE" err="1">
                <a:solidFill>
                  <a:srgbClr val="327D87"/>
                </a:solidFill>
              </a:rPr>
              <a:t>pikas-mi.dzlm.de</a:t>
            </a:r>
            <a:r>
              <a:rPr lang="de-DE">
                <a:solidFill>
                  <a:srgbClr val="327D87"/>
                </a:solidFill>
              </a:rPr>
              <a:t>/</a:t>
            </a:r>
            <a:r>
              <a:rPr lang="de-DE" err="1">
                <a:solidFill>
                  <a:srgbClr val="327D87"/>
                </a:solidFill>
              </a:rPr>
              <a:t>node</a:t>
            </a:r>
            <a:r>
              <a:rPr lang="de-DE">
                <a:solidFill>
                  <a:srgbClr val="327D87"/>
                </a:solidFill>
              </a:rPr>
              <a:t>/272</a:t>
            </a:r>
          </a:p>
        </p:txBody>
      </p:sp>
      <p:sp>
        <p:nvSpPr>
          <p:cNvPr id="19" name="Dreieck 18">
            <a:extLst>
              <a:ext uri="{FF2B5EF4-FFF2-40B4-BE49-F238E27FC236}">
                <a16:creationId xmlns:a16="http://schemas.microsoft.com/office/drawing/2014/main" id="{5E88DE19-2B26-3772-0E73-BC1D7A8FB6C0}"/>
              </a:ext>
            </a:extLst>
          </p:cNvPr>
          <p:cNvSpPr/>
          <p:nvPr/>
        </p:nvSpPr>
        <p:spPr>
          <a:xfrm>
            <a:off x="5360336" y="4186239"/>
            <a:ext cx="1654828" cy="1443036"/>
          </a:xfrm>
          <a:prstGeom prst="triangle">
            <a:avLst>
              <a:gd name="adj" fmla="val 50543"/>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A38456DE-5438-A571-E5C4-F4C3DF6E54C7}"/>
              </a:ext>
            </a:extLst>
          </p:cNvPr>
          <p:cNvSpPr/>
          <p:nvPr/>
        </p:nvSpPr>
        <p:spPr>
          <a:xfrm rot="1739561">
            <a:off x="3185663" y="2592798"/>
            <a:ext cx="240121" cy="155646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4D77AD6-3718-3CCB-F1F6-D8B0CFD5A822}"/>
              </a:ext>
            </a:extLst>
          </p:cNvPr>
          <p:cNvSpPr/>
          <p:nvPr/>
        </p:nvSpPr>
        <p:spPr>
          <a:xfrm rot="1818717">
            <a:off x="2481287" y="2099425"/>
            <a:ext cx="457923" cy="20759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Dreieck 21">
            <a:extLst>
              <a:ext uri="{FF2B5EF4-FFF2-40B4-BE49-F238E27FC236}">
                <a16:creationId xmlns:a16="http://schemas.microsoft.com/office/drawing/2014/main" id="{4F3E255F-4EE8-56BF-D101-AF7B089931CD}"/>
              </a:ext>
            </a:extLst>
          </p:cNvPr>
          <p:cNvSpPr/>
          <p:nvPr/>
        </p:nvSpPr>
        <p:spPr>
          <a:xfrm>
            <a:off x="3607447" y="1120839"/>
            <a:ext cx="1654828" cy="1443036"/>
          </a:xfrm>
          <a:prstGeom prst="triangle">
            <a:avLst>
              <a:gd name="adj" fmla="val 50288"/>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Dreieck 22">
            <a:extLst>
              <a:ext uri="{FF2B5EF4-FFF2-40B4-BE49-F238E27FC236}">
                <a16:creationId xmlns:a16="http://schemas.microsoft.com/office/drawing/2014/main" id="{CE766EE0-4994-9018-201E-731A26EEEDC4}"/>
              </a:ext>
            </a:extLst>
          </p:cNvPr>
          <p:cNvSpPr/>
          <p:nvPr/>
        </p:nvSpPr>
        <p:spPr>
          <a:xfrm>
            <a:off x="1840592" y="4187430"/>
            <a:ext cx="1654828" cy="1443036"/>
          </a:xfrm>
          <a:prstGeom prst="triangle">
            <a:avLst>
              <a:gd name="adj" fmla="val 50543"/>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6DD1A8A8-6474-EC0C-58E3-62CFA1757958}"/>
              </a:ext>
            </a:extLst>
          </p:cNvPr>
          <p:cNvSpPr/>
          <p:nvPr/>
        </p:nvSpPr>
        <p:spPr>
          <a:xfrm rot="19801317">
            <a:off x="5383094" y="2744655"/>
            <a:ext cx="390405" cy="163459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1F283F52-C106-5CC5-5CFE-8FFF28283340}"/>
              </a:ext>
            </a:extLst>
          </p:cNvPr>
          <p:cNvSpPr/>
          <p:nvPr/>
        </p:nvSpPr>
        <p:spPr>
          <a:xfrm rot="16200000">
            <a:off x="4335279" y="4571820"/>
            <a:ext cx="390405" cy="163459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880CC4E6-8BDD-77C4-056D-35F3C0BF49A8}"/>
              </a:ext>
            </a:extLst>
          </p:cNvPr>
          <p:cNvSpPr/>
          <p:nvPr/>
        </p:nvSpPr>
        <p:spPr>
          <a:xfrm rot="16200000">
            <a:off x="4181750" y="2773407"/>
            <a:ext cx="339123" cy="1839059"/>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A6CDFD19-2DFE-BC35-989B-ECDDFE361778}"/>
              </a:ext>
            </a:extLst>
          </p:cNvPr>
          <p:cNvSpPr/>
          <p:nvPr/>
        </p:nvSpPr>
        <p:spPr>
          <a:xfrm rot="16200000">
            <a:off x="4139830" y="3154449"/>
            <a:ext cx="422964" cy="1839062"/>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41B41ECF-CB16-632A-C7F1-2A2ED7CEED5A}"/>
              </a:ext>
            </a:extLst>
          </p:cNvPr>
          <p:cNvSpPr/>
          <p:nvPr/>
        </p:nvSpPr>
        <p:spPr>
          <a:xfrm rot="16200000">
            <a:off x="4090596" y="3626645"/>
            <a:ext cx="521432" cy="1839059"/>
          </a:xfrm>
          <a:prstGeom prst="rect">
            <a:avLst/>
          </a:prstGeom>
          <a:noFill/>
          <a:ln w="38100">
            <a:solidFill>
              <a:srgbClr val="176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5">
            <a:extLst>
              <a:ext uri="{FF2B5EF4-FFF2-40B4-BE49-F238E27FC236}">
                <a16:creationId xmlns:a16="http://schemas.microsoft.com/office/drawing/2014/main" id="{88F4EEEE-3C83-791B-9B25-7D6A8D9DBFD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73</a:t>
            </a:fld>
            <a:endParaRPr lang="de-DE"/>
          </a:p>
        </p:txBody>
      </p:sp>
    </p:spTree>
    <p:extLst>
      <p:ext uri="{BB962C8B-B14F-4D97-AF65-F5344CB8AC3E}">
        <p14:creationId xmlns:p14="http://schemas.microsoft.com/office/powerpoint/2010/main" val="2514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wipe(left)">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1000"/>
                                        <p:tgtEl>
                                          <p:spTgt spid="19"/>
                                        </p:tgtEl>
                                      </p:cBhvr>
                                    </p:animEffect>
                                  </p:childTnLst>
                                </p:cTn>
                              </p:par>
                              <p:par>
                                <p:cTn id="20" presetID="9"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1000"/>
                                        <p:tgtEl>
                                          <p:spTgt spid="22"/>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1"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1000"/>
                                        <p:tgtEl>
                                          <p:spTgt spid="20"/>
                                        </p:tgtEl>
                                      </p:cBhvr>
                                    </p:animEffect>
                                  </p:childTnLst>
                                </p:cTn>
                              </p:par>
                              <p:par>
                                <p:cTn id="52" presetID="9" presetClass="entr"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dissolve">
                                      <p:cBhvr>
                                        <p:cTn id="54" dur="1000"/>
                                        <p:tgtEl>
                                          <p:spTgt spid="24"/>
                                        </p:tgtEl>
                                      </p:cBhvr>
                                    </p:animEffect>
                                  </p:childTnLst>
                                </p:cTn>
                              </p:par>
                              <p:par>
                                <p:cTn id="55" presetID="9"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9" presetClass="exit" presetSubtype="0" fill="hold" grpId="0" nodeType="withEffect">
                                  <p:stCondLst>
                                    <p:cond delay="0"/>
                                  </p:stCondLst>
                                  <p:childTnLst>
                                    <p:animEffect transition="out" filter="dissolv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par>
                                <p:cTn id="66" presetID="9" presetClass="exit" presetSubtype="0" fill="hold" grpId="0" nodeType="withEffect">
                                  <p:stCondLst>
                                    <p:cond delay="0"/>
                                  </p:stCondLst>
                                  <p:childTnLst>
                                    <p:animEffect transition="out" filter="dissolve">
                                      <p:cBhvr>
                                        <p:cTn id="67" dur="1000"/>
                                        <p:tgtEl>
                                          <p:spTgt spid="25"/>
                                        </p:tgtEl>
                                      </p:cBhvr>
                                    </p:animEffect>
                                    <p:set>
                                      <p:cBhvr>
                                        <p:cTn id="68" dur="1" fill="hold">
                                          <p:stCondLst>
                                            <p:cond delay="999"/>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dissolve">
                                      <p:cBhvr>
                                        <p:cTn id="73" dur="1000"/>
                                        <p:tgtEl>
                                          <p:spTgt spid="26"/>
                                        </p:tgtEl>
                                      </p:cBhvr>
                                    </p:animEffect>
                                  </p:childTnLst>
                                </p:cTn>
                              </p:par>
                              <p:par>
                                <p:cTn id="74" presetID="9" presetClass="entr" presetSubtype="0" fill="hold" grpId="1"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dissolve">
                                      <p:cBhvr>
                                        <p:cTn id="76" dur="1000"/>
                                        <p:tgtEl>
                                          <p:spTgt spid="28"/>
                                        </p:tgtEl>
                                      </p:cBhvr>
                                    </p:animEffect>
                                  </p:childTnLst>
                                </p:cTn>
                              </p:par>
                              <p:par>
                                <p:cTn id="77" presetID="9" presetClass="entr" presetSubtype="0" fill="hold" grpId="1"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dissolve">
                                      <p:cBhvr>
                                        <p:cTn id="79" dur="10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0" nodeType="clickEffect">
                                  <p:stCondLst>
                                    <p:cond delay="0"/>
                                  </p:stCondLst>
                                  <p:childTnLst>
                                    <p:animEffect transition="out" filter="dissolv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par>
                                <p:cTn id="85" presetID="9" presetClass="exit" presetSubtype="0" fill="hold" grpId="0" nodeType="withEffect">
                                  <p:stCondLst>
                                    <p:cond delay="0"/>
                                  </p:stCondLst>
                                  <p:childTnLst>
                                    <p:animEffect transition="out" filter="dissolve">
                                      <p:cBhvr>
                                        <p:cTn id="86" dur="1000"/>
                                        <p:tgtEl>
                                          <p:spTgt spid="28"/>
                                        </p:tgtEl>
                                      </p:cBhvr>
                                    </p:animEffect>
                                    <p:set>
                                      <p:cBhvr>
                                        <p:cTn id="87" dur="1" fill="hold">
                                          <p:stCondLst>
                                            <p:cond delay="999"/>
                                          </p:stCondLst>
                                        </p:cTn>
                                        <p:tgtEl>
                                          <p:spTgt spid="28"/>
                                        </p:tgtEl>
                                        <p:attrNameLst>
                                          <p:attrName>style.visibility</p:attrName>
                                        </p:attrNameLst>
                                      </p:cBhvr>
                                      <p:to>
                                        <p:strVal val="hidden"/>
                                      </p:to>
                                    </p:set>
                                  </p:childTnLst>
                                </p:cTn>
                              </p:par>
                              <p:par>
                                <p:cTn id="88" presetID="9" presetClass="exit" presetSubtype="0" fill="hold" grpId="0" nodeType="withEffect">
                                  <p:stCondLst>
                                    <p:cond delay="0"/>
                                  </p:stCondLst>
                                  <p:childTnLst>
                                    <p:animEffect transition="out" filter="dissolve">
                                      <p:cBhvr>
                                        <p:cTn id="89" dur="1000"/>
                                        <p:tgtEl>
                                          <p:spTgt spid="29"/>
                                        </p:tgtEl>
                                      </p:cBhvr>
                                    </p:animEffect>
                                    <p:set>
                                      <p:cBhvr>
                                        <p:cTn id="90"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24BB88EC-A4E7-77B8-3C47-24912550FB6A}"/>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 Unterricht differenzsensibel planen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74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Textfeld 4">
            <a:extLst>
              <a:ext uri="{FF2B5EF4-FFF2-40B4-BE49-F238E27FC236}">
                <a16:creationId xmlns:a16="http://schemas.microsoft.com/office/drawing/2014/main" id="{BD7FE74C-E9F8-EB9A-ED6A-2190DE7B6467}"/>
              </a:ext>
            </a:extLst>
          </p:cNvPr>
          <p:cNvSpPr txBox="1"/>
          <p:nvPr/>
        </p:nvSpPr>
        <p:spPr>
          <a:xfrm>
            <a:off x="1091753" y="4409109"/>
            <a:ext cx="7780961" cy="1754326"/>
          </a:xfrm>
          <a:prstGeom prst="rect">
            <a:avLst/>
          </a:prstGeom>
          <a:noFill/>
        </p:spPr>
        <p:txBody>
          <a:bodyPr wrap="square">
            <a:spAutoFit/>
          </a:bodyPr>
          <a:lstStyle/>
          <a:p>
            <a:r>
              <a:rPr lang="de-DE" b="0" i="0" u="none" strike="noStrike">
                <a:solidFill>
                  <a:srgbClr val="222222"/>
                </a:solidFill>
                <a:effectLst/>
                <a:latin typeface="Arial" panose="020B0604020202020204" pitchFamily="34" charset="0"/>
                <a:cs typeface="Arial" panose="020B0604020202020204" pitchFamily="34" charset="0"/>
              </a:rPr>
              <a:t>Darum geht es:</a:t>
            </a:r>
          </a:p>
          <a:p>
            <a:pPr marL="285750" indent="-285750">
              <a:buFont typeface="Arial" panose="020B0604020202020204" pitchFamily="34" charset="0"/>
              <a:buChar char="•"/>
            </a:pPr>
            <a:r>
              <a:rPr lang="de-DE">
                <a:solidFill>
                  <a:srgbClr val="222222"/>
                </a:solidFill>
                <a:latin typeface="Arial" panose="020B0604020202020204" pitchFamily="34" charset="0"/>
                <a:cs typeface="Arial" panose="020B0604020202020204" pitchFamily="34" charset="0"/>
              </a:rPr>
              <a:t>Kinder stellen eine zunächst unübersichtliche Anzahl an Holzbausteinen so dar, dass Anzahl ermittelt und von anderen schnell erfasst werden kann</a:t>
            </a:r>
          </a:p>
          <a:p>
            <a:pPr marL="285750" indent="-285750">
              <a:buFont typeface="Arial" panose="020B0604020202020204" pitchFamily="34" charset="0"/>
              <a:buChar char="•"/>
            </a:pPr>
            <a:r>
              <a:rPr lang="de-DE" b="0" i="0" u="none" strike="noStrike">
                <a:solidFill>
                  <a:srgbClr val="222222"/>
                </a:solidFill>
                <a:effectLst/>
                <a:latin typeface="Arial" panose="020B0604020202020204" pitchFamily="34" charset="0"/>
                <a:cs typeface="Arial" panose="020B0604020202020204" pitchFamily="34" charset="0"/>
              </a:rPr>
              <a:t>Kinder erfinden mathemati</a:t>
            </a:r>
            <a:r>
              <a:rPr lang="de-DE">
                <a:solidFill>
                  <a:srgbClr val="222222"/>
                </a:solidFill>
                <a:latin typeface="Arial" panose="020B0604020202020204" pitchFamily="34" charset="0"/>
                <a:cs typeface="Arial" panose="020B0604020202020204" pitchFamily="34" charset="0"/>
              </a:rPr>
              <a:t>sche Strukturen, die mit den dezimalen Strukturen des Zahlensystems verzahnt werden</a:t>
            </a:r>
            <a:endParaRPr lang="de-DE">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1E3F791-AC26-9666-AD9B-3F67EC7D99CA}"/>
              </a:ext>
            </a:extLst>
          </p:cNvPr>
          <p:cNvSpPr txBox="1"/>
          <p:nvPr/>
        </p:nvSpPr>
        <p:spPr>
          <a:xfrm>
            <a:off x="505957" y="1354805"/>
            <a:ext cx="7309023" cy="369332"/>
          </a:xfrm>
          <a:prstGeom prst="rect">
            <a:avLst/>
          </a:prstGeom>
          <a:noFill/>
        </p:spPr>
        <p:txBody>
          <a:bodyPr wrap="square" rtlCol="0">
            <a:spAutoFit/>
          </a:bodyPr>
          <a:lstStyle/>
          <a:p>
            <a:r>
              <a:rPr lang="de-DE" b="1">
                <a:latin typeface="Arial" panose="020B0604020202020204" pitchFamily="34" charset="0"/>
                <a:cs typeface="Arial" panose="020B0604020202020204" pitchFamily="34" charset="0"/>
              </a:rPr>
              <a:t>Die Unterrichtssequenz zur Erkundung des Zahlenraums bis 100</a:t>
            </a:r>
          </a:p>
        </p:txBody>
      </p:sp>
      <p:pic>
        <p:nvPicPr>
          <p:cNvPr id="10" name="Grafik 9">
            <a:extLst>
              <a:ext uri="{FF2B5EF4-FFF2-40B4-BE49-F238E27FC236}">
                <a16:creationId xmlns:a16="http://schemas.microsoft.com/office/drawing/2014/main" id="{DBC51F2C-3BD2-6674-7D35-CBE5C02B7012}"/>
              </a:ext>
            </a:extLst>
          </p:cNvPr>
          <p:cNvPicPr>
            <a:picLocks noChangeAspect="1"/>
          </p:cNvPicPr>
          <p:nvPr/>
        </p:nvPicPr>
        <p:blipFill>
          <a:blip r:embed="rId4"/>
          <a:stretch>
            <a:fillRect/>
          </a:stretch>
        </p:blipFill>
        <p:spPr>
          <a:xfrm>
            <a:off x="1768602" y="1855038"/>
            <a:ext cx="5955323" cy="2423170"/>
          </a:xfrm>
          <a:prstGeom prst="rect">
            <a:avLst/>
          </a:prstGeom>
        </p:spPr>
      </p:pic>
      <p:sp>
        <p:nvSpPr>
          <p:cNvPr id="12" name="Textfeld 11">
            <a:extLst>
              <a:ext uri="{FF2B5EF4-FFF2-40B4-BE49-F238E27FC236}">
                <a16:creationId xmlns:a16="http://schemas.microsoft.com/office/drawing/2014/main" id="{1106434F-25BB-5C2B-25AC-DB5378D35C7B}"/>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
        <p:nvSpPr>
          <p:cNvPr id="3" name="Foliennummernplatzhalter 5">
            <a:extLst>
              <a:ext uri="{FF2B5EF4-FFF2-40B4-BE49-F238E27FC236}">
                <a16:creationId xmlns:a16="http://schemas.microsoft.com/office/drawing/2014/main" id="{03F898E3-FE31-9683-F750-96E3C39A696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74</a:t>
            </a:fld>
            <a:endParaRPr lang="de-DE"/>
          </a:p>
        </p:txBody>
      </p:sp>
    </p:spTree>
    <p:extLst>
      <p:ext uri="{BB962C8B-B14F-4D97-AF65-F5344CB8AC3E}">
        <p14:creationId xmlns:p14="http://schemas.microsoft.com/office/powerpoint/2010/main" val="365370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75</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3.1 Lernzielbezogene Überlegungen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60"/>
            <a:ext cx="7732048" cy="4328004"/>
          </a:xfrm>
        </p:spPr>
        <p:txBody>
          <a:bodyPr/>
          <a:lstStyle/>
          <a:p>
            <a:r>
              <a:rPr lang="de-DE" sz="1400" b="1" dirty="0"/>
              <a:t>Ziel</a:t>
            </a:r>
            <a:r>
              <a:rPr lang="de-DE" sz="1400" dirty="0"/>
              <a:t>: Einführung in die Planungselemente, die das Finden von individuellen und gemeinsamen Lernzielen thematisieren</a:t>
            </a:r>
            <a:endParaRPr lang="de-DE" sz="1400" i="1" dirty="0"/>
          </a:p>
          <a:p>
            <a:r>
              <a:rPr lang="de-DE" sz="1400" b="1" dirty="0"/>
              <a:t>Aufbau</a:t>
            </a:r>
            <a:r>
              <a:rPr lang="de-DE" sz="1400" dirty="0"/>
              <a:t>: Die Folien 78, 81 und 84 führen anhand der Übersichtsgrafik und Leitfragen, die in Form einer Sprechblase an der entsprechenden Stelle der Grafik erscheinen, in die Planungselemente </a:t>
            </a:r>
            <a:r>
              <a:rPr lang="de-DE" sz="1400" i="1" dirty="0"/>
              <a:t>Unterrichtsinhalte auswählen</a:t>
            </a:r>
            <a:r>
              <a:rPr lang="de-DE" sz="1400" dirty="0"/>
              <a:t>, </a:t>
            </a:r>
            <a:r>
              <a:rPr lang="de-DE" sz="1400" i="1" dirty="0"/>
              <a:t>Lernstände ermitteln </a:t>
            </a:r>
            <a:r>
              <a:rPr lang="de-DE" sz="1400" dirty="0"/>
              <a:t>und</a:t>
            </a:r>
            <a:r>
              <a:rPr lang="de-DE" sz="1400" i="1" dirty="0"/>
              <a:t> Kompetenzerwartungen festlegen </a:t>
            </a:r>
            <a:r>
              <a:rPr lang="de-DE" sz="1400" dirty="0"/>
              <a:t>ein. Diese und alle weiteren Leitfragen entstammen dem Hintergrundtext der Webseite (</a:t>
            </a:r>
            <a:r>
              <a:rPr lang="de-DE" sz="1400" dirty="0" err="1"/>
              <a:t>pikas-mi.dzlm.de</a:t>
            </a:r>
            <a:r>
              <a:rPr lang="de-DE" sz="1400" dirty="0"/>
              <a:t>/</a:t>
            </a:r>
            <a:r>
              <a:rPr lang="de-DE" sz="1400" dirty="0" err="1"/>
              <a:t>node</a:t>
            </a:r>
            <a:r>
              <a:rPr lang="de-DE" sz="1400" dirty="0"/>
              <a:t>/272).</a:t>
            </a:r>
          </a:p>
          <a:p>
            <a:r>
              <a:rPr lang="de-DE" sz="1400" dirty="0"/>
              <a:t>Auf den Folien 79, 82 und 85 werden zu diesen Planungselementen die wesentlichen Aussagen der entsprechende Handreichungstexte formuliert.  Die Folien 80, 83 und 86 zeigen anhand des bereits bekannten Unterrichtsbeispiels (100 strukturiert darstellen) konkrete Praxisbeispiele zu diesen Aussagen.</a:t>
            </a:r>
          </a:p>
        </p:txBody>
      </p:sp>
    </p:spTree>
    <p:extLst>
      <p:ext uri="{BB962C8B-B14F-4D97-AF65-F5344CB8AC3E}">
        <p14:creationId xmlns:p14="http://schemas.microsoft.com/office/powerpoint/2010/main" val="30236882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76</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20269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5" end="5"/>
                                            </p:txEl>
                                          </p:spTgt>
                                        </p:tgtEl>
                                        <p:attrNameLst>
                                          <p:attrName>style.color</p:attrName>
                                        </p:attrNameLst>
                                      </p:cBhvr>
                                      <p:to>
                                        <p:clrVal>
                                          <a:srgbClr val="2C8288"/>
                                        </p:clrVal>
                                      </p:to>
                                    </p:set>
                                    <p:set>
                                      <p:cBhvr>
                                        <p:cTn id="11" dur="500" fill="hold"/>
                                        <p:tgtEl>
                                          <p:spTgt spid="6">
                                            <p:txEl>
                                              <p:pRg st="5" end="5"/>
                                            </p:txEl>
                                          </p:spTgt>
                                        </p:tgtEl>
                                        <p:attrNameLst>
                                          <p:attrName>fillcolor</p:attrName>
                                        </p:attrNameLst>
                                      </p:cBhvr>
                                      <p:to>
                                        <p:clrVal>
                                          <a:srgbClr val="2C8288"/>
                                        </p:clrVal>
                                      </p:to>
                                    </p:set>
                                    <p:set>
                                      <p:cBhvr>
                                        <p:cTn id="12" dur="500" fill="hold"/>
                                        <p:tgtEl>
                                          <p:spTgt spid="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714090"/>
            <a:ext cx="7815929" cy="3187520"/>
          </a:xfrm>
        </p:spPr>
        <p:txBody>
          <a:bodyPr/>
          <a:lstStyle/>
          <a:p>
            <a:r>
              <a:rPr lang="de-DE" b="1" dirty="0"/>
              <a:t>Lernzielbezogene Überlegungen</a:t>
            </a:r>
          </a:p>
          <a:p>
            <a:pPr marL="285750" indent="-285750">
              <a:spcBef>
                <a:spcPts val="400"/>
              </a:spcBef>
              <a:buFont typeface="Arial" panose="020B0604020202020204" pitchFamily="34" charset="0"/>
              <a:buChar char="•"/>
            </a:pPr>
            <a:r>
              <a:rPr lang="de-DE" dirty="0"/>
              <a:t>Die lernzielbezogenen Überlegungen schaffen die Grundlage, auf der die nachfolgenden unterrichtspraktischen und inklusionsspezifischen Überlegungen aufbauen.</a:t>
            </a:r>
          </a:p>
          <a:p>
            <a:pPr marL="285750" indent="-285750">
              <a:spcBef>
                <a:spcPts val="400"/>
              </a:spcBef>
              <a:buFont typeface="Arial" panose="020B0604020202020204" pitchFamily="34" charset="0"/>
              <a:buChar char="•"/>
            </a:pPr>
            <a:r>
              <a:rPr lang="de-DE" dirty="0"/>
              <a:t>Je gründlicher und ausführlicher diese lernzielbezogenen Überlegungen erfolgen, desto fundierter sind die nachfolgenden Überlegungen möglich.</a:t>
            </a:r>
          </a:p>
          <a:p>
            <a:endParaRPr lang="de-DE" dirty="0"/>
          </a:p>
        </p:txBody>
      </p:sp>
    </p:spTree>
    <p:extLst>
      <p:ext uri="{BB962C8B-B14F-4D97-AF65-F5344CB8AC3E}">
        <p14:creationId xmlns:p14="http://schemas.microsoft.com/office/powerpoint/2010/main" val="1273142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3.1 Lernzielbezogene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78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10" name="Sprechblase">
            <a:extLst>
              <a:ext uri="{FF2B5EF4-FFF2-40B4-BE49-F238E27FC236}">
                <a16:creationId xmlns:a16="http://schemas.microsoft.com/office/drawing/2014/main" id="{936D22F2-F3D6-42B4-4CD3-A34990E4876F}"/>
              </a:ext>
            </a:extLst>
          </p:cNvPr>
          <p:cNvSpPr/>
          <p:nvPr/>
        </p:nvSpPr>
        <p:spPr>
          <a:xfrm>
            <a:off x="5431346" y="2000232"/>
            <a:ext cx="3742275" cy="2410404"/>
          </a:xfrm>
          <a:prstGeom prst="wedgeEllipseCallout">
            <a:avLst>
              <a:gd name="adj1" fmla="val -14131"/>
              <a:gd name="adj2" fmla="val 7453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439438" y="2149785"/>
            <a:ext cx="3742275" cy="2031325"/>
          </a:xfrm>
          <a:prstGeom prst="rect">
            <a:avLst/>
          </a:prstGeom>
          <a:noFill/>
        </p:spPr>
        <p:txBody>
          <a:bodyPr wrap="square" rtlCol="0">
            <a:spAutoFit/>
          </a:bodyPr>
          <a:lstStyle/>
          <a:p>
            <a:pPr algn="ctr"/>
            <a:r>
              <a:rPr lang="de-DE">
                <a:solidFill>
                  <a:schemeClr val="accent1">
                    <a:lumMod val="60000"/>
                    <a:lumOff val="40000"/>
                  </a:schemeClr>
                </a:solidFill>
              </a:rPr>
              <a:t>Welcher Lerninhalt </a:t>
            </a:r>
          </a:p>
          <a:p>
            <a:pPr algn="ctr"/>
            <a:r>
              <a:rPr lang="de-DE">
                <a:solidFill>
                  <a:schemeClr val="accent1">
                    <a:lumMod val="60000"/>
                    <a:lumOff val="40000"/>
                  </a:schemeClr>
                </a:solidFill>
              </a:rPr>
              <a:t>eignet sich dazu, die </a:t>
            </a:r>
            <a:r>
              <a:rPr lang="de-DE" err="1">
                <a:solidFill>
                  <a:schemeClr val="accent1">
                    <a:lumMod val="60000"/>
                    <a:lumOff val="40000"/>
                  </a:schemeClr>
                </a:solidFill>
              </a:rPr>
              <a:t>ange</a:t>
            </a:r>
            <a:r>
              <a:rPr lang="de-DE">
                <a:solidFill>
                  <a:schemeClr val="accent1">
                    <a:lumMod val="60000"/>
                    <a:lumOff val="40000"/>
                  </a:schemeClr>
                </a:solidFill>
              </a:rPr>
              <a:t>-</a:t>
            </a:r>
          </a:p>
          <a:p>
            <a:pPr algn="ctr"/>
            <a:r>
              <a:rPr lang="de-DE">
                <a:solidFill>
                  <a:schemeClr val="accent1">
                    <a:lumMod val="60000"/>
                    <a:lumOff val="40000"/>
                  </a:schemeClr>
                </a:solidFill>
              </a:rPr>
              <a:t>strebten Kompetenzen zu erwerben?</a:t>
            </a:r>
          </a:p>
          <a:p>
            <a:pPr algn="ctr"/>
            <a:r>
              <a:rPr lang="de-DE">
                <a:solidFill>
                  <a:schemeClr val="accent1">
                    <a:lumMod val="60000"/>
                    <a:lumOff val="40000"/>
                  </a:schemeClr>
                </a:solidFill>
              </a:rPr>
              <a:t>Welche fachlichen Inhalte sind grundlegend für den Aufbau und die (Weiter-) Entwicklung dieses mathematischen Wissens? </a:t>
            </a:r>
          </a:p>
        </p:txBody>
      </p:sp>
      <p:sp>
        <p:nvSpPr>
          <p:cNvPr id="4" name="Dreieck 3">
            <a:extLst>
              <a:ext uri="{FF2B5EF4-FFF2-40B4-BE49-F238E27FC236}">
                <a16:creationId xmlns:a16="http://schemas.microsoft.com/office/drawing/2014/main" id="{3AE75A15-DD7D-4F21-3B08-8D2ABE353E87}"/>
              </a:ext>
            </a:extLst>
          </p:cNvPr>
          <p:cNvSpPr/>
          <p:nvPr/>
        </p:nvSpPr>
        <p:spPr>
          <a:xfrm>
            <a:off x="5512735" y="4338638"/>
            <a:ext cx="1654828" cy="1443036"/>
          </a:xfrm>
          <a:prstGeom prst="triangle">
            <a:avLst>
              <a:gd name="adj" fmla="val 50543"/>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5">
            <a:extLst>
              <a:ext uri="{FF2B5EF4-FFF2-40B4-BE49-F238E27FC236}">
                <a16:creationId xmlns:a16="http://schemas.microsoft.com/office/drawing/2014/main" id="{FC7EA581-B898-5103-D780-59797D02AB5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78</a:t>
            </a:fld>
            <a:endParaRPr lang="de-DE"/>
          </a:p>
        </p:txBody>
      </p:sp>
    </p:spTree>
    <p:extLst>
      <p:ext uri="{BB962C8B-B14F-4D97-AF65-F5344CB8AC3E}">
        <p14:creationId xmlns:p14="http://schemas.microsoft.com/office/powerpoint/2010/main" val="35368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655"/>
            <a:ext cx="7187768" cy="3936689"/>
          </a:xfrm>
        </p:spPr>
        <p:txBody>
          <a:bodyPr/>
          <a:lstStyle/>
          <a:p>
            <a:r>
              <a:rPr lang="de-DE" b="1"/>
              <a:t>Unterrichtsinhalte auswählen</a:t>
            </a:r>
          </a:p>
          <a:p>
            <a:pPr marL="285750" indent="-285750">
              <a:buFontTx/>
              <a:buChar char="-"/>
            </a:pPr>
            <a:r>
              <a:rPr lang="de-DE"/>
              <a:t>Auswahlkriterium: gemeinsames Lernen trotz eventueller Unter-schiede in Bezug auf individuelle Kompetenzerwartungen möglich</a:t>
            </a:r>
          </a:p>
          <a:p>
            <a:pPr marL="285750" indent="-285750">
              <a:buFontTx/>
              <a:buChar char="-"/>
            </a:pPr>
            <a:r>
              <a:rPr lang="de-DE"/>
              <a:t>besonders geeignet: Inhalte, die den fundamentalen Ideen des Mathematikunterrichts entsprechen</a:t>
            </a:r>
          </a:p>
          <a:p>
            <a:pPr marL="285750" indent="-285750">
              <a:buFontTx/>
              <a:buChar char="-"/>
            </a:pPr>
            <a:r>
              <a:rPr lang="de-DE"/>
              <a:t>Kompetenzaufbau im Sinne des Spiralprinzips =&gt; wiederkehrende Auseinandersetzung mit mathematischen Zusammenhängen auf immer höherem Niveau und mit steigendem Abstraktionsgrad</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79</a:t>
            </a:fld>
            <a:endParaRPr lang="de-DE"/>
          </a:p>
        </p:txBody>
      </p:sp>
    </p:spTree>
    <p:extLst>
      <p:ext uri="{BB962C8B-B14F-4D97-AF65-F5344CB8AC3E}">
        <p14:creationId xmlns:p14="http://schemas.microsoft.com/office/powerpoint/2010/main" val="49540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38484"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6252"/>
            <a:ext cx="7418927" cy="3232573"/>
          </a:xfrm>
        </p:spPr>
        <p:txBody>
          <a:bodyPr/>
          <a:lstStyle/>
          <a:p>
            <a:r>
              <a:rPr lang="de-DE" b="1"/>
              <a:t>Unterrichtsinhalte auswählen – ein Beispiel</a:t>
            </a:r>
          </a:p>
          <a:p>
            <a:pPr marL="285750" indent="-285750">
              <a:buFont typeface="Arial" panose="020B0604020202020204" pitchFamily="34" charset="0"/>
              <a:buChar char="•"/>
            </a:pPr>
            <a:r>
              <a:rPr lang="de-DE"/>
              <a:t>Inhaltsbereich „Zahlen und Operationen“</a:t>
            </a:r>
          </a:p>
          <a:p>
            <a:pPr marL="285750" indent="-285750">
              <a:buFont typeface="Arial" panose="020B0604020202020204" pitchFamily="34" charset="0"/>
              <a:buChar char="•"/>
            </a:pPr>
            <a:r>
              <a:rPr lang="de-DE"/>
              <a:t>Erkundung des Dezimalsystems mit Bezug auf </a:t>
            </a:r>
          </a:p>
          <a:p>
            <a:pPr marL="742950" lvl="1" indent="-285750">
              <a:buFont typeface="Arial" panose="020B0604020202020204" pitchFamily="34" charset="0"/>
              <a:buChar char="•"/>
            </a:pPr>
            <a:r>
              <a:rPr lang="de-DE" sz="1800"/>
              <a:t>die Unterscheidung von Zehnern und </a:t>
            </a:r>
            <a:r>
              <a:rPr lang="de-DE" sz="1800" err="1"/>
              <a:t>Einern</a:t>
            </a:r>
            <a:r>
              <a:rPr lang="de-DE" sz="1800"/>
              <a:t>,</a:t>
            </a:r>
          </a:p>
          <a:p>
            <a:pPr marL="742950" lvl="1" indent="-285750">
              <a:buFont typeface="Arial" panose="020B0604020202020204" pitchFamily="34" charset="0"/>
              <a:buChar char="•"/>
            </a:pPr>
            <a:r>
              <a:rPr lang="de-DE" sz="1800"/>
              <a:t>das Zählen in Schritten und</a:t>
            </a:r>
          </a:p>
          <a:p>
            <a:pPr marL="742950" lvl="1" indent="-285750">
              <a:buFont typeface="Arial" panose="020B0604020202020204" pitchFamily="34" charset="0"/>
              <a:buChar char="•"/>
            </a:pPr>
            <a:r>
              <a:rPr lang="de-DE" sz="1800"/>
              <a:t>das strukturierte Darstellen und Erfassen gebündelter Mengen</a:t>
            </a: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80</a:t>
            </a:fld>
            <a:endParaRPr lang="de-DE"/>
          </a:p>
        </p:txBody>
      </p:sp>
      <p:pic>
        <p:nvPicPr>
          <p:cNvPr id="7" name="Grafik 6">
            <a:extLst>
              <a:ext uri="{FF2B5EF4-FFF2-40B4-BE49-F238E27FC236}">
                <a16:creationId xmlns:a16="http://schemas.microsoft.com/office/drawing/2014/main" id="{4C928F2C-23D1-3EF1-ACEF-0109C7B57BC9}"/>
              </a:ext>
            </a:extLst>
          </p:cNvPr>
          <p:cNvPicPr>
            <a:picLocks noChangeAspect="1"/>
          </p:cNvPicPr>
          <p:nvPr/>
        </p:nvPicPr>
        <p:blipFill>
          <a:blip r:embed="rId3"/>
          <a:stretch>
            <a:fillRect/>
          </a:stretch>
        </p:blipFill>
        <p:spPr>
          <a:xfrm>
            <a:off x="1096423" y="4491188"/>
            <a:ext cx="2585720" cy="1628842"/>
          </a:xfrm>
          <a:prstGeom prst="rect">
            <a:avLst/>
          </a:prstGeom>
        </p:spPr>
      </p:pic>
      <p:pic>
        <p:nvPicPr>
          <p:cNvPr id="9" name="Grafik 8">
            <a:extLst>
              <a:ext uri="{FF2B5EF4-FFF2-40B4-BE49-F238E27FC236}">
                <a16:creationId xmlns:a16="http://schemas.microsoft.com/office/drawing/2014/main" id="{AD9C645B-8184-B66F-D148-C0EE2A3D0B1D}"/>
              </a:ext>
            </a:extLst>
          </p:cNvPr>
          <p:cNvPicPr>
            <a:picLocks noChangeAspect="1"/>
          </p:cNvPicPr>
          <p:nvPr/>
        </p:nvPicPr>
        <p:blipFill rotWithShape="1">
          <a:blip r:embed="rId4"/>
          <a:srcRect b="54821"/>
          <a:stretch/>
        </p:blipFill>
        <p:spPr>
          <a:xfrm>
            <a:off x="3872230" y="4662724"/>
            <a:ext cx="2585720" cy="802232"/>
          </a:xfrm>
          <a:prstGeom prst="rect">
            <a:avLst/>
          </a:prstGeom>
        </p:spPr>
      </p:pic>
      <p:pic>
        <p:nvPicPr>
          <p:cNvPr id="11" name="Grafik 10">
            <a:extLst>
              <a:ext uri="{FF2B5EF4-FFF2-40B4-BE49-F238E27FC236}">
                <a16:creationId xmlns:a16="http://schemas.microsoft.com/office/drawing/2014/main" id="{840182E5-EC03-B386-9ECB-B7819B07FB7C}"/>
              </a:ext>
            </a:extLst>
          </p:cNvPr>
          <p:cNvPicPr>
            <a:picLocks noChangeAspect="1"/>
          </p:cNvPicPr>
          <p:nvPr/>
        </p:nvPicPr>
        <p:blipFill>
          <a:blip r:embed="rId5"/>
          <a:stretch>
            <a:fillRect/>
          </a:stretch>
        </p:blipFill>
        <p:spPr>
          <a:xfrm>
            <a:off x="5612132" y="5581338"/>
            <a:ext cx="2585720" cy="538692"/>
          </a:xfrm>
          <a:prstGeom prst="rect">
            <a:avLst/>
          </a:prstGeom>
        </p:spPr>
      </p:pic>
      <p:sp>
        <p:nvSpPr>
          <p:cNvPr id="3" name="Abgerundetes Rechteck 2">
            <a:extLst>
              <a:ext uri="{FF2B5EF4-FFF2-40B4-BE49-F238E27FC236}">
                <a16:creationId xmlns:a16="http://schemas.microsoft.com/office/drawing/2014/main" id="{AE84ED87-A8A1-F752-5738-64D340B3F294}"/>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7428253-44E6-483D-88A7-C2AB1303A4D8}"/>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23015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wipe(left)">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Effect transition="in" filter="fade">
                                      <p:cBhvr>
                                        <p:cTn id="41" dur="1000"/>
                                        <p:tgtEl>
                                          <p:spTgt spid="9"/>
                                        </p:tgtEl>
                                      </p:cBhvr>
                                    </p:animEffect>
                                  </p:childTnLst>
                                </p:cTn>
                              </p:par>
                              <p:par>
                                <p:cTn id="42" presetID="53"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3.1 Lernzielbezogene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81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10" name="Sprechblase">
            <a:extLst>
              <a:ext uri="{FF2B5EF4-FFF2-40B4-BE49-F238E27FC236}">
                <a16:creationId xmlns:a16="http://schemas.microsoft.com/office/drawing/2014/main" id="{936D22F2-F3D6-42B4-4CD3-A34990E4876F}"/>
              </a:ext>
            </a:extLst>
          </p:cNvPr>
          <p:cNvSpPr/>
          <p:nvPr/>
        </p:nvSpPr>
        <p:spPr>
          <a:xfrm>
            <a:off x="5830784" y="1095638"/>
            <a:ext cx="3313216" cy="2128186"/>
          </a:xfrm>
          <a:prstGeom prst="wedgeEllipseCallout">
            <a:avLst>
              <a:gd name="adj1" fmla="val -70591"/>
              <a:gd name="adj2" fmla="val 787"/>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940694" y="1241649"/>
            <a:ext cx="3098623" cy="2031325"/>
          </a:xfrm>
          <a:prstGeom prst="rect">
            <a:avLst/>
          </a:prstGeom>
          <a:noFill/>
        </p:spPr>
        <p:txBody>
          <a:bodyPr wrap="square" rtlCol="0">
            <a:spAutoFit/>
          </a:bodyPr>
          <a:lstStyle/>
          <a:p>
            <a:pPr algn="ctr"/>
            <a:r>
              <a:rPr lang="de-DE">
                <a:solidFill>
                  <a:schemeClr val="accent1">
                    <a:lumMod val="60000"/>
                    <a:lumOff val="40000"/>
                  </a:schemeClr>
                </a:solidFill>
              </a:rPr>
              <a:t>Wie kann überprüft </a:t>
            </a:r>
            <a:br>
              <a:rPr lang="de-DE">
                <a:solidFill>
                  <a:schemeClr val="accent1">
                    <a:lumMod val="60000"/>
                    <a:lumOff val="40000"/>
                  </a:schemeClr>
                </a:solidFill>
              </a:rPr>
            </a:br>
            <a:r>
              <a:rPr lang="de-DE">
                <a:solidFill>
                  <a:schemeClr val="accent1">
                    <a:lumMod val="60000"/>
                    <a:lumOff val="40000"/>
                  </a:schemeClr>
                </a:solidFill>
              </a:rPr>
              <a:t>werden, an welcher Stelle sich die Schülerinnen und Schüler im Lernprozess befinden oder ob die angestrebten Kompetenzen erworben wurden ?</a:t>
            </a:r>
          </a:p>
        </p:txBody>
      </p:sp>
      <p:sp>
        <p:nvSpPr>
          <p:cNvPr id="4" name="Dreieck 3">
            <a:extLst>
              <a:ext uri="{FF2B5EF4-FFF2-40B4-BE49-F238E27FC236}">
                <a16:creationId xmlns:a16="http://schemas.microsoft.com/office/drawing/2014/main" id="{3045A4A1-F86E-7BFC-2A2A-650EFE72E157}"/>
              </a:ext>
            </a:extLst>
          </p:cNvPr>
          <p:cNvSpPr/>
          <p:nvPr/>
        </p:nvSpPr>
        <p:spPr>
          <a:xfrm>
            <a:off x="3689892" y="1203284"/>
            <a:ext cx="1654828" cy="1443036"/>
          </a:xfrm>
          <a:prstGeom prst="triangle">
            <a:avLst>
              <a:gd name="adj" fmla="val 50288"/>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5">
            <a:extLst>
              <a:ext uri="{FF2B5EF4-FFF2-40B4-BE49-F238E27FC236}">
                <a16:creationId xmlns:a16="http://schemas.microsoft.com/office/drawing/2014/main" id="{883D3893-8CA1-2631-0C88-82235761E88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81</a:t>
            </a:fld>
            <a:endParaRPr lang="de-DE"/>
          </a:p>
        </p:txBody>
      </p:sp>
    </p:spTree>
    <p:extLst>
      <p:ext uri="{BB962C8B-B14F-4D97-AF65-F5344CB8AC3E}">
        <p14:creationId xmlns:p14="http://schemas.microsoft.com/office/powerpoint/2010/main" val="244935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10</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1. Hintergrund der Veranstaltungsreihe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732317"/>
            <a:ext cx="7419085" cy="4527819"/>
          </a:xfrm>
        </p:spPr>
        <p:txBody>
          <a:bodyPr/>
          <a:lstStyle/>
          <a:p>
            <a:r>
              <a:rPr lang="de-DE" sz="1400" b="1" dirty="0"/>
              <a:t>Ziel</a:t>
            </a:r>
            <a:r>
              <a:rPr lang="de-DE" sz="1400" dirty="0"/>
              <a:t>: Geben von Hintergrundinformationen zur Veranstaltungsreihe </a:t>
            </a:r>
            <a:r>
              <a:rPr lang="de-DE" sz="1400" i="1" dirty="0"/>
              <a:t>Mathematik gemeinsam lernen</a:t>
            </a:r>
          </a:p>
          <a:p>
            <a:r>
              <a:rPr lang="de-DE" sz="1400" b="1" dirty="0"/>
              <a:t>Aufbau</a:t>
            </a:r>
            <a:r>
              <a:rPr lang="de-DE" sz="1400" dirty="0"/>
              <a:t>: Mit den Folien 11 bis 13 lässt sich ein Zusammenhang zwischen der Fachoffensive Mathematik, der Handreichung </a:t>
            </a:r>
            <a:r>
              <a:rPr lang="de-DE" sz="1400" i="1" dirty="0"/>
              <a:t>Mathematik gemeinsam lernen</a:t>
            </a:r>
            <a:r>
              <a:rPr lang="de-DE" sz="1400" dirty="0"/>
              <a:t> sowie der Veranstaltungs-reihe und dieser Präsentation herstellen. </a:t>
            </a:r>
          </a:p>
          <a:p>
            <a:r>
              <a:rPr lang="de-DE" sz="1400" dirty="0"/>
              <a:t>Auf der Folien 14 wird deutlich, dass die Module dieser Veranstaltungsreihe trotz der Fokussierung auf den inklusiven Mathematikunterricht auf den Kernideen und –</a:t>
            </a:r>
            <a:r>
              <a:rPr lang="de-DE" sz="1400" dirty="0" err="1"/>
              <a:t>prinzipien</a:t>
            </a:r>
            <a:r>
              <a:rPr lang="de-DE" sz="1400" dirty="0"/>
              <a:t> des gegenwärtigen Mathematikunterrichts aufbauen und es somit keine grundsätzlichen Unterschiede zwischen diesen beiden Formen des Mathematikunterrichts gibt.</a:t>
            </a:r>
          </a:p>
          <a:p>
            <a:endParaRPr lang="de-DE" dirty="0"/>
          </a:p>
        </p:txBody>
      </p:sp>
    </p:spTree>
    <p:extLst>
      <p:ext uri="{BB962C8B-B14F-4D97-AF65-F5344CB8AC3E}">
        <p14:creationId xmlns:p14="http://schemas.microsoft.com/office/powerpoint/2010/main" val="3769736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58006"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58006" cy="4418617"/>
          </a:xfrm>
        </p:spPr>
        <p:txBody>
          <a:bodyPr/>
          <a:lstStyle/>
          <a:p>
            <a:r>
              <a:rPr lang="de-DE" b="1"/>
              <a:t>Lernstände ermitteln, berücksichtigen und überprüfen</a:t>
            </a:r>
          </a:p>
          <a:p>
            <a:pPr marL="285750" indent="-285750">
              <a:buFont typeface="Arial" panose="020B0604020202020204" pitchFamily="34" charset="0"/>
              <a:buChar char="•"/>
            </a:pPr>
            <a:r>
              <a:rPr lang="de-DE"/>
              <a:t>Vor der Planung und Durchführung einer Unterrichtseinheit: An welcher Stelle im Lernprozess befinden sich die Schülerinnen und Schüler gerade?</a:t>
            </a:r>
          </a:p>
          <a:p>
            <a:pPr marL="285750" indent="-285750">
              <a:buFont typeface="Arial" panose="020B0604020202020204" pitchFamily="34" charset="0"/>
              <a:buChar char="•"/>
            </a:pPr>
            <a:r>
              <a:rPr lang="de-DE"/>
              <a:t>Während und nach der Durchführung einer Unterrichtseinheit: Konnten die Schülerinnen und Schüler die angestrebten Kompetenzen erwerben?</a:t>
            </a:r>
          </a:p>
          <a:p>
            <a:pPr>
              <a:lnSpc>
                <a:spcPct val="100000"/>
              </a:lnSpc>
              <a:spcBef>
                <a:spcPts val="0"/>
              </a:spcBef>
            </a:pPr>
            <a:endParaRPr lang="de-DE"/>
          </a:p>
          <a:p>
            <a:r>
              <a:rPr lang="de-DE"/>
              <a:t>Ziel: effektive und nachhaltige Gestaltung von Lehr- und Lernprozessen durch Anknüpfung an die individuellen Lernstände der Lernenden</a:t>
            </a:r>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82</a:t>
            </a:fld>
            <a:endParaRPr lang="de-DE"/>
          </a:p>
        </p:txBody>
      </p:sp>
    </p:spTree>
    <p:extLst>
      <p:ext uri="{BB962C8B-B14F-4D97-AF65-F5344CB8AC3E}">
        <p14:creationId xmlns:p14="http://schemas.microsoft.com/office/powerpoint/2010/main" val="5950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76761"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584439" cy="4418617"/>
          </a:xfrm>
        </p:spPr>
        <p:txBody>
          <a:bodyPr/>
          <a:lstStyle/>
          <a:p>
            <a:r>
              <a:rPr lang="de-DE" b="1"/>
              <a:t>Lernstände ermitteln, berücksichtigen und überprüfen</a:t>
            </a:r>
          </a:p>
          <a:p>
            <a:r>
              <a:rPr lang="de-DE"/>
              <a:t>Bezug zur Basisaufgabe (100 strukturiert darstellen):</a:t>
            </a:r>
          </a:p>
          <a:p>
            <a:pPr marL="285750" indent="-285750">
              <a:spcBef>
                <a:spcPts val="0"/>
              </a:spcBef>
              <a:buFont typeface="Arial" panose="020B0604020202020204" pitchFamily="34" charset="0"/>
              <a:buChar char="•"/>
            </a:pPr>
            <a:r>
              <a:rPr lang="de-DE"/>
              <a:t>Zählkompetenzen</a:t>
            </a:r>
          </a:p>
          <a:p>
            <a:pPr marL="285750" indent="-285750">
              <a:spcBef>
                <a:spcPts val="0"/>
              </a:spcBef>
              <a:buFont typeface="Arial" panose="020B0604020202020204" pitchFamily="34" charset="0"/>
              <a:buChar char="•"/>
            </a:pPr>
            <a:r>
              <a:rPr lang="de-DE"/>
              <a:t>Strukturen und Beziehungen erkennen und nutzen</a:t>
            </a:r>
          </a:p>
          <a:p>
            <a:pPr marL="285750" indent="-285750">
              <a:spcBef>
                <a:spcPts val="0"/>
              </a:spcBef>
              <a:buFont typeface="Arial" panose="020B0604020202020204" pitchFamily="34" charset="0"/>
              <a:buChar char="•"/>
            </a:pPr>
            <a:r>
              <a:rPr lang="de-DE"/>
              <a:t>Darstellungsebenen wechseln</a:t>
            </a:r>
          </a:p>
          <a:p>
            <a:r>
              <a:rPr lang="de-DE"/>
              <a:t>Möglichkeiten:</a:t>
            </a:r>
          </a:p>
          <a:p>
            <a:pPr marL="285750" indent="-285750">
              <a:lnSpc>
                <a:spcPct val="100000"/>
              </a:lnSpc>
              <a:spcBef>
                <a:spcPts val="0"/>
              </a:spcBef>
              <a:buFont typeface="Arial" panose="020B0604020202020204" pitchFamily="34" charset="0"/>
              <a:buChar char="•"/>
            </a:pPr>
            <a:r>
              <a:rPr lang="de-DE"/>
              <a:t>Zählaktivitäten (vorwärts, rückwärts, in Schritten) in verschiedenen ZR</a:t>
            </a:r>
            <a:br>
              <a:rPr lang="de-DE"/>
            </a:br>
            <a:r>
              <a:rPr lang="de-DE"/>
              <a:t>„Zähle vorwärts“ – wähle eine eigene Startzahl</a:t>
            </a:r>
          </a:p>
          <a:p>
            <a:pPr marL="285750" indent="-285750">
              <a:lnSpc>
                <a:spcPct val="100000"/>
              </a:lnSpc>
              <a:spcBef>
                <a:spcPts val="1200"/>
              </a:spcBef>
              <a:buFont typeface="Arial" panose="020B0604020202020204" pitchFamily="34" charset="0"/>
              <a:buChar char="•"/>
            </a:pPr>
            <a:r>
              <a:rPr lang="de-DE"/>
              <a:t>Beschreiben und Deuten strukturierter Zahldarstellungen</a:t>
            </a:r>
            <a:br>
              <a:rPr lang="de-DE"/>
            </a:br>
            <a:r>
              <a:rPr lang="de-DE"/>
              <a:t>„Wie viele Punkte siehst du?“ “Wie hast du das gesehen?“</a:t>
            </a:r>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83</a:t>
            </a:fld>
            <a:endParaRPr lang="de-DE"/>
          </a:p>
        </p:txBody>
      </p:sp>
      <p:sp>
        <p:nvSpPr>
          <p:cNvPr id="3" name="Abgerundetes Rechteck 2">
            <a:extLst>
              <a:ext uri="{FF2B5EF4-FFF2-40B4-BE49-F238E27FC236}">
                <a16:creationId xmlns:a16="http://schemas.microsoft.com/office/drawing/2014/main" id="{8A982685-450B-DDA7-CC25-9518F766E7B7}"/>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2078BEE-834F-D4A3-E439-BC98D1EE06B6}"/>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pic>
        <p:nvPicPr>
          <p:cNvPr id="13" name="Grafik 12">
            <a:extLst>
              <a:ext uri="{FF2B5EF4-FFF2-40B4-BE49-F238E27FC236}">
                <a16:creationId xmlns:a16="http://schemas.microsoft.com/office/drawing/2014/main" id="{66395469-AF09-5F36-6065-D859EB75EC93}"/>
              </a:ext>
            </a:extLst>
          </p:cNvPr>
          <p:cNvPicPr>
            <a:picLocks noChangeAspect="1"/>
          </p:cNvPicPr>
          <p:nvPr/>
        </p:nvPicPr>
        <p:blipFill>
          <a:blip r:embed="rId3"/>
          <a:stretch>
            <a:fillRect/>
          </a:stretch>
        </p:blipFill>
        <p:spPr>
          <a:xfrm>
            <a:off x="7398514" y="4674505"/>
            <a:ext cx="1729648" cy="1105287"/>
          </a:xfrm>
          <a:prstGeom prst="rect">
            <a:avLst/>
          </a:prstGeom>
        </p:spPr>
      </p:pic>
      <p:pic>
        <p:nvPicPr>
          <p:cNvPr id="15" name="Grafik 14">
            <a:extLst>
              <a:ext uri="{FF2B5EF4-FFF2-40B4-BE49-F238E27FC236}">
                <a16:creationId xmlns:a16="http://schemas.microsoft.com/office/drawing/2014/main" id="{2E26A236-2BDE-4CEA-1036-04CA0B1561A5}"/>
              </a:ext>
            </a:extLst>
          </p:cNvPr>
          <p:cNvPicPr>
            <a:picLocks noChangeAspect="1"/>
          </p:cNvPicPr>
          <p:nvPr/>
        </p:nvPicPr>
        <p:blipFill>
          <a:blip r:embed="rId4"/>
          <a:stretch>
            <a:fillRect/>
          </a:stretch>
        </p:blipFill>
        <p:spPr>
          <a:xfrm>
            <a:off x="6048095" y="3269740"/>
            <a:ext cx="3025089" cy="922652"/>
          </a:xfrm>
          <a:prstGeom prst="rect">
            <a:avLst/>
          </a:prstGeom>
        </p:spPr>
      </p:pic>
    </p:spTree>
    <p:extLst>
      <p:ext uri="{BB962C8B-B14F-4D97-AF65-F5344CB8AC3E}">
        <p14:creationId xmlns:p14="http://schemas.microsoft.com/office/powerpoint/2010/main" val="16700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3.1 Lernzielbezogene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84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Dreieck 3">
            <a:extLst>
              <a:ext uri="{FF2B5EF4-FFF2-40B4-BE49-F238E27FC236}">
                <a16:creationId xmlns:a16="http://schemas.microsoft.com/office/drawing/2014/main" id="{99B724F3-E733-8FAC-96BD-61DBACDB92EF}"/>
              </a:ext>
            </a:extLst>
          </p:cNvPr>
          <p:cNvSpPr/>
          <p:nvPr/>
        </p:nvSpPr>
        <p:spPr>
          <a:xfrm>
            <a:off x="1877916" y="4346057"/>
            <a:ext cx="1654828" cy="1443036"/>
          </a:xfrm>
          <a:prstGeom prst="triangle">
            <a:avLst>
              <a:gd name="adj" fmla="val 50543"/>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0" y="2137558"/>
            <a:ext cx="3645725" cy="2458193"/>
          </a:xfrm>
          <a:prstGeom prst="wedgeEllipseCallout">
            <a:avLst>
              <a:gd name="adj1" fmla="val 20798"/>
              <a:gd name="adj2" fmla="val 67897"/>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7183" y="2310463"/>
            <a:ext cx="3517292" cy="2031325"/>
          </a:xfrm>
          <a:prstGeom prst="rect">
            <a:avLst/>
          </a:prstGeom>
          <a:noFill/>
        </p:spPr>
        <p:txBody>
          <a:bodyPr wrap="square" rtlCol="0">
            <a:spAutoFit/>
          </a:bodyPr>
          <a:lstStyle/>
          <a:p>
            <a:pPr algn="ctr"/>
            <a:r>
              <a:rPr lang="de-DE">
                <a:solidFill>
                  <a:schemeClr val="accent1">
                    <a:lumMod val="60000"/>
                    <a:lumOff val="40000"/>
                  </a:schemeClr>
                </a:solidFill>
              </a:rPr>
              <a:t>Welche inhalts- und prozessbezogenen Kompetenzen soll die Lerngruppe erwerben? Welche fachlichen Inhalte sind für das Kind gegenwärtig von zentraler Bedeutung? Wo besteht die Zone der nächsten Entwicklung?</a:t>
            </a:r>
          </a:p>
        </p:txBody>
      </p:sp>
      <p:sp>
        <p:nvSpPr>
          <p:cNvPr id="5" name="Foliennummernplatzhalter 5">
            <a:extLst>
              <a:ext uri="{FF2B5EF4-FFF2-40B4-BE49-F238E27FC236}">
                <a16:creationId xmlns:a16="http://schemas.microsoft.com/office/drawing/2014/main" id="{8EFAC447-6473-326C-3B0A-A1B5277F030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84</a:t>
            </a:fld>
            <a:endParaRPr lang="de-DE"/>
          </a:p>
        </p:txBody>
      </p:sp>
    </p:spTree>
    <p:extLst>
      <p:ext uri="{BB962C8B-B14F-4D97-AF65-F5344CB8AC3E}">
        <p14:creationId xmlns:p14="http://schemas.microsoft.com/office/powerpoint/2010/main" val="7372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2878"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418927" cy="4570082"/>
          </a:xfrm>
        </p:spPr>
        <p:txBody>
          <a:bodyPr/>
          <a:lstStyle/>
          <a:p>
            <a:r>
              <a:rPr lang="de-DE" b="1"/>
              <a:t>Kompetenzerwartungen festlegen</a:t>
            </a:r>
          </a:p>
          <a:p>
            <a:pPr>
              <a:lnSpc>
                <a:spcPts val="2660"/>
              </a:lnSpc>
            </a:pPr>
            <a:r>
              <a:rPr lang="de-DE"/>
              <a:t>Formulierung konkreter Kompetenzerwartungen (KE) auf Grundlage der individuellen Lernvoraussetzungen</a:t>
            </a:r>
          </a:p>
          <a:p>
            <a:pPr marL="285750" indent="-285750">
              <a:lnSpc>
                <a:spcPts val="2660"/>
              </a:lnSpc>
              <a:buFont typeface="Symbol" pitchFamily="2" charset="2"/>
              <a:buChar char="Þ"/>
            </a:pPr>
            <a:r>
              <a:rPr lang="de-DE"/>
              <a:t>Berücksichtigung der Standards und Zielsetzungen für allgemeine schulische Abschlüsse (zielgleich KE) und der individuellen Kompetenzen der Lernenden (zieldifferente KE)</a:t>
            </a:r>
          </a:p>
          <a:p>
            <a:pPr marL="285750" indent="-285750">
              <a:lnSpc>
                <a:spcPts val="2660"/>
              </a:lnSpc>
              <a:buFont typeface="Arial" panose="020B0604020202020204" pitchFamily="34" charset="0"/>
              <a:buChar char="•"/>
            </a:pPr>
            <a:r>
              <a:rPr lang="de-DE"/>
              <a:t>Erarbeitung zieldifferenter fachlicher Entwicklungsziele in Zusammenarbeit mit sonderpädagogischer Lehrkraft</a:t>
            </a:r>
          </a:p>
          <a:p>
            <a:pPr marL="285750" indent="-285750">
              <a:lnSpc>
                <a:spcPts val="2660"/>
              </a:lnSpc>
              <a:buFont typeface="Arial" panose="020B0604020202020204" pitchFamily="34" charset="0"/>
              <a:buChar char="•"/>
            </a:pPr>
            <a:r>
              <a:rPr lang="de-DE"/>
              <a:t>Verschriftlichung in Lern- und Entwicklungsplänen</a:t>
            </a:r>
          </a:p>
          <a:p>
            <a:pPr marL="285750" indent="-285750">
              <a:lnSpc>
                <a:spcPts val="2660"/>
              </a:lnSpc>
              <a:buFont typeface="Arial" panose="020B0604020202020204" pitchFamily="34" charset="0"/>
              <a:buChar char="•"/>
            </a:pPr>
            <a:r>
              <a:rPr lang="de-DE"/>
              <a:t>Verknüpfung fachlicher und entwicklungsbezogener Aspekte wünschenswert</a:t>
            </a:r>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85</a:t>
            </a:fld>
            <a:endParaRPr lang="de-DE"/>
          </a:p>
        </p:txBody>
      </p:sp>
    </p:spTree>
    <p:extLst>
      <p:ext uri="{BB962C8B-B14F-4D97-AF65-F5344CB8AC3E}">
        <p14:creationId xmlns:p14="http://schemas.microsoft.com/office/powerpoint/2010/main" val="71984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76761" cy="603704"/>
          </a:xfrm>
        </p:spPr>
        <p:txBody>
          <a:bodyPr anchor="ctr">
            <a:normAutofit/>
          </a:bodyPr>
          <a:lstStyle/>
          <a:p>
            <a:r>
              <a:rPr lang="de-DE"/>
              <a:t>3.1 Lernzielbezogene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103641" y="1486415"/>
            <a:ext cx="7418927" cy="4418617"/>
          </a:xfrm>
        </p:spPr>
        <p:txBody>
          <a:bodyPr/>
          <a:lstStyle/>
          <a:p>
            <a:r>
              <a:rPr lang="de-DE" b="1"/>
              <a:t>Kompetenzerwartungen festlegen</a:t>
            </a:r>
          </a:p>
          <a:p>
            <a:r>
              <a:rPr lang="de-DE"/>
              <a:t>Bezug zur Basisaufgabe (100 strukturiert darstellen): </a:t>
            </a:r>
          </a:p>
          <a:p>
            <a:r>
              <a:rPr lang="de-DE" b="1"/>
              <a:t>Zählkompetenzen</a:t>
            </a:r>
            <a:r>
              <a:rPr lang="de-DE"/>
              <a:t> </a:t>
            </a:r>
          </a:p>
          <a:p>
            <a:pPr marL="285750" indent="-285750">
              <a:spcBef>
                <a:spcPts val="0"/>
              </a:spcBef>
              <a:buFont typeface="Arial" panose="020B0604020202020204" pitchFamily="34" charset="0"/>
              <a:buChar char="•"/>
            </a:pPr>
            <a:r>
              <a:rPr lang="de-DE"/>
              <a:t>Erwerb der Zahlwortreihe und der Zählprinzipen</a:t>
            </a:r>
          </a:p>
          <a:p>
            <a:pPr marL="285750" indent="-285750">
              <a:spcBef>
                <a:spcPts val="0"/>
              </a:spcBef>
              <a:buFont typeface="Arial" panose="020B0604020202020204" pitchFamily="34" charset="0"/>
              <a:buChar char="•"/>
            </a:pPr>
            <a:r>
              <a:rPr lang="de-DE"/>
              <a:t>einfaches Abzählen</a:t>
            </a:r>
          </a:p>
          <a:p>
            <a:pPr marL="285750" indent="-285750">
              <a:spcBef>
                <a:spcPts val="0"/>
              </a:spcBef>
              <a:buFont typeface="Arial" panose="020B0604020202020204" pitchFamily="34" charset="0"/>
              <a:buChar char="•"/>
            </a:pPr>
            <a:r>
              <a:rPr lang="de-DE"/>
              <a:t>wiederholtes Zählen in 2er- und 3er-Schritten</a:t>
            </a:r>
          </a:p>
          <a:p>
            <a:pPr marL="285750" indent="-285750">
              <a:spcBef>
                <a:spcPts val="0"/>
              </a:spcBef>
              <a:buFont typeface="Arial" panose="020B0604020202020204" pitchFamily="34" charset="0"/>
              <a:buChar char="•"/>
            </a:pPr>
            <a:r>
              <a:rPr lang="de-DE"/>
              <a:t>bündelndes Zählen in 5er- und 10er-Schritten</a:t>
            </a:r>
          </a:p>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86</a:t>
            </a:fld>
            <a:endParaRPr lang="de-DE"/>
          </a:p>
        </p:txBody>
      </p:sp>
      <p:sp>
        <p:nvSpPr>
          <p:cNvPr id="11" name="Rechteck 10">
            <a:extLst>
              <a:ext uri="{FF2B5EF4-FFF2-40B4-BE49-F238E27FC236}">
                <a16:creationId xmlns:a16="http://schemas.microsoft.com/office/drawing/2014/main" id="{4C5294A3-F042-1AC3-B27F-760EB10C901F}"/>
              </a:ext>
            </a:extLst>
          </p:cNvPr>
          <p:cNvSpPr/>
          <p:nvPr/>
        </p:nvSpPr>
        <p:spPr>
          <a:xfrm>
            <a:off x="737080" y="2968919"/>
            <a:ext cx="8127335" cy="222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nhaltsplatzhalter 3">
            <a:extLst>
              <a:ext uri="{FF2B5EF4-FFF2-40B4-BE49-F238E27FC236}">
                <a16:creationId xmlns:a16="http://schemas.microsoft.com/office/drawing/2014/main" id="{DA14A1A8-0345-A48E-55F8-27A3AA4A8958}"/>
              </a:ext>
            </a:extLst>
          </p:cNvPr>
          <p:cNvSpPr txBox="1">
            <a:spLocks/>
          </p:cNvSpPr>
          <p:nvPr/>
        </p:nvSpPr>
        <p:spPr>
          <a:xfrm>
            <a:off x="1103644" y="3125079"/>
            <a:ext cx="7418927" cy="222136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Entwicklung der strukturierten Anzahlerfassung und -darstellung </a:t>
            </a:r>
          </a:p>
          <a:p>
            <a:pPr marL="285750" indent="-285750">
              <a:spcBef>
                <a:spcPts val="0"/>
              </a:spcBef>
              <a:buFont typeface="Arial" panose="020B0604020202020204" pitchFamily="34" charset="0"/>
              <a:buChar char="•"/>
            </a:pPr>
            <a:r>
              <a:rPr lang="de-DE"/>
              <a:t>Simultanerfassung Anzahlen bis 4</a:t>
            </a:r>
          </a:p>
          <a:p>
            <a:pPr marL="285750" indent="-285750">
              <a:spcBef>
                <a:spcPts val="0"/>
              </a:spcBef>
              <a:buFont typeface="Arial" panose="020B0604020202020204" pitchFamily="34" charset="0"/>
              <a:buChar char="•"/>
            </a:pPr>
            <a:r>
              <a:rPr lang="de-DE"/>
              <a:t>Erfassung strukturierter Teilmengen</a:t>
            </a:r>
          </a:p>
          <a:p>
            <a:pPr marL="285750" indent="-285750">
              <a:spcBef>
                <a:spcPts val="0"/>
              </a:spcBef>
              <a:buFont typeface="Arial" panose="020B0604020202020204" pitchFamily="34" charset="0"/>
              <a:buChar char="•"/>
            </a:pPr>
            <a:r>
              <a:rPr lang="de-DE"/>
              <a:t>Bündeln in 10er-Schritten</a:t>
            </a:r>
          </a:p>
          <a:p>
            <a:pPr marL="285750" indent="-285750">
              <a:spcBef>
                <a:spcPts val="0"/>
              </a:spcBef>
              <a:buFont typeface="Arial" panose="020B0604020202020204" pitchFamily="34" charset="0"/>
              <a:buChar char="•"/>
            </a:pPr>
            <a:r>
              <a:rPr lang="de-DE"/>
              <a:t>Bestimmung von Anzahl durch Addition von Teilmengen</a:t>
            </a:r>
          </a:p>
          <a:p>
            <a:endParaRPr lang="de-DE"/>
          </a:p>
          <a:p>
            <a:endParaRPr lang="de-DE"/>
          </a:p>
          <a:p>
            <a:endParaRPr lang="de-DE"/>
          </a:p>
          <a:p>
            <a:endParaRPr lang="de-DE"/>
          </a:p>
        </p:txBody>
      </p:sp>
      <p:sp>
        <p:nvSpPr>
          <p:cNvPr id="15" name="Rechteck 14">
            <a:extLst>
              <a:ext uri="{FF2B5EF4-FFF2-40B4-BE49-F238E27FC236}">
                <a16:creationId xmlns:a16="http://schemas.microsoft.com/office/drawing/2014/main" id="{98224CB2-96C5-52CF-46BA-F8638FD6174A}"/>
              </a:ext>
            </a:extLst>
          </p:cNvPr>
          <p:cNvSpPr/>
          <p:nvPr/>
        </p:nvSpPr>
        <p:spPr>
          <a:xfrm>
            <a:off x="950451" y="3618631"/>
            <a:ext cx="8127335" cy="192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Inhaltsplatzhalter 3">
            <a:extLst>
              <a:ext uri="{FF2B5EF4-FFF2-40B4-BE49-F238E27FC236}">
                <a16:creationId xmlns:a16="http://schemas.microsoft.com/office/drawing/2014/main" id="{ABF9BED2-8CE9-018A-BF56-3E313661B0CD}"/>
              </a:ext>
            </a:extLst>
          </p:cNvPr>
          <p:cNvSpPr txBox="1">
            <a:spLocks/>
          </p:cNvSpPr>
          <p:nvPr/>
        </p:nvSpPr>
        <p:spPr>
          <a:xfrm>
            <a:off x="1103643" y="3708209"/>
            <a:ext cx="7418927" cy="1831236"/>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Aufbau von Einsichten in das Dezimalsystem</a:t>
            </a:r>
          </a:p>
          <a:p>
            <a:pPr marL="285750" indent="-285750">
              <a:spcBef>
                <a:spcPts val="0"/>
              </a:spcBef>
              <a:buFont typeface="Arial" panose="020B0604020202020204" pitchFamily="34" charset="0"/>
              <a:buChar char="•"/>
            </a:pPr>
            <a:r>
              <a:rPr lang="de-DE"/>
              <a:t>Zahldarstellungen mit Bausteinen</a:t>
            </a:r>
          </a:p>
          <a:p>
            <a:pPr marL="285750" indent="-285750">
              <a:spcBef>
                <a:spcPts val="0"/>
              </a:spcBef>
              <a:buFont typeface="Arial" panose="020B0604020202020204" pitchFamily="34" charset="0"/>
              <a:buChar char="•"/>
            </a:pPr>
            <a:r>
              <a:rPr lang="de-DE"/>
              <a:t>Notation in Zahlbildern</a:t>
            </a:r>
          </a:p>
          <a:p>
            <a:pPr marL="285750" indent="-285750">
              <a:spcBef>
                <a:spcPts val="0"/>
              </a:spcBef>
              <a:buFont typeface="Arial" panose="020B0604020202020204" pitchFamily="34" charset="0"/>
              <a:buChar char="•"/>
            </a:pPr>
            <a:r>
              <a:rPr lang="de-DE"/>
              <a:t>Notation in Symbolen (Ziffern und Rechenzeichen)</a:t>
            </a:r>
          </a:p>
          <a:p>
            <a:endParaRPr lang="de-DE"/>
          </a:p>
          <a:p>
            <a:endParaRPr lang="de-DE"/>
          </a:p>
          <a:p>
            <a:endParaRPr lang="de-DE"/>
          </a:p>
          <a:p>
            <a:endParaRPr lang="de-DE"/>
          </a:p>
        </p:txBody>
      </p:sp>
      <p:sp>
        <p:nvSpPr>
          <p:cNvPr id="18" name="Rechteck 17">
            <a:extLst>
              <a:ext uri="{FF2B5EF4-FFF2-40B4-BE49-F238E27FC236}">
                <a16:creationId xmlns:a16="http://schemas.microsoft.com/office/drawing/2014/main" id="{D276D39A-7AA3-032E-A1CE-B519952E515E}"/>
              </a:ext>
            </a:extLst>
          </p:cNvPr>
          <p:cNvSpPr/>
          <p:nvPr/>
        </p:nvSpPr>
        <p:spPr>
          <a:xfrm>
            <a:off x="1146481" y="4242363"/>
            <a:ext cx="7972955" cy="131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Inhaltsplatzhalter 3">
            <a:extLst>
              <a:ext uri="{FF2B5EF4-FFF2-40B4-BE49-F238E27FC236}">
                <a16:creationId xmlns:a16="http://schemas.microsoft.com/office/drawing/2014/main" id="{D995C0AC-2F0F-C9B5-F074-737F7F513875}"/>
              </a:ext>
            </a:extLst>
          </p:cNvPr>
          <p:cNvSpPr txBox="1">
            <a:spLocks/>
          </p:cNvSpPr>
          <p:nvPr/>
        </p:nvSpPr>
        <p:spPr>
          <a:xfrm>
            <a:off x="1103642" y="4331738"/>
            <a:ext cx="7731423" cy="1367842"/>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Darstellen, Kommunizieren, Argumentieren</a:t>
            </a:r>
          </a:p>
          <a:p>
            <a:pPr marL="285750" indent="-285750">
              <a:spcBef>
                <a:spcPts val="0"/>
              </a:spcBef>
              <a:buFont typeface="Arial" panose="020B0604020202020204" pitchFamily="34" charset="0"/>
              <a:buChar char="•"/>
            </a:pPr>
            <a:r>
              <a:rPr lang="de-DE"/>
              <a:t>Dokumentieren, Beschreiben und Begründen des eigenen Vorgehens</a:t>
            </a:r>
          </a:p>
          <a:p>
            <a:pPr marL="285750" indent="-285750">
              <a:spcBef>
                <a:spcPts val="0"/>
              </a:spcBef>
              <a:buFont typeface="Arial" panose="020B0604020202020204" pitchFamily="34" charset="0"/>
              <a:buChar char="•"/>
            </a:pPr>
            <a:r>
              <a:rPr lang="de-DE"/>
              <a:t>Nachvollziehen des Vorgehens anderer</a:t>
            </a:r>
          </a:p>
          <a:p>
            <a:endParaRPr lang="de-DE"/>
          </a:p>
          <a:p>
            <a:endParaRPr lang="de-DE"/>
          </a:p>
          <a:p>
            <a:endParaRPr lang="de-DE"/>
          </a:p>
          <a:p>
            <a:endParaRPr lang="de-DE"/>
          </a:p>
        </p:txBody>
      </p:sp>
      <p:sp>
        <p:nvSpPr>
          <p:cNvPr id="20" name="Rechteck 19">
            <a:extLst>
              <a:ext uri="{FF2B5EF4-FFF2-40B4-BE49-F238E27FC236}">
                <a16:creationId xmlns:a16="http://schemas.microsoft.com/office/drawing/2014/main" id="{BD7550DE-F272-110F-FBD0-9DA2557562E6}"/>
              </a:ext>
            </a:extLst>
          </p:cNvPr>
          <p:cNvSpPr/>
          <p:nvPr/>
        </p:nvSpPr>
        <p:spPr>
          <a:xfrm>
            <a:off x="1020224" y="4899442"/>
            <a:ext cx="7814841" cy="867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Abgerundetes Rechteck 2">
            <a:extLst>
              <a:ext uri="{FF2B5EF4-FFF2-40B4-BE49-F238E27FC236}">
                <a16:creationId xmlns:a16="http://schemas.microsoft.com/office/drawing/2014/main" id="{547D3DE2-A280-FAC5-C1DD-7FA870E97628}"/>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F488307-B232-534F-3C3C-721247C9D715}"/>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
        <p:nvSpPr>
          <p:cNvPr id="8" name="Inhaltsplatzhalter 3">
            <a:extLst>
              <a:ext uri="{FF2B5EF4-FFF2-40B4-BE49-F238E27FC236}">
                <a16:creationId xmlns:a16="http://schemas.microsoft.com/office/drawing/2014/main" id="{D6C102D1-5757-439B-4C5B-C428229BC9F0}"/>
              </a:ext>
            </a:extLst>
          </p:cNvPr>
          <p:cNvSpPr txBox="1">
            <a:spLocks/>
          </p:cNvSpPr>
          <p:nvPr/>
        </p:nvSpPr>
        <p:spPr>
          <a:xfrm>
            <a:off x="1118317" y="4944040"/>
            <a:ext cx="7731423" cy="1367842"/>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ggfs. Förderung individueller entwicklungsbezogener Kompetenzen</a:t>
            </a:r>
          </a:p>
          <a:p>
            <a:endParaRPr lang="de-DE"/>
          </a:p>
          <a:p>
            <a:endParaRPr lang="de-DE"/>
          </a:p>
          <a:p>
            <a:endParaRPr lang="de-DE"/>
          </a:p>
          <a:p>
            <a:endParaRPr lang="de-DE"/>
          </a:p>
        </p:txBody>
      </p:sp>
    </p:spTree>
    <p:extLst>
      <p:ext uri="{BB962C8B-B14F-4D97-AF65-F5344CB8AC3E}">
        <p14:creationId xmlns:p14="http://schemas.microsoft.com/office/powerpoint/2010/main" val="114215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left)">
                                      <p:cBhvr>
                                        <p:cTn id="20" dur="500"/>
                                        <p:tgtEl>
                                          <p:spTgt spid="4">
                                            <p:txEl>
                                              <p:pRg st="4" end="4"/>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left)">
                                      <p:cBhvr>
                                        <p:cTn id="23" dur="500"/>
                                        <p:tgtEl>
                                          <p:spTgt spid="4">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left)">
                                      <p:cBhvr>
                                        <p:cTn id="41" dur="500"/>
                                        <p:tgtEl>
                                          <p:spTgt spid="12">
                                            <p:txEl>
                                              <p:pRg st="1" end="1"/>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wipe(left)">
                                      <p:cBhvr>
                                        <p:cTn id="44" dur="500"/>
                                        <p:tgtEl>
                                          <p:spTgt spid="12">
                                            <p:txEl>
                                              <p:pRg st="2" end="2"/>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wipe(left)">
                                      <p:cBhvr>
                                        <p:cTn id="47" dur="500"/>
                                        <p:tgtEl>
                                          <p:spTgt spid="12">
                                            <p:txEl>
                                              <p:pRg st="3" end="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2">
                                            <p:txEl>
                                              <p:pRg st="4" end="4"/>
                                            </p:txEl>
                                          </p:spTgt>
                                        </p:tgtEl>
                                        <p:attrNameLst>
                                          <p:attrName>style.visibility</p:attrName>
                                        </p:attrNameLst>
                                      </p:cBhvr>
                                      <p:to>
                                        <p:strVal val="visible"/>
                                      </p:to>
                                    </p:set>
                                    <p:animEffect transition="in" filter="wipe(left)">
                                      <p:cBhvr>
                                        <p:cTn id="50" dur="500"/>
                                        <p:tgtEl>
                                          <p:spTgt spid="1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animEffect transition="in" filter="wipe(left)">
                                      <p:cBhvr>
                                        <p:cTn id="60" dur="500"/>
                                        <p:tgtEl>
                                          <p:spTgt spid="17">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7">
                                            <p:txEl>
                                              <p:pRg st="1" end="1"/>
                                            </p:txEl>
                                          </p:spTgt>
                                        </p:tgtEl>
                                        <p:attrNameLst>
                                          <p:attrName>style.visibility</p:attrName>
                                        </p:attrNameLst>
                                      </p:cBhvr>
                                      <p:to>
                                        <p:strVal val="visible"/>
                                      </p:to>
                                    </p:set>
                                    <p:animEffect transition="in" filter="wipe(left)">
                                      <p:cBhvr>
                                        <p:cTn id="65" dur="500"/>
                                        <p:tgtEl>
                                          <p:spTgt spid="17">
                                            <p:txEl>
                                              <p:pRg st="1" end="1"/>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17">
                                            <p:txEl>
                                              <p:pRg st="2" end="2"/>
                                            </p:txEl>
                                          </p:spTgt>
                                        </p:tgtEl>
                                        <p:attrNameLst>
                                          <p:attrName>style.visibility</p:attrName>
                                        </p:attrNameLst>
                                      </p:cBhvr>
                                      <p:to>
                                        <p:strVal val="visible"/>
                                      </p:to>
                                    </p:set>
                                    <p:animEffect transition="in" filter="wipe(left)">
                                      <p:cBhvr>
                                        <p:cTn id="68" dur="500"/>
                                        <p:tgtEl>
                                          <p:spTgt spid="17">
                                            <p:txEl>
                                              <p:pRg st="2" end="2"/>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17">
                                            <p:txEl>
                                              <p:pRg st="3" end="3"/>
                                            </p:txEl>
                                          </p:spTgt>
                                        </p:tgtEl>
                                        <p:attrNameLst>
                                          <p:attrName>style.visibility</p:attrName>
                                        </p:attrNameLst>
                                      </p:cBhvr>
                                      <p:to>
                                        <p:strVal val="visible"/>
                                      </p:to>
                                    </p:set>
                                    <p:animEffect transition="in" filter="wipe(left)">
                                      <p:cBhvr>
                                        <p:cTn id="71" dur="500"/>
                                        <p:tgtEl>
                                          <p:spTgt spid="17">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dissolv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9">
                                            <p:txEl>
                                              <p:pRg st="0" end="0"/>
                                            </p:txEl>
                                          </p:spTgt>
                                        </p:tgtEl>
                                        <p:attrNameLst>
                                          <p:attrName>style.visibility</p:attrName>
                                        </p:attrNameLst>
                                      </p:cBhvr>
                                      <p:to>
                                        <p:strVal val="visible"/>
                                      </p:to>
                                    </p:set>
                                    <p:animEffect transition="in" filter="wipe(left)">
                                      <p:cBhvr>
                                        <p:cTn id="81" dur="500"/>
                                        <p:tgtEl>
                                          <p:spTgt spid="1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9">
                                            <p:txEl>
                                              <p:pRg st="1" end="1"/>
                                            </p:txEl>
                                          </p:spTgt>
                                        </p:tgtEl>
                                        <p:attrNameLst>
                                          <p:attrName>style.visibility</p:attrName>
                                        </p:attrNameLst>
                                      </p:cBhvr>
                                      <p:to>
                                        <p:strVal val="visible"/>
                                      </p:to>
                                    </p:set>
                                    <p:animEffect transition="in" filter="wipe(left)">
                                      <p:cBhvr>
                                        <p:cTn id="86" dur="500"/>
                                        <p:tgtEl>
                                          <p:spTgt spid="19">
                                            <p:txEl>
                                              <p:pRg st="1" end="1"/>
                                            </p:txEl>
                                          </p:spTgt>
                                        </p:tgtEl>
                                      </p:cBhvr>
                                    </p:animEffect>
                                  </p:childTnLst>
                                </p:cTn>
                              </p:par>
                              <p:par>
                                <p:cTn id="87" presetID="22" presetClass="entr" presetSubtype="8" fill="hold" nodeType="withEffect">
                                  <p:stCondLst>
                                    <p:cond delay="0"/>
                                  </p:stCondLst>
                                  <p:childTnLst>
                                    <p:set>
                                      <p:cBhvr>
                                        <p:cTn id="88" dur="1" fill="hold">
                                          <p:stCondLst>
                                            <p:cond delay="0"/>
                                          </p:stCondLst>
                                        </p:cTn>
                                        <p:tgtEl>
                                          <p:spTgt spid="19">
                                            <p:txEl>
                                              <p:pRg st="2" end="2"/>
                                            </p:txEl>
                                          </p:spTgt>
                                        </p:tgtEl>
                                        <p:attrNameLst>
                                          <p:attrName>style.visibility</p:attrName>
                                        </p:attrNameLst>
                                      </p:cBhvr>
                                      <p:to>
                                        <p:strVal val="visible"/>
                                      </p:to>
                                    </p:set>
                                    <p:animEffect transition="in" filter="wipe(left)">
                                      <p:cBhvr>
                                        <p:cTn id="89" dur="500"/>
                                        <p:tgtEl>
                                          <p:spTgt spid="19">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dissolve">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8">
                                            <p:txEl>
                                              <p:pRg st="0" end="0"/>
                                            </p:txEl>
                                          </p:spTgt>
                                        </p:tgtEl>
                                        <p:attrNameLst>
                                          <p:attrName>style.visibility</p:attrName>
                                        </p:attrNameLst>
                                      </p:cBhvr>
                                      <p:to>
                                        <p:strVal val="visible"/>
                                      </p:to>
                                    </p:set>
                                    <p:animEffect transition="in" filter="wipe(left)">
                                      <p:cBhvr>
                                        <p:cTn id="9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8" grpId="0" animBg="1"/>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87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3.2 Sachbezogene Überlegungen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32048" cy="3769739"/>
          </a:xfrm>
        </p:spPr>
        <p:txBody>
          <a:bodyPr/>
          <a:lstStyle/>
          <a:p>
            <a:r>
              <a:rPr lang="de-DE" sz="1400" b="1" dirty="0"/>
              <a:t>Ziel</a:t>
            </a:r>
            <a:r>
              <a:rPr lang="de-DE" sz="1400" dirty="0"/>
              <a:t>: Einführung in das Planungselement, das die Grundlage für die differenzsensible Unterrichtsplanung darstellt</a:t>
            </a:r>
            <a:endParaRPr lang="de-DE" sz="1400" i="1" dirty="0"/>
          </a:p>
          <a:p>
            <a:r>
              <a:rPr lang="de-DE" sz="1400" b="1" dirty="0"/>
              <a:t>Aufbau</a:t>
            </a:r>
            <a:r>
              <a:rPr lang="de-DE" sz="1400" dirty="0"/>
              <a:t>: Die Folie 90 führt anhand der Übersichtsgrafik und Leitfragen in das Planungselement </a:t>
            </a:r>
            <a:r>
              <a:rPr lang="de-DE" sz="1400" i="1" dirty="0"/>
              <a:t>Sachstruktur analysieren </a:t>
            </a:r>
            <a:r>
              <a:rPr lang="de-DE" sz="1400" dirty="0"/>
              <a:t>ein. </a:t>
            </a:r>
          </a:p>
          <a:p>
            <a:r>
              <a:rPr lang="de-DE" sz="1400" dirty="0"/>
              <a:t>Auf den Folien 91 und 92 werden dann die wesentlichen Aussagen der entsprechenden Handreichungs- und Webseitentexte zu diesem Planungselement formuliert.  Die Folie 93 zeigt anhand des bereits vorgestellten Unterrichtsbeispiels (Basisaufgabe) konkrete Praxisbeispiele zu diesen Aussagen.</a:t>
            </a:r>
          </a:p>
          <a:p>
            <a:r>
              <a:rPr lang="de-DE" sz="1400" dirty="0"/>
              <a:t>Mit der Aktivität auf Folie 95 sollen die TN das Gehörte verarbeiten und mit ihren eigenen Unterrichtsplanungen vergleichen.</a:t>
            </a:r>
          </a:p>
          <a:p>
            <a:pPr>
              <a:spcBef>
                <a:spcPts val="400"/>
              </a:spcBef>
            </a:pPr>
            <a:endParaRPr lang="de-DE" sz="1400" dirty="0"/>
          </a:p>
        </p:txBody>
      </p:sp>
    </p:spTree>
    <p:extLst>
      <p:ext uri="{BB962C8B-B14F-4D97-AF65-F5344CB8AC3E}">
        <p14:creationId xmlns:p14="http://schemas.microsoft.com/office/powerpoint/2010/main" val="3984410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223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6" end="6"/>
                                            </p:txEl>
                                          </p:spTgt>
                                        </p:tgtEl>
                                        <p:attrNameLst>
                                          <p:attrName>style.color</p:attrName>
                                        </p:attrNameLst>
                                      </p:cBhvr>
                                      <p:to>
                                        <p:clrVal>
                                          <a:srgbClr val="2C8288"/>
                                        </p:clrVal>
                                      </p:to>
                                    </p:set>
                                    <p:set>
                                      <p:cBhvr>
                                        <p:cTn id="11" dur="500" fill="hold"/>
                                        <p:tgtEl>
                                          <p:spTgt spid="6">
                                            <p:txEl>
                                              <p:pRg st="6" end="6"/>
                                            </p:txEl>
                                          </p:spTgt>
                                        </p:tgtEl>
                                        <p:attrNameLst>
                                          <p:attrName>fillcolor</p:attrName>
                                        </p:attrNameLst>
                                      </p:cBhvr>
                                      <p:to>
                                        <p:clrVal>
                                          <a:srgbClr val="2C8288"/>
                                        </p:clrVal>
                                      </p:to>
                                    </p:set>
                                    <p:set>
                                      <p:cBhvr>
                                        <p:cTn id="12" dur="500" fill="hold"/>
                                        <p:tgtEl>
                                          <p:spTgt spid="6">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89</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714090"/>
            <a:ext cx="7815929" cy="4006792"/>
          </a:xfrm>
        </p:spPr>
        <p:txBody>
          <a:bodyPr/>
          <a:lstStyle/>
          <a:p>
            <a:r>
              <a:rPr lang="de-DE" b="1" dirty="0"/>
              <a:t>Sachbezogene Überlegungen</a:t>
            </a:r>
          </a:p>
          <a:p>
            <a:pPr marL="285750" indent="-285750">
              <a:spcBef>
                <a:spcPts val="400"/>
              </a:spcBef>
              <a:buFont typeface="Arial" panose="020B0604020202020204" pitchFamily="34" charset="0"/>
              <a:buChar char="•"/>
            </a:pPr>
            <a:r>
              <a:rPr lang="de-DE" b="0" i="0" u="none" strike="noStrike" dirty="0">
                <a:solidFill>
                  <a:srgbClr val="222222"/>
                </a:solidFill>
                <a:effectLst/>
              </a:rPr>
              <a:t>Die Analyse der Sachstruktur des Lerninhaltes korrespondiert mit den anderen Planungsschritten und bildet den Hintergrund, auf der die anderen Planungsschritte erst möglich sind.</a:t>
            </a:r>
          </a:p>
          <a:p>
            <a:pPr marL="285750" indent="-285750">
              <a:spcBef>
                <a:spcPts val="400"/>
              </a:spcBef>
              <a:buFont typeface="Arial" panose="020B0604020202020204" pitchFamily="34" charset="0"/>
              <a:buChar char="•"/>
            </a:pPr>
            <a:r>
              <a:rPr lang="de-DE" dirty="0"/>
              <a:t>Je gründlicher die sachbezogenen Überlegungen erfolgen, desto fundierter sind die anderen Überlegungen möglich.</a:t>
            </a:r>
          </a:p>
        </p:txBody>
      </p:sp>
    </p:spTree>
    <p:extLst>
      <p:ext uri="{BB962C8B-B14F-4D97-AF65-F5344CB8AC3E}">
        <p14:creationId xmlns:p14="http://schemas.microsoft.com/office/powerpoint/2010/main" val="1151219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3.2 Sachbezogene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90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4" name="Rechteck 3">
            <a:extLst>
              <a:ext uri="{FF2B5EF4-FFF2-40B4-BE49-F238E27FC236}">
                <a16:creationId xmlns:a16="http://schemas.microsoft.com/office/drawing/2014/main" id="{CBD89904-E873-03FB-703D-C5D79436A3C3}"/>
              </a:ext>
            </a:extLst>
          </p:cNvPr>
          <p:cNvSpPr/>
          <p:nvPr/>
        </p:nvSpPr>
        <p:spPr>
          <a:xfrm rot="1818717">
            <a:off x="2518557" y="2165063"/>
            <a:ext cx="457923" cy="21878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e Legende 5">
            <a:extLst>
              <a:ext uri="{FF2B5EF4-FFF2-40B4-BE49-F238E27FC236}">
                <a16:creationId xmlns:a16="http://schemas.microsoft.com/office/drawing/2014/main" id="{D976A49F-040F-E2DB-8EB1-99FFB9C1ED22}"/>
              </a:ext>
            </a:extLst>
          </p:cNvPr>
          <p:cNvSpPr/>
          <p:nvPr/>
        </p:nvSpPr>
        <p:spPr>
          <a:xfrm>
            <a:off x="10331" y="1095638"/>
            <a:ext cx="3430484" cy="1755138"/>
          </a:xfrm>
          <a:prstGeom prst="wedgeEllipseCallout">
            <a:avLst>
              <a:gd name="adj1" fmla="val 27874"/>
              <a:gd name="adj2" fmla="val 568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866E31E-D4BE-968E-AE43-497CFC618342}"/>
              </a:ext>
            </a:extLst>
          </p:cNvPr>
          <p:cNvSpPr txBox="1"/>
          <p:nvPr/>
        </p:nvSpPr>
        <p:spPr>
          <a:xfrm>
            <a:off x="-21799" y="1212910"/>
            <a:ext cx="3462614" cy="1477328"/>
          </a:xfrm>
          <a:prstGeom prst="rect">
            <a:avLst/>
          </a:prstGeom>
          <a:noFill/>
        </p:spPr>
        <p:txBody>
          <a:bodyPr wrap="square" rtlCol="0">
            <a:spAutoFit/>
          </a:bodyPr>
          <a:lstStyle/>
          <a:p>
            <a:pPr algn="ctr"/>
            <a:r>
              <a:rPr lang="de-DE">
                <a:solidFill>
                  <a:schemeClr val="accent1"/>
                </a:solidFill>
              </a:rPr>
              <a:t>Welche fachliche </a:t>
            </a:r>
            <a:br>
              <a:rPr lang="de-DE">
                <a:solidFill>
                  <a:schemeClr val="accent1"/>
                </a:solidFill>
              </a:rPr>
            </a:br>
            <a:r>
              <a:rPr lang="de-DE">
                <a:solidFill>
                  <a:schemeClr val="accent1"/>
                </a:solidFill>
              </a:rPr>
              <a:t>Struktur besitzt der Lerninhalt?</a:t>
            </a:r>
          </a:p>
          <a:p>
            <a:pPr algn="ctr"/>
            <a:r>
              <a:rPr lang="de-DE">
                <a:solidFill>
                  <a:schemeClr val="accent1"/>
                </a:solidFill>
              </a:rPr>
              <a:t>Wie gestaltet sich die Kompetenz-/</a:t>
            </a:r>
          </a:p>
          <a:p>
            <a:pPr algn="ctr"/>
            <a:r>
              <a:rPr lang="de-DE">
                <a:solidFill>
                  <a:schemeClr val="accent1"/>
                </a:solidFill>
              </a:rPr>
              <a:t>Lernentwicklung im Sinne des Spiralprinzips?</a:t>
            </a:r>
          </a:p>
        </p:txBody>
      </p:sp>
      <p:sp>
        <p:nvSpPr>
          <p:cNvPr id="5" name="Foliennummernplatzhalter 5">
            <a:extLst>
              <a:ext uri="{FF2B5EF4-FFF2-40B4-BE49-F238E27FC236}">
                <a16:creationId xmlns:a16="http://schemas.microsoft.com/office/drawing/2014/main" id="{144D0A18-BFFD-3B58-8486-9B7B0E5CDBE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90</a:t>
            </a:fld>
            <a:endParaRPr lang="de-DE"/>
          </a:p>
        </p:txBody>
      </p:sp>
    </p:spTree>
    <p:extLst>
      <p:ext uri="{BB962C8B-B14F-4D97-AF65-F5344CB8AC3E}">
        <p14:creationId xmlns:p14="http://schemas.microsoft.com/office/powerpoint/2010/main" val="37505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3.2 Sachbezogene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009509" cy="4418617"/>
          </a:xfrm>
        </p:spPr>
        <p:txBody>
          <a:bodyPr/>
          <a:lstStyle/>
          <a:p>
            <a:r>
              <a:rPr lang="de-DE" b="1"/>
              <a:t>Sachstruktur analysieren</a:t>
            </a:r>
          </a:p>
          <a:p>
            <a:pPr marL="285750" indent="-285750">
              <a:buFont typeface="Arial" panose="020B0604020202020204" pitchFamily="34" charset="0"/>
              <a:buChar char="•"/>
            </a:pPr>
            <a:r>
              <a:rPr lang="de-DE"/>
              <a:t>Grundlage für differenzsensible Unterrichtsplanung</a:t>
            </a:r>
          </a:p>
          <a:p>
            <a:r>
              <a:rPr lang="de-DE"/>
              <a:t>Auf Basis der Sachstrukturanalyse  werden …</a:t>
            </a:r>
          </a:p>
          <a:p>
            <a:pPr marL="285750" indent="-285750">
              <a:spcBef>
                <a:spcPts val="0"/>
              </a:spcBef>
              <a:buFont typeface="Arial" panose="020B0604020202020204" pitchFamily="34" charset="0"/>
              <a:buChar char="•"/>
            </a:pPr>
            <a:r>
              <a:rPr lang="de-DE"/>
              <a:t>Unterrichtsinhalte </a:t>
            </a:r>
            <a:r>
              <a:rPr lang="de-DE" err="1"/>
              <a:t>begründet</a:t>
            </a:r>
            <a:r>
              <a:rPr lang="de-DE"/>
              <a:t>, </a:t>
            </a:r>
          </a:p>
          <a:p>
            <a:pPr marL="285750" indent="-285750">
              <a:spcBef>
                <a:spcPts val="0"/>
              </a:spcBef>
              <a:buFont typeface="Arial" panose="020B0604020202020204" pitchFamily="34" charset="0"/>
              <a:buChar char="•"/>
            </a:pPr>
            <a:r>
              <a:rPr lang="de-DE"/>
              <a:t>die themenbezogenen </a:t>
            </a:r>
            <a:r>
              <a:rPr lang="de-DE" err="1"/>
              <a:t>Lernstände</a:t>
            </a:r>
            <a:r>
              <a:rPr lang="de-DE"/>
              <a:t> bestimmt und Kompetenzerwartungen formuliert,</a:t>
            </a:r>
          </a:p>
          <a:p>
            <a:pPr marL="285750" indent="-285750">
              <a:spcBef>
                <a:spcPts val="0"/>
              </a:spcBef>
              <a:buFont typeface="Arial" panose="020B0604020202020204" pitchFamily="34" charset="0"/>
              <a:buChar char="•"/>
            </a:pPr>
            <a:r>
              <a:rPr lang="de-DE" err="1"/>
              <a:t>mögliche</a:t>
            </a:r>
            <a:r>
              <a:rPr lang="de-DE"/>
              <a:t> </a:t>
            </a:r>
            <a:r>
              <a:rPr lang="de-DE" err="1"/>
              <a:t>Förder</a:t>
            </a:r>
            <a:r>
              <a:rPr lang="de-DE"/>
              <a:t>- und Differenzierungsmaßnahmen ersichtlich,</a:t>
            </a:r>
          </a:p>
          <a:p>
            <a:pPr marL="285750" indent="-285750">
              <a:spcBef>
                <a:spcPts val="0"/>
              </a:spcBef>
              <a:buFont typeface="Arial" panose="020B0604020202020204" pitchFamily="34" charset="0"/>
              <a:buChar char="•"/>
            </a:pPr>
            <a:r>
              <a:rPr lang="de-DE"/>
              <a:t>geeignete Lernaufgaben, Medien und Anschauungsmittel sowie</a:t>
            </a:r>
          </a:p>
          <a:p>
            <a:pPr marL="285750" indent="-285750">
              <a:spcBef>
                <a:spcPts val="0"/>
              </a:spcBef>
              <a:buFont typeface="Arial" panose="020B0604020202020204" pitchFamily="34" charset="0"/>
              <a:buChar char="•"/>
            </a:pPr>
            <a:r>
              <a:rPr lang="de-DE"/>
              <a:t>Methoden und Sozialformen </a:t>
            </a:r>
            <a:r>
              <a:rPr lang="de-DE" err="1"/>
              <a:t>ausgewählt</a:t>
            </a:r>
            <a:r>
              <a:rPr lang="de-DE"/>
              <a:t>. </a:t>
            </a:r>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91</a:t>
            </a:fld>
            <a:endParaRPr lang="de-DE"/>
          </a:p>
        </p:txBody>
      </p:sp>
    </p:spTree>
    <p:extLst>
      <p:ext uri="{BB962C8B-B14F-4D97-AF65-F5344CB8AC3E}">
        <p14:creationId xmlns:p14="http://schemas.microsoft.com/office/powerpoint/2010/main" val="755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left)">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wipe(left)">
                                      <p:cBhvr>
                                        <p:cTn id="3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Inhaltsplatzhalter 1">
            <a:extLst>
              <a:ext uri="{FF2B5EF4-FFF2-40B4-BE49-F238E27FC236}">
                <a16:creationId xmlns:a16="http://schemas.microsoft.com/office/drawing/2014/main" id="{78B78A8F-8BFB-DC69-A73F-893D68B8C9C4}"/>
              </a:ext>
            </a:extLst>
          </p:cNvPr>
          <p:cNvSpPr>
            <a:spLocks noGrp="1"/>
          </p:cNvSpPr>
          <p:nvPr>
            <p:ph sz="half" idx="1"/>
          </p:nvPr>
        </p:nvSpPr>
        <p:spPr>
          <a:xfrm>
            <a:off x="571982" y="1199392"/>
            <a:ext cx="4199890" cy="4992854"/>
          </a:xfrm>
        </p:spPr>
        <p:txBody>
          <a:bodyPr/>
          <a:lstStyle/>
          <a:p>
            <a:pPr marL="0" indent="0">
              <a:buNone/>
            </a:pPr>
            <a:r>
              <a:rPr lang="de-DE" sz="1800">
                <a:solidFill>
                  <a:srgbClr val="327D87"/>
                </a:solidFill>
              </a:rPr>
              <a:t>FACHOFFENSIVE MATHEMATIK</a:t>
            </a:r>
          </a:p>
          <a:p>
            <a:pPr>
              <a:lnSpc>
                <a:spcPct val="100000"/>
              </a:lnSpc>
            </a:pPr>
            <a:endParaRPr lang="de-DE" sz="1600"/>
          </a:p>
          <a:p>
            <a:pPr>
              <a:lnSpc>
                <a:spcPct val="100000"/>
              </a:lnSpc>
            </a:pPr>
            <a:endParaRPr lang="de-DE" sz="300"/>
          </a:p>
          <a:p>
            <a:pPr>
              <a:lnSpc>
                <a:spcPct val="100000"/>
              </a:lnSpc>
            </a:pPr>
            <a:r>
              <a:rPr lang="de-DE" sz="1600"/>
              <a:t>bietet einen </a:t>
            </a:r>
            <a:r>
              <a:rPr lang="de-DE" sz="1600" b="1"/>
              <a:t>wissenschaftlich abgesicherten Orientierungsrahmen </a:t>
            </a:r>
            <a:r>
              <a:rPr lang="de-DE" sz="1600"/>
              <a:t>für das Unterrichtsfach Mathematik</a:t>
            </a:r>
          </a:p>
          <a:p>
            <a:pPr>
              <a:lnSpc>
                <a:spcPct val="100000"/>
              </a:lnSpc>
              <a:spcBef>
                <a:spcPts val="0"/>
              </a:spcBef>
            </a:pPr>
            <a:endParaRPr lang="de-DE" sz="1600"/>
          </a:p>
          <a:p>
            <a:pPr>
              <a:lnSpc>
                <a:spcPct val="100000"/>
              </a:lnSpc>
              <a:spcBef>
                <a:spcPts val="0"/>
              </a:spcBef>
            </a:pPr>
            <a:r>
              <a:rPr lang="de-DE" sz="1600"/>
              <a:t>im Zeitraum </a:t>
            </a:r>
            <a:r>
              <a:rPr lang="de-DE" sz="1600" b="1"/>
              <a:t>von 2021 bis 2025 </a:t>
            </a:r>
            <a:r>
              <a:rPr lang="de-DE" sz="1600"/>
              <a:t>werden schrittweise </a:t>
            </a:r>
            <a:r>
              <a:rPr lang="de-DE" sz="1600" b="1"/>
              <a:t>unterschiedlichste Unterstützungsmaterialien </a:t>
            </a:r>
            <a:r>
              <a:rPr lang="de-DE" sz="1600"/>
              <a:t>für die Schulen entwickelt und bereitgestellt</a:t>
            </a:r>
          </a:p>
          <a:p>
            <a:pPr>
              <a:lnSpc>
                <a:spcPct val="100000"/>
              </a:lnSpc>
              <a:spcBef>
                <a:spcPts val="0"/>
              </a:spcBef>
            </a:pPr>
            <a:endParaRPr lang="de-DE" sz="1600"/>
          </a:p>
          <a:p>
            <a:pPr>
              <a:lnSpc>
                <a:spcPct val="100000"/>
              </a:lnSpc>
              <a:spcBef>
                <a:spcPts val="0"/>
              </a:spcBef>
            </a:pPr>
            <a:r>
              <a:rPr lang="de-DE" sz="1600" b="1"/>
              <a:t>Kooperation</a:t>
            </a:r>
            <a:r>
              <a:rPr lang="de-DE" sz="1600"/>
              <a:t> Ministerium für Schule und Bildung mit der Technischen Universität Dortmund</a:t>
            </a:r>
          </a:p>
          <a:p>
            <a:pPr>
              <a:lnSpc>
                <a:spcPct val="100000"/>
              </a:lnSpc>
              <a:spcBef>
                <a:spcPts val="0"/>
              </a:spcBef>
            </a:pPr>
            <a:endParaRPr lang="de-DE" sz="1600"/>
          </a:p>
          <a:p>
            <a:pPr>
              <a:lnSpc>
                <a:spcPct val="100000"/>
              </a:lnSpc>
              <a:spcBef>
                <a:spcPts val="0"/>
              </a:spcBef>
            </a:pPr>
            <a:r>
              <a:rPr lang="de-DE" sz="1600"/>
              <a:t>Konzentration auf die folgenden </a:t>
            </a:r>
            <a:r>
              <a:rPr lang="de-DE" sz="1600" b="1"/>
              <a:t>sieben Themenfelder</a:t>
            </a:r>
            <a:r>
              <a:rPr lang="de-DE" sz="1600"/>
              <a:t>:</a:t>
            </a:r>
          </a:p>
          <a:p>
            <a:pPr marL="0" indent="0">
              <a:buNone/>
            </a:pPr>
            <a:endParaRPr lang="de-DE"/>
          </a:p>
        </p:txBody>
      </p:sp>
      <p:sp>
        <p:nvSpPr>
          <p:cNvPr id="9" name="Oval 5" descr="Ellipse 4">
            <a:extLst>
              <a:ext uri="{FF2B5EF4-FFF2-40B4-BE49-F238E27FC236}">
                <a16:creationId xmlns:a16="http://schemas.microsoft.com/office/drawing/2014/main" id="{A09BA20D-04AF-120C-9DB0-F041D481DCB6}"/>
              </a:ext>
            </a:extLst>
          </p:cNvPr>
          <p:cNvSpPr>
            <a:spLocks/>
          </p:cNvSpPr>
          <p:nvPr/>
        </p:nvSpPr>
        <p:spPr bwMode="auto">
          <a:xfrm rot="5400000">
            <a:off x="6172432" y="1240980"/>
            <a:ext cx="716908" cy="3242645"/>
          </a:xfrm>
          <a:prstGeom prst="ellipse">
            <a:avLst/>
          </a:prstGeom>
          <a:noFill/>
          <a:ln w="63500">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defTabSz="914400" eaLnBrk="1"/>
            <a:endParaRPr lang="de-DE" altLang="de-DE"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Textfeld 9">
            <a:extLst>
              <a:ext uri="{FF2B5EF4-FFF2-40B4-BE49-F238E27FC236}">
                <a16:creationId xmlns:a16="http://schemas.microsoft.com/office/drawing/2014/main" id="{E5087226-1971-2538-702A-56163D6240C8}"/>
              </a:ext>
            </a:extLst>
          </p:cNvPr>
          <p:cNvSpPr txBox="1"/>
          <p:nvPr/>
        </p:nvSpPr>
        <p:spPr>
          <a:xfrm>
            <a:off x="4715248" y="2176097"/>
            <a:ext cx="4372128" cy="29578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a:t>Rechenschwierigkeiten vermeiden</a:t>
            </a:r>
          </a:p>
          <a:p>
            <a:pPr marL="285750" indent="-285750">
              <a:lnSpc>
                <a:spcPct val="150000"/>
              </a:lnSpc>
              <a:buFont typeface="Arial" panose="020B0604020202020204" pitchFamily="34" charset="0"/>
              <a:buChar char="•"/>
            </a:pPr>
            <a:r>
              <a:rPr lang="de-DE"/>
              <a:t>Mathematik gemeinsam lernen</a:t>
            </a:r>
          </a:p>
          <a:p>
            <a:pPr marL="285750" indent="-285750">
              <a:lnSpc>
                <a:spcPct val="150000"/>
              </a:lnSpc>
              <a:buFont typeface="Arial" panose="020B0604020202020204" pitchFamily="34" charset="0"/>
              <a:buChar char="•"/>
            </a:pPr>
            <a:r>
              <a:rPr lang="de-DE"/>
              <a:t>Digitale Medien im Mathematikunterricht</a:t>
            </a:r>
          </a:p>
          <a:p>
            <a:pPr marL="285750" indent="-285750">
              <a:lnSpc>
                <a:spcPct val="150000"/>
              </a:lnSpc>
              <a:buFont typeface="Arial" panose="020B0604020202020204" pitchFamily="34" charset="0"/>
              <a:buChar char="•"/>
            </a:pPr>
            <a:r>
              <a:rPr lang="de-DE"/>
              <a:t>Mathematik sprachbildend unterrichten</a:t>
            </a:r>
          </a:p>
          <a:p>
            <a:pPr marL="285750" indent="-285750">
              <a:lnSpc>
                <a:spcPct val="150000"/>
              </a:lnSpc>
              <a:buFont typeface="Arial" panose="020B0604020202020204" pitchFamily="34" charset="0"/>
              <a:buChar char="•"/>
            </a:pPr>
            <a:r>
              <a:rPr lang="de-DE"/>
              <a:t>Lernstands- und Lernprozessdiagnostik</a:t>
            </a:r>
          </a:p>
          <a:p>
            <a:pPr marL="285750" indent="-285750">
              <a:lnSpc>
                <a:spcPct val="150000"/>
              </a:lnSpc>
              <a:buFont typeface="Arial" panose="020B0604020202020204" pitchFamily="34" charset="0"/>
              <a:buChar char="•"/>
            </a:pPr>
            <a:r>
              <a:rPr lang="de-DE"/>
              <a:t>Prozessbezogene Kompetenzen stärken</a:t>
            </a:r>
          </a:p>
          <a:p>
            <a:pPr marL="285750" indent="-285750">
              <a:lnSpc>
                <a:spcPct val="150000"/>
              </a:lnSpc>
              <a:buFont typeface="Arial" panose="020B0604020202020204" pitchFamily="34" charset="0"/>
              <a:buChar char="•"/>
            </a:pPr>
            <a:r>
              <a:rPr lang="de-DE"/>
              <a:t>Mathematikstärken ausbauen</a:t>
            </a:r>
          </a:p>
        </p:txBody>
      </p:sp>
      <p:sp>
        <p:nvSpPr>
          <p:cNvPr id="3" name="Foliennummernplatzhalter 5">
            <a:extLst>
              <a:ext uri="{FF2B5EF4-FFF2-40B4-BE49-F238E27FC236}">
                <a16:creationId xmlns:a16="http://schemas.microsoft.com/office/drawing/2014/main" id="{D59649E3-429E-D606-BD1E-C1C1262F549D}"/>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11</a:t>
            </a:fld>
            <a:endParaRPr lang="de-DE"/>
          </a:p>
        </p:txBody>
      </p:sp>
    </p:spTree>
    <p:extLst>
      <p:ext uri="{BB962C8B-B14F-4D97-AF65-F5344CB8AC3E}">
        <p14:creationId xmlns:p14="http://schemas.microsoft.com/office/powerpoint/2010/main" val="18767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ipe(left)">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left)">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wipe(left)">
                                      <p:cBhvr>
                                        <p:cTn id="22" dur="500"/>
                                        <p:tgtEl>
                                          <p:spTgt spid="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left)">
                                      <p:cBhvr>
                                        <p:cTn id="30" dur="500"/>
                                        <p:tgtEl>
                                          <p:spTgt spid="10">
                                            <p:txEl>
                                              <p:pRg st="1" end="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wipe(left)">
                                      <p:cBhvr>
                                        <p:cTn id="36" dur="500"/>
                                        <p:tgtEl>
                                          <p:spTgt spid="10">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wipe(left)">
                                      <p:cBhvr>
                                        <p:cTn id="39" dur="500"/>
                                        <p:tgtEl>
                                          <p:spTgt spid="10">
                                            <p:txEl>
                                              <p:pRg st="4" end="4"/>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wipe(left)">
                                      <p:cBhvr>
                                        <p:cTn id="42" dur="500"/>
                                        <p:tgtEl>
                                          <p:spTgt spid="10">
                                            <p:txEl>
                                              <p:pRg st="5" end="5"/>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animEffect transition="in" filter="wipe(left)">
                                      <p:cBhvr>
                                        <p:cTn id="45" dur="500"/>
                                        <p:tgtEl>
                                          <p:spTgt spid="1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1)">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3.2 Sachbezogene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309447" cy="4878401"/>
          </a:xfrm>
        </p:spPr>
        <p:txBody>
          <a:bodyPr/>
          <a:lstStyle/>
          <a:p>
            <a:r>
              <a:rPr lang="de-DE" b="1"/>
              <a:t>Sachstruktur analysieren</a:t>
            </a:r>
          </a:p>
          <a:p>
            <a:r>
              <a:rPr lang="de-DE"/>
              <a:t>Differenzsensible Leitfragen:</a:t>
            </a:r>
          </a:p>
          <a:p>
            <a:pPr marL="171450" indent="-171450" fontAlgn="base">
              <a:lnSpc>
                <a:spcPts val="2760"/>
              </a:lnSpc>
              <a:spcBef>
                <a:spcPts val="400"/>
              </a:spcBef>
              <a:buFont typeface="Arial" panose="020B0604020202020204" pitchFamily="34" charset="0"/>
              <a:buChar char="•"/>
            </a:pPr>
            <a:r>
              <a:rPr lang="de-DE"/>
              <a:t>Welche fachwissenschaftliche Struktur besitzt der Lerninhalt?</a:t>
            </a:r>
          </a:p>
          <a:p>
            <a:pPr marL="171450" indent="-171450" fontAlgn="base">
              <a:lnSpc>
                <a:spcPts val="2760"/>
              </a:lnSpc>
              <a:spcBef>
                <a:spcPts val="400"/>
              </a:spcBef>
              <a:buFont typeface="Arial" panose="020B0604020202020204" pitchFamily="34" charset="0"/>
              <a:buChar char="•"/>
            </a:pPr>
            <a:r>
              <a:rPr lang="de-DE"/>
              <a:t>Wie gestaltet sich die Kompetenz-/ Lernentwicklung im Sinne des Spiralprinzips?</a:t>
            </a:r>
          </a:p>
          <a:p>
            <a:pPr marL="171450" indent="-171450" fontAlgn="base">
              <a:lnSpc>
                <a:spcPts val="2760"/>
              </a:lnSpc>
              <a:spcBef>
                <a:spcPts val="400"/>
              </a:spcBef>
              <a:buFont typeface="Arial" panose="020B0604020202020204" pitchFamily="34" charset="0"/>
              <a:buChar char="•"/>
            </a:pPr>
            <a:r>
              <a:rPr lang="de-DE"/>
              <a:t>Wie hängt der ausgewählte Lerninhalt mit anderen fachlichen Inhalten zusammen?</a:t>
            </a:r>
          </a:p>
          <a:p>
            <a:pPr marL="171450" indent="-171450" fontAlgn="base">
              <a:lnSpc>
                <a:spcPts val="2760"/>
              </a:lnSpc>
              <a:spcBef>
                <a:spcPts val="400"/>
              </a:spcBef>
              <a:buFont typeface="Arial" panose="020B0604020202020204" pitchFamily="34" charset="0"/>
              <a:buChar char="•"/>
            </a:pPr>
            <a:r>
              <a:rPr lang="de-DE"/>
              <a:t>Inwiefern sind die angestrebten Inhalte für die Kinder vom Fach aus zugänglich?</a:t>
            </a:r>
          </a:p>
          <a:p>
            <a:pPr marL="171450" indent="-171450" fontAlgn="base">
              <a:lnSpc>
                <a:spcPts val="2760"/>
              </a:lnSpc>
              <a:spcBef>
                <a:spcPts val="400"/>
              </a:spcBef>
              <a:buFont typeface="Arial" panose="020B0604020202020204" pitchFamily="34" charset="0"/>
              <a:buChar char="•"/>
            </a:pPr>
            <a:r>
              <a:rPr lang="de-DE"/>
              <a:t>Welche Darstellungen (z.B. Notationsformen, Veranschaulichungen) sind gebräuchlich? Sind auch andere Darstellungen denkbar?</a:t>
            </a:r>
          </a:p>
          <a:p>
            <a:pPr marL="171450" indent="-171450" fontAlgn="base">
              <a:lnSpc>
                <a:spcPts val="2760"/>
              </a:lnSpc>
              <a:spcBef>
                <a:spcPts val="400"/>
              </a:spcBef>
              <a:buFont typeface="Arial" panose="020B0604020202020204" pitchFamily="34" charset="0"/>
              <a:buChar char="•"/>
            </a:pPr>
            <a:r>
              <a:rPr lang="de-DE"/>
              <a:t>…</a:t>
            </a:r>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92</a:t>
            </a:fld>
            <a:endParaRPr lang="de-DE"/>
          </a:p>
        </p:txBody>
      </p:sp>
    </p:spTree>
    <p:extLst>
      <p:ext uri="{BB962C8B-B14F-4D97-AF65-F5344CB8AC3E}">
        <p14:creationId xmlns:p14="http://schemas.microsoft.com/office/powerpoint/2010/main" val="62963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3.2 Sachbezogene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3295"/>
            <a:ext cx="7418927" cy="4418617"/>
          </a:xfrm>
        </p:spPr>
        <p:txBody>
          <a:bodyPr/>
          <a:lstStyle/>
          <a:p>
            <a:r>
              <a:rPr lang="de-DE" b="1" dirty="0"/>
              <a:t>Sachstruktur analysieren</a:t>
            </a:r>
          </a:p>
          <a:p>
            <a:r>
              <a:rPr lang="de-DE" dirty="0"/>
              <a:t>Die wesentlichen Lerninhalte der Basisaufgabe:</a:t>
            </a:r>
          </a:p>
          <a:p>
            <a:pPr marL="342900" indent="-342900">
              <a:lnSpc>
                <a:spcPct val="100000"/>
              </a:lnSpc>
              <a:buAutoNum type="arabicParenR"/>
            </a:pPr>
            <a:r>
              <a:rPr lang="de-DE" b="1" dirty="0"/>
              <a:t>Entwicklung der </a:t>
            </a:r>
            <a:r>
              <a:rPr lang="de-DE" b="1" dirty="0" err="1"/>
              <a:t>Zählkompetenzen</a:t>
            </a:r>
            <a:r>
              <a:rPr lang="de-DE" b="1" dirty="0"/>
              <a:t> </a:t>
            </a:r>
          </a:p>
          <a:p>
            <a:pPr marL="285750" indent="-285750">
              <a:lnSpc>
                <a:spcPct val="100000"/>
              </a:lnSpc>
              <a:spcBef>
                <a:spcPts val="0"/>
              </a:spcBef>
              <a:buFont typeface="Arial" panose="020B0604020202020204" pitchFamily="34" charset="0"/>
              <a:buChar char="•"/>
            </a:pPr>
            <a:r>
              <a:rPr lang="de-DE" dirty="0"/>
              <a:t>Kenntnis über korrekte Zahlwörterfolge</a:t>
            </a:r>
          </a:p>
          <a:p>
            <a:pPr marL="285750" indent="-285750">
              <a:lnSpc>
                <a:spcPct val="100000"/>
              </a:lnSpc>
              <a:spcBef>
                <a:spcPts val="0"/>
              </a:spcBef>
              <a:buFont typeface="Arial" panose="020B0604020202020204" pitchFamily="34" charset="0"/>
              <a:buChar char="•"/>
            </a:pPr>
            <a:r>
              <a:rPr lang="de-DE" dirty="0"/>
              <a:t>Einsicht in verschiedene Zählprinzipien</a:t>
            </a:r>
          </a:p>
          <a:p>
            <a:pPr marL="285750" indent="-285750">
              <a:lnSpc>
                <a:spcPct val="100000"/>
              </a:lnSpc>
              <a:spcBef>
                <a:spcPts val="0"/>
              </a:spcBef>
              <a:buFont typeface="Arial" panose="020B0604020202020204" pitchFamily="34" charset="0"/>
              <a:buChar char="•"/>
            </a:pPr>
            <a:endParaRPr lang="de-DE" dirty="0"/>
          </a:p>
          <a:p>
            <a:r>
              <a:rPr lang="de-DE" b="1" dirty="0"/>
              <a:t>2) Anzahlen strukturiert erfassen und darstellen </a:t>
            </a:r>
          </a:p>
          <a:p>
            <a:pPr marL="285750" indent="-285750">
              <a:lnSpc>
                <a:spcPct val="100000"/>
              </a:lnSpc>
              <a:spcBef>
                <a:spcPts val="0"/>
              </a:spcBef>
              <a:buFont typeface="Arial" panose="020B0604020202020204" pitchFamily="34" charset="0"/>
              <a:buChar char="•"/>
            </a:pPr>
            <a:r>
              <a:rPr lang="de-DE" dirty="0"/>
              <a:t>Aufbau von Zahlvorstellungen</a:t>
            </a:r>
          </a:p>
          <a:p>
            <a:pPr marL="285750" indent="-285750">
              <a:lnSpc>
                <a:spcPct val="100000"/>
              </a:lnSpc>
              <a:spcBef>
                <a:spcPts val="0"/>
              </a:spcBef>
              <a:buFont typeface="Arial" panose="020B0604020202020204" pitchFamily="34" charset="0"/>
              <a:buChar char="•"/>
            </a:pPr>
            <a:r>
              <a:rPr lang="de-DE" dirty="0"/>
              <a:t>Kompetenz zu einer strukturierten Anzahlerfassung</a:t>
            </a:r>
          </a:p>
          <a:p>
            <a:pPr marL="285750" indent="-285750">
              <a:lnSpc>
                <a:spcPct val="100000"/>
              </a:lnSpc>
              <a:spcBef>
                <a:spcPts val="0"/>
              </a:spcBef>
              <a:buFont typeface="Arial" panose="020B0604020202020204" pitchFamily="34" charset="0"/>
              <a:buChar char="•"/>
            </a:pPr>
            <a:endParaRPr lang="de-DE" dirty="0"/>
          </a:p>
          <a:p>
            <a:r>
              <a:rPr lang="de-DE" b="1" dirty="0"/>
              <a:t>3) Aufbau von Einsichten in das Dezimalsystem </a:t>
            </a:r>
          </a:p>
          <a:p>
            <a:pPr marL="285750" indent="-285750">
              <a:lnSpc>
                <a:spcPct val="100000"/>
              </a:lnSpc>
              <a:spcBef>
                <a:spcPts val="0"/>
              </a:spcBef>
              <a:buFont typeface="Arial" panose="020B0604020202020204" pitchFamily="34" charset="0"/>
              <a:buChar char="•"/>
            </a:pPr>
            <a:r>
              <a:rPr lang="de-DE" dirty="0"/>
              <a:t>Verständnis unseres Zahlsystems als dekadisches Stellenwertsystem</a:t>
            </a:r>
          </a:p>
          <a:p>
            <a:endParaRPr lang="de-DE" dirty="0"/>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93</a:t>
            </a:fld>
            <a:endParaRPr lang="de-DE"/>
          </a:p>
        </p:txBody>
      </p:sp>
      <p:sp>
        <p:nvSpPr>
          <p:cNvPr id="7" name="Textfeld 6">
            <a:extLst>
              <a:ext uri="{FF2B5EF4-FFF2-40B4-BE49-F238E27FC236}">
                <a16:creationId xmlns:a16="http://schemas.microsoft.com/office/drawing/2014/main" id="{FFAA5FC8-BA05-FD2D-B11B-0A49A3A517D7}"/>
              </a:ext>
            </a:extLst>
          </p:cNvPr>
          <p:cNvSpPr txBox="1"/>
          <p:nvPr/>
        </p:nvSpPr>
        <p:spPr>
          <a:xfrm>
            <a:off x="5320544" y="2562457"/>
            <a:ext cx="2766276" cy="307777"/>
          </a:xfrm>
          <a:prstGeom prst="rect">
            <a:avLst/>
          </a:prstGeom>
          <a:noFill/>
        </p:spPr>
        <p:txBody>
          <a:bodyPr wrap="square" rtlCol="0">
            <a:spAutoFit/>
          </a:bodyPr>
          <a:lstStyle/>
          <a:p>
            <a:r>
              <a:rPr lang="de-DE" sz="1400" dirty="0">
                <a:solidFill>
                  <a:srgbClr val="327D87"/>
                </a:solidFill>
              </a:rPr>
              <a:t>https://</a:t>
            </a:r>
            <a:r>
              <a:rPr lang="de-DE" sz="1400" dirty="0" err="1">
                <a:solidFill>
                  <a:srgbClr val="327D87"/>
                </a:solidFill>
              </a:rPr>
              <a:t>pikas-mi.dzlm.de</a:t>
            </a:r>
            <a:r>
              <a:rPr lang="de-DE" sz="1400" dirty="0">
                <a:solidFill>
                  <a:srgbClr val="327D87"/>
                </a:solidFill>
              </a:rPr>
              <a:t>/</a:t>
            </a:r>
            <a:r>
              <a:rPr lang="de-DE" sz="1400" dirty="0" err="1">
                <a:solidFill>
                  <a:srgbClr val="327D87"/>
                </a:solidFill>
              </a:rPr>
              <a:t>node</a:t>
            </a:r>
            <a:r>
              <a:rPr lang="de-DE" sz="1400" dirty="0">
                <a:solidFill>
                  <a:srgbClr val="327D87"/>
                </a:solidFill>
              </a:rPr>
              <a:t>/121</a:t>
            </a:r>
          </a:p>
        </p:txBody>
      </p:sp>
      <p:sp>
        <p:nvSpPr>
          <p:cNvPr id="8" name="Textfeld 7">
            <a:extLst>
              <a:ext uri="{FF2B5EF4-FFF2-40B4-BE49-F238E27FC236}">
                <a16:creationId xmlns:a16="http://schemas.microsoft.com/office/drawing/2014/main" id="{30B98B81-3CB0-8573-DF72-D18B09B560D7}"/>
              </a:ext>
            </a:extLst>
          </p:cNvPr>
          <p:cNvSpPr txBox="1"/>
          <p:nvPr/>
        </p:nvSpPr>
        <p:spPr>
          <a:xfrm>
            <a:off x="6398544" y="3884118"/>
            <a:ext cx="2766276" cy="307777"/>
          </a:xfrm>
          <a:prstGeom prst="rect">
            <a:avLst/>
          </a:prstGeom>
          <a:noFill/>
        </p:spPr>
        <p:txBody>
          <a:bodyPr wrap="square" rtlCol="0">
            <a:spAutoFit/>
          </a:bodyPr>
          <a:lstStyle/>
          <a:p>
            <a:r>
              <a:rPr lang="de-DE" sz="1400" dirty="0">
                <a:solidFill>
                  <a:srgbClr val="327D87"/>
                </a:solidFill>
              </a:rPr>
              <a:t>https://</a:t>
            </a:r>
            <a:r>
              <a:rPr lang="de-DE" sz="1400" dirty="0" err="1">
                <a:solidFill>
                  <a:srgbClr val="327D87"/>
                </a:solidFill>
              </a:rPr>
              <a:t>pikas-mi.dzlm.de</a:t>
            </a:r>
            <a:r>
              <a:rPr lang="de-DE" sz="1400" dirty="0">
                <a:solidFill>
                  <a:srgbClr val="327D87"/>
                </a:solidFill>
              </a:rPr>
              <a:t>/</a:t>
            </a:r>
            <a:r>
              <a:rPr lang="de-DE" sz="1400" dirty="0" err="1">
                <a:solidFill>
                  <a:srgbClr val="327D87"/>
                </a:solidFill>
              </a:rPr>
              <a:t>node</a:t>
            </a:r>
            <a:r>
              <a:rPr lang="de-DE" sz="1400" dirty="0">
                <a:solidFill>
                  <a:srgbClr val="327D87"/>
                </a:solidFill>
              </a:rPr>
              <a:t>/122</a:t>
            </a:r>
          </a:p>
        </p:txBody>
      </p:sp>
      <p:sp>
        <p:nvSpPr>
          <p:cNvPr id="9" name="Textfeld 8">
            <a:extLst>
              <a:ext uri="{FF2B5EF4-FFF2-40B4-BE49-F238E27FC236}">
                <a16:creationId xmlns:a16="http://schemas.microsoft.com/office/drawing/2014/main" id="{B70FADB5-9681-3071-AFA4-0C408C3E3AE2}"/>
              </a:ext>
            </a:extLst>
          </p:cNvPr>
          <p:cNvSpPr txBox="1"/>
          <p:nvPr/>
        </p:nvSpPr>
        <p:spPr>
          <a:xfrm>
            <a:off x="6360951" y="5240768"/>
            <a:ext cx="2807916" cy="307777"/>
          </a:xfrm>
          <a:prstGeom prst="rect">
            <a:avLst/>
          </a:prstGeom>
          <a:noFill/>
        </p:spPr>
        <p:txBody>
          <a:bodyPr wrap="square" rtlCol="0">
            <a:spAutoFit/>
          </a:bodyPr>
          <a:lstStyle/>
          <a:p>
            <a:r>
              <a:rPr lang="de-DE" sz="1400" dirty="0">
                <a:solidFill>
                  <a:srgbClr val="327D87"/>
                </a:solidFill>
              </a:rPr>
              <a:t>https://</a:t>
            </a:r>
            <a:r>
              <a:rPr lang="de-DE" sz="1400" dirty="0" err="1">
                <a:solidFill>
                  <a:srgbClr val="327D87"/>
                </a:solidFill>
              </a:rPr>
              <a:t>pikas-mi.dzlm.de</a:t>
            </a:r>
            <a:r>
              <a:rPr lang="de-DE" sz="1400" dirty="0">
                <a:solidFill>
                  <a:srgbClr val="327D87"/>
                </a:solidFill>
              </a:rPr>
              <a:t>/</a:t>
            </a:r>
            <a:r>
              <a:rPr lang="de-DE" sz="1400" dirty="0" err="1">
                <a:solidFill>
                  <a:srgbClr val="327D87"/>
                </a:solidFill>
              </a:rPr>
              <a:t>node</a:t>
            </a:r>
            <a:r>
              <a:rPr lang="de-DE" sz="1400" dirty="0">
                <a:solidFill>
                  <a:srgbClr val="327D87"/>
                </a:solidFill>
              </a:rPr>
              <a:t>/529</a:t>
            </a:r>
          </a:p>
        </p:txBody>
      </p:sp>
      <p:pic>
        <p:nvPicPr>
          <p:cNvPr id="16" name="Grafik 15">
            <a:extLst>
              <a:ext uri="{FF2B5EF4-FFF2-40B4-BE49-F238E27FC236}">
                <a16:creationId xmlns:a16="http://schemas.microsoft.com/office/drawing/2014/main" id="{C60AA908-CB12-EF22-80DC-66EA9FC7B640}"/>
              </a:ext>
            </a:extLst>
          </p:cNvPr>
          <p:cNvPicPr>
            <a:picLocks noChangeAspect="1"/>
          </p:cNvPicPr>
          <p:nvPr/>
        </p:nvPicPr>
        <p:blipFill>
          <a:blip r:embed="rId3"/>
          <a:stretch>
            <a:fillRect/>
          </a:stretch>
        </p:blipFill>
        <p:spPr>
          <a:xfrm>
            <a:off x="6907997" y="4170258"/>
            <a:ext cx="1761363" cy="1070510"/>
          </a:xfrm>
          <a:prstGeom prst="rect">
            <a:avLst/>
          </a:prstGeom>
        </p:spPr>
      </p:pic>
      <p:sp>
        <p:nvSpPr>
          <p:cNvPr id="3" name="Abgerundetes Rechteck 2">
            <a:extLst>
              <a:ext uri="{FF2B5EF4-FFF2-40B4-BE49-F238E27FC236}">
                <a16:creationId xmlns:a16="http://schemas.microsoft.com/office/drawing/2014/main" id="{AA0DAC4B-1497-5460-45FE-AE5D8B903D7A}"/>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D068462C-F18E-D234-D698-AFDEA49A2E79}"/>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spTree>
    <p:extLst>
      <p:ext uri="{BB962C8B-B14F-4D97-AF65-F5344CB8AC3E}">
        <p14:creationId xmlns:p14="http://schemas.microsoft.com/office/powerpoint/2010/main" val="111230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left)">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wipe(left)">
                                      <p:cBhvr>
                                        <p:cTn id="22" dur="500"/>
                                        <p:tgtEl>
                                          <p:spTgt spid="4">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wipe(left)">
                                      <p:cBhvr>
                                        <p:cTn id="35" dur="500"/>
                                        <p:tgtEl>
                                          <p:spTgt spid="4">
                                            <p:txEl>
                                              <p:pRg st="7" end="7"/>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wipe(left)">
                                      <p:cBhvr>
                                        <p:cTn id="38" dur="500"/>
                                        <p:tgtEl>
                                          <p:spTgt spid="4">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wipe(left)">
                                      <p:cBhvr>
                                        <p:cTn id="43" dur="500"/>
                                        <p:tgtEl>
                                          <p:spTgt spid="4">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strVal val="#ppt_w*0.70"/>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Effect transition="in" filter="fade">
                                      <p:cBhvr>
                                        <p:cTn id="50" dur="1000"/>
                                        <p:tgtEl>
                                          <p:spTgt spid="7"/>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strVal val="#ppt_w*0.70"/>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Effect transition="in" filter="fade">
                                      <p:cBhvr>
                                        <p:cTn id="55" dur="1000"/>
                                        <p:tgtEl>
                                          <p:spTgt spid="8"/>
                                        </p:tgtEl>
                                      </p:cBhvr>
                                    </p:animEffect>
                                  </p:childTnLst>
                                </p:cTn>
                              </p:par>
                              <p:par>
                                <p:cTn id="56" presetID="55"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strVal val="#ppt_w*0.70"/>
                                          </p:val>
                                        </p:tav>
                                        <p:tav tm="100000">
                                          <p:val>
                                            <p:strVal val="#ppt_w"/>
                                          </p:val>
                                        </p:tav>
                                      </p:tavLst>
                                    </p:anim>
                                    <p:anim calcmode="lin" valueType="num">
                                      <p:cBhvr>
                                        <p:cTn id="59" dur="1000" fill="hold"/>
                                        <p:tgtEl>
                                          <p:spTgt spid="16"/>
                                        </p:tgtEl>
                                        <p:attrNameLst>
                                          <p:attrName>ppt_h</p:attrName>
                                        </p:attrNameLst>
                                      </p:cBhvr>
                                      <p:tavLst>
                                        <p:tav tm="0">
                                          <p:val>
                                            <p:strVal val="#ppt_h"/>
                                          </p:val>
                                        </p:tav>
                                        <p:tav tm="100000">
                                          <p:val>
                                            <p:strVal val="#ppt_h"/>
                                          </p:val>
                                        </p:tav>
                                      </p:tavLst>
                                    </p:anim>
                                    <p:animEffect transition="in" filter="fade">
                                      <p:cBhvr>
                                        <p:cTn id="60" dur="1000"/>
                                        <p:tgtEl>
                                          <p:spTgt spid="16"/>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ppt_w</p:attrName>
                                        </p:attrNameLst>
                                      </p:cBhvr>
                                      <p:tavLst>
                                        <p:tav tm="0">
                                          <p:val>
                                            <p:strVal val="#ppt_w*0.70"/>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Effect transition="in" filter="fade">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94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95</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verarbeiten die TN die in Kapitel 3.1 und 3.2 erhaltenen Informationen zu den ersten vier Planungselementen, indem sie diese mit ihren eigenen Erfahrungen vergleichen und so verknüpfen. </a:t>
            </a:r>
          </a:p>
          <a:p>
            <a:r>
              <a:rPr lang="de-DE" sz="1400" b="1" dirty="0"/>
              <a:t>Vorgehen und Besprechungshinweise</a:t>
            </a:r>
          </a:p>
          <a:p>
            <a:r>
              <a:rPr lang="de-DE" sz="1400" dirty="0"/>
              <a:t>Die TN nehmen diesen Vergleich zuerst alleine vor, nutzen dabei die Notizen, die sie sich im Rahmen der vorangegangenen Aktivität gemacht haben, und ergänzen diese. Anschließend tauschen die TN sich zu zweit kurz über ihre Überlegungen aus. Ein weiterer Austausch im Plenum ist nicht vorgesehen.</a:t>
            </a:r>
            <a:br>
              <a:rPr lang="de-DE" sz="1400" dirty="0"/>
            </a:br>
            <a:r>
              <a:rPr lang="de-DE" sz="1400" dirty="0"/>
              <a:t>Diese Aktivität sollte nicht länger als 5-8 Minuten dauern.</a:t>
            </a:r>
          </a:p>
          <a:p>
            <a:endParaRPr lang="de-DE" sz="1400" dirty="0"/>
          </a:p>
        </p:txBody>
      </p:sp>
    </p:spTree>
    <p:extLst>
      <p:ext uri="{BB962C8B-B14F-4D97-AF65-F5344CB8AC3E}">
        <p14:creationId xmlns:p14="http://schemas.microsoft.com/office/powerpoint/2010/main" val="4412220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893031" cy="603704"/>
          </a:xfrm>
        </p:spPr>
        <p:txBody>
          <a:bodyPr>
            <a:normAutofit/>
          </a:bodyPr>
          <a:lstStyle/>
          <a:p>
            <a:r>
              <a:rPr lang="de-DE"/>
              <a:t>3.1 und 3.2</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3"/>
            <a:ext cx="8047577" cy="2033015"/>
          </a:xfrm>
        </p:spPr>
        <p:txBody>
          <a:bodyPr/>
          <a:lstStyle/>
          <a:p>
            <a:pPr>
              <a:lnSpc>
                <a:spcPts val="2660"/>
              </a:lnSpc>
            </a:pPr>
            <a:r>
              <a:rPr lang="de-DE" dirty="0"/>
              <a:t>Notieren Sie stichpunktartig ihre Überlegungen.</a:t>
            </a:r>
          </a:p>
          <a:p>
            <a:pPr>
              <a:lnSpc>
                <a:spcPts val="2660"/>
              </a:lnSpc>
            </a:pPr>
            <a:r>
              <a:rPr lang="de-DE" dirty="0"/>
              <a:t>Tauschen Sie sich mit Ihrer Sitznachbarin bzw. Ihrem Sitznachbarn kurz über Ihre Stichpunkte aus. </a:t>
            </a:r>
          </a:p>
        </p:txBody>
      </p:sp>
      <p:sp>
        <p:nvSpPr>
          <p:cNvPr id="5" name="Datumsplatzhalter 4">
            <a:extLst>
              <a:ext uri="{FF2B5EF4-FFF2-40B4-BE49-F238E27FC236}">
                <a16:creationId xmlns:a16="http://schemas.microsoft.com/office/drawing/2014/main" id="{FA6598BF-56BB-45B4-A27C-044E30227752}"/>
              </a:ext>
            </a:extLst>
          </p:cNvPr>
          <p:cNvSpPr>
            <a:spLocks noGrp="1"/>
          </p:cNvSpPr>
          <p:nvPr>
            <p:ph type="dt" sz="half" idx="10"/>
          </p:nvPr>
        </p:nvSpPr>
        <p:spPr/>
        <p:txBody>
          <a:bodyPr/>
          <a:lstStyle/>
          <a:p>
            <a:pPr>
              <a:lnSpc>
                <a:spcPct val="150000"/>
              </a:lnSpc>
            </a:pPr>
            <a:fld id="{1AFEB675-97A2-2047-A453-727B8A442EDA}" type="datetime6">
              <a:rPr lang="de-DE" smtClean="0"/>
              <a:t>März 23</a:t>
            </a:fld>
            <a:endParaRPr lang="de-DE"/>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95</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
        <p:nvSpPr>
          <p:cNvPr id="7" name="Textplatzhalter 3">
            <a:extLst>
              <a:ext uri="{FF2B5EF4-FFF2-40B4-BE49-F238E27FC236}">
                <a16:creationId xmlns:a16="http://schemas.microsoft.com/office/drawing/2014/main" id="{E6C73EB8-F9C9-D1A8-70E9-BF5EC50977D2}"/>
              </a:ext>
            </a:extLst>
          </p:cNvPr>
          <p:cNvSpPr txBox="1">
            <a:spLocks/>
          </p:cNvSpPr>
          <p:nvPr/>
        </p:nvSpPr>
        <p:spPr>
          <a:xfrm>
            <a:off x="1456560" y="1735098"/>
            <a:ext cx="7687440" cy="2302746"/>
          </a:xfrm>
          <a:prstGeom prst="rect">
            <a:avLst/>
          </a:prstGeom>
        </p:spPr>
        <p:txBody>
          <a:bodyPr>
            <a:no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40"/>
              </a:lnSpc>
            </a:pPr>
            <a:r>
              <a:rPr lang="de-DE" dirty="0"/>
              <a:t>Vergleichen Sie die bisher vorgestellten Planungselemente (Unterrichtsinhalte, Lernstände, Kompetenzerwartungen, Sachstruktur) mit Ihren eigenen Unterrichtsplanungen.</a:t>
            </a:r>
          </a:p>
          <a:p>
            <a:pPr>
              <a:lnSpc>
                <a:spcPts val="3040"/>
              </a:lnSpc>
            </a:pPr>
            <a:r>
              <a:rPr lang="de-DE" dirty="0"/>
              <a:t>Welche Aspekte der Planungselemente haben Sie bereits berücksichtigt, welche bislang noch nicht? </a:t>
            </a:r>
          </a:p>
        </p:txBody>
      </p:sp>
    </p:spTree>
    <p:extLst>
      <p:ext uri="{BB962C8B-B14F-4D97-AF65-F5344CB8AC3E}">
        <p14:creationId xmlns:p14="http://schemas.microsoft.com/office/powerpoint/2010/main" val="176427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96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3.3 Unterrichtspraktische Überlegungen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639659"/>
            <a:ext cx="7903355" cy="4619627"/>
          </a:xfrm>
        </p:spPr>
        <p:txBody>
          <a:bodyPr/>
          <a:lstStyle/>
          <a:p>
            <a:r>
              <a:rPr lang="de-DE" sz="1400" b="1" dirty="0"/>
              <a:t>Ziel</a:t>
            </a:r>
            <a:r>
              <a:rPr lang="de-DE" sz="1400" dirty="0"/>
              <a:t>: Einführung in die Planungselemente, die den konkreten Verlauf des Unterrichts thematisieren </a:t>
            </a:r>
            <a:endParaRPr lang="de-DE" sz="1400" i="1" dirty="0"/>
          </a:p>
          <a:p>
            <a:r>
              <a:rPr lang="de-DE" sz="1400" b="1" dirty="0"/>
              <a:t>Aufbau</a:t>
            </a:r>
            <a:r>
              <a:rPr lang="de-DE" sz="1400" dirty="0"/>
              <a:t>: Auf der ausgeblendeten Folie 98 sind die Kernbotschaften für dieses Kapitel formuliert.</a:t>
            </a:r>
          </a:p>
          <a:p>
            <a:r>
              <a:rPr lang="de-DE" sz="1400" dirty="0"/>
              <a:t>Die Folien 99, 104 und 107 führen anhand der Übersichtsgrafik und Leitfragen in die Planungselemente </a:t>
            </a:r>
            <a:r>
              <a:rPr lang="de-DE" sz="1400" i="1" dirty="0"/>
              <a:t>Lernaufgaben formulieren</a:t>
            </a:r>
            <a:r>
              <a:rPr lang="de-DE" sz="1400" dirty="0"/>
              <a:t>, </a:t>
            </a:r>
            <a:r>
              <a:rPr lang="de-DE" sz="1400" i="1" dirty="0"/>
              <a:t>Medien und Anschauungsmittel auswählen </a:t>
            </a:r>
            <a:r>
              <a:rPr lang="de-DE" sz="1400" dirty="0"/>
              <a:t>und</a:t>
            </a:r>
            <a:r>
              <a:rPr lang="de-DE" sz="1400" i="1" dirty="0"/>
              <a:t> Methoden und Sozialformen festlegen </a:t>
            </a:r>
            <a:r>
              <a:rPr lang="de-DE" sz="1400" dirty="0"/>
              <a:t>ein. </a:t>
            </a:r>
          </a:p>
          <a:p>
            <a:r>
              <a:rPr lang="de-DE" sz="1400" dirty="0"/>
              <a:t>Auf den Folien 100, 105 und 108 werden dann zu diesen Planungselementen die wesentlichen Aussagen der entsprechende Handreichungstexte formuliert.  Fachberatende, die auf die 10 Kriterien für die Auswahl von sogenannten Basisaufgaben bereits an dieser Stelle (und nicht erst im Anschluss an die Besprechung der Planungsaufgabe) ausführlicher eingehen möchten, können dafür die ausgeblendeten Folien 101 und 102 verwenden. </a:t>
            </a:r>
          </a:p>
          <a:p>
            <a:r>
              <a:rPr lang="de-DE" sz="1400" dirty="0"/>
              <a:t>Die Folien 103, 106 und 109 zeigen anhand des bereits bekannten Unterrichtsbeispiels (100 strukturiert darstellen) konkrete Praxisbeispiele zu diesen Aussagen.</a:t>
            </a:r>
          </a:p>
        </p:txBody>
      </p:sp>
    </p:spTree>
    <p:extLst>
      <p:ext uri="{BB962C8B-B14F-4D97-AF65-F5344CB8AC3E}">
        <p14:creationId xmlns:p14="http://schemas.microsoft.com/office/powerpoint/2010/main" val="27728756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97</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a:xfrm>
            <a:off x="1096423" y="1146655"/>
            <a:ext cx="7234777" cy="5031449"/>
          </a:xfrm>
        </p:spPr>
        <p:txBody>
          <a:bodyPr/>
          <a:lstStyle/>
          <a:p>
            <a:pPr>
              <a:lnSpc>
                <a:spcPts val="3200"/>
              </a:lnSpc>
            </a:pPr>
            <a:r>
              <a:rPr lang="de-DE" sz="2000"/>
              <a:t>Hintergrund der Veranstaltungsreihe</a:t>
            </a:r>
          </a:p>
          <a:p>
            <a:pPr>
              <a:lnSpc>
                <a:spcPts val="3200"/>
              </a:lnSpc>
            </a:pPr>
            <a:r>
              <a:rPr lang="de-DE" sz="2000"/>
              <a:t>Das Projekt Mathe</a:t>
            </a:r>
            <a:r>
              <a:rPr lang="de-DE" sz="2000" b="1"/>
              <a:t>inklusiv</a:t>
            </a:r>
          </a:p>
          <a:p>
            <a:pPr marL="457200" lvl="1" indent="0">
              <a:lnSpc>
                <a:spcPts val="3200"/>
              </a:lnSpc>
              <a:spcBef>
                <a:spcPts val="0"/>
              </a:spcBef>
              <a:buNone/>
            </a:pPr>
            <a:r>
              <a:rPr lang="de-DE" sz="2000"/>
              <a:t>2.1 Herausforderungen</a:t>
            </a:r>
          </a:p>
          <a:p>
            <a:pPr marL="457200" lvl="1" indent="0">
              <a:lnSpc>
                <a:spcPts val="3200"/>
              </a:lnSpc>
              <a:spcBef>
                <a:spcPts val="0"/>
              </a:spcBef>
              <a:buNone/>
            </a:pPr>
            <a:r>
              <a:rPr lang="de-DE" sz="2000"/>
              <a:t>2.2 Unterstützungsangebote</a:t>
            </a:r>
          </a:p>
          <a:p>
            <a:pPr>
              <a:lnSpc>
                <a:spcPts val="3200"/>
              </a:lnSpc>
            </a:pPr>
            <a:r>
              <a:rPr lang="de-DE" sz="2000"/>
              <a:t>Unterricht differenzsensibel planen</a:t>
            </a:r>
          </a:p>
          <a:p>
            <a:pPr marL="457200" lvl="1" indent="0">
              <a:lnSpc>
                <a:spcPts val="3200"/>
              </a:lnSpc>
              <a:spcBef>
                <a:spcPts val="0"/>
              </a:spcBef>
              <a:buNone/>
            </a:pPr>
            <a:r>
              <a:rPr lang="de-DE" sz="2000"/>
              <a:t>3.1 Lernzielbezogene Überlegungen</a:t>
            </a:r>
          </a:p>
          <a:p>
            <a:pPr marL="457200" lvl="1" indent="0">
              <a:lnSpc>
                <a:spcPts val="3200"/>
              </a:lnSpc>
              <a:spcBef>
                <a:spcPts val="0"/>
              </a:spcBef>
              <a:buNone/>
            </a:pPr>
            <a:r>
              <a:rPr lang="de-DE" sz="2000"/>
              <a:t>3.2 Sachbezogene Überlegungen</a:t>
            </a:r>
          </a:p>
          <a:p>
            <a:pPr marL="457200" lvl="1" indent="0">
              <a:lnSpc>
                <a:spcPts val="3200"/>
              </a:lnSpc>
              <a:spcBef>
                <a:spcPts val="0"/>
              </a:spcBef>
              <a:buNone/>
            </a:pPr>
            <a:r>
              <a:rPr lang="de-DE" sz="2000"/>
              <a:t>3.3 Unterrichtspraktische Überlegungen</a:t>
            </a:r>
          </a:p>
          <a:p>
            <a:pPr marL="457200" lvl="1" indent="0">
              <a:lnSpc>
                <a:spcPts val="3200"/>
              </a:lnSpc>
              <a:spcBef>
                <a:spcPts val="0"/>
              </a:spcBef>
              <a:buNone/>
            </a:pPr>
            <a:r>
              <a:rPr lang="de-DE" sz="2000"/>
              <a:t>3.4 Inklusionsspezifische Überlegungen</a:t>
            </a:r>
          </a:p>
          <a:p>
            <a:pPr>
              <a:lnSpc>
                <a:spcPts val="3200"/>
              </a:lnSpc>
            </a:pPr>
            <a:r>
              <a:rPr lang="de-DE" sz="2000"/>
              <a:t>Planung einer Praxisaufgabe</a:t>
            </a:r>
          </a:p>
          <a:p>
            <a:pPr>
              <a:lnSpc>
                <a:spcPts val="3200"/>
              </a:lnSpc>
            </a:pPr>
            <a:r>
              <a:rPr lang="de-DE" sz="2000"/>
              <a:t>Abschluss  </a:t>
            </a:r>
          </a:p>
        </p:txBody>
      </p:sp>
    </p:spTree>
    <p:extLst>
      <p:ext uri="{BB962C8B-B14F-4D97-AF65-F5344CB8AC3E}">
        <p14:creationId xmlns:p14="http://schemas.microsoft.com/office/powerpoint/2010/main" val="344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7" end="7"/>
                                            </p:txEl>
                                          </p:spTgt>
                                        </p:tgtEl>
                                        <p:attrNameLst>
                                          <p:attrName>style.color</p:attrName>
                                        </p:attrNameLst>
                                      </p:cBhvr>
                                      <p:to>
                                        <p:clrVal>
                                          <a:srgbClr val="2C8288"/>
                                        </p:clrVal>
                                      </p:to>
                                    </p:set>
                                    <p:set>
                                      <p:cBhvr>
                                        <p:cTn id="11" dur="500" fill="hold"/>
                                        <p:tgtEl>
                                          <p:spTgt spid="6">
                                            <p:txEl>
                                              <p:pRg st="7" end="7"/>
                                            </p:txEl>
                                          </p:spTgt>
                                        </p:tgtEl>
                                        <p:attrNameLst>
                                          <p:attrName>fillcolor</p:attrName>
                                        </p:attrNameLst>
                                      </p:cBhvr>
                                      <p:to>
                                        <p:clrVal>
                                          <a:srgbClr val="2C8288"/>
                                        </p:clrVal>
                                      </p:to>
                                    </p:set>
                                    <p:set>
                                      <p:cBhvr>
                                        <p:cTn id="12" dur="500" fill="hold"/>
                                        <p:tgtEl>
                                          <p:spTgt spid="6">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März 23</a:t>
            </a:fld>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98</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724720"/>
            <a:ext cx="7815929" cy="3166257"/>
          </a:xfrm>
        </p:spPr>
        <p:txBody>
          <a:bodyPr/>
          <a:lstStyle/>
          <a:p>
            <a:r>
              <a:rPr lang="de-DE" b="1" dirty="0"/>
              <a:t>Unterrichtspraktische Überlegungen</a:t>
            </a:r>
          </a:p>
          <a:p>
            <a:pPr marL="285750" indent="-285750">
              <a:spcBef>
                <a:spcPts val="400"/>
              </a:spcBef>
              <a:buFont typeface="Arial" panose="020B0604020202020204" pitchFamily="34" charset="0"/>
              <a:buChar char="•"/>
            </a:pPr>
            <a:r>
              <a:rPr lang="de-DE" b="0" i="0" u="none" strike="noStrike" dirty="0">
                <a:solidFill>
                  <a:srgbClr val="222222"/>
                </a:solidFill>
                <a:effectLst/>
              </a:rPr>
              <a:t>Die unterrichtspraktischen Überlegungen stellen die Grundlage für die unterrichtsgestaltenden Maßnahmen dar.</a:t>
            </a:r>
          </a:p>
          <a:p>
            <a:pPr marL="285750" indent="-285750">
              <a:spcBef>
                <a:spcPts val="400"/>
              </a:spcBef>
              <a:buFont typeface="Arial" panose="020B0604020202020204" pitchFamily="34" charset="0"/>
              <a:buChar char="•"/>
            </a:pPr>
            <a:r>
              <a:rPr lang="de-DE" dirty="0">
                <a:solidFill>
                  <a:srgbClr val="222222"/>
                </a:solidFill>
              </a:rPr>
              <a:t>Je fundierter die unterrichtspraktischen Überlegungen erfolgen, desto mehr ist es möglich, allen Kindern einen fachlichen Zugang zum Unterrichtsgegenstand zu ermöglichen.</a:t>
            </a:r>
            <a:endParaRPr lang="de-DE" sz="2000" dirty="0"/>
          </a:p>
        </p:txBody>
      </p:sp>
    </p:spTree>
    <p:extLst>
      <p:ext uri="{BB962C8B-B14F-4D97-AF65-F5344CB8AC3E}">
        <p14:creationId xmlns:p14="http://schemas.microsoft.com/office/powerpoint/2010/main" val="912017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3.3 Unterrichtspraktische Überlegungen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99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51C215DA-9BCA-EF96-FD48-2E46A4BB3336}"/>
              </a:ext>
            </a:extLst>
          </p:cNvPr>
          <p:cNvSpPr/>
          <p:nvPr/>
        </p:nvSpPr>
        <p:spPr>
          <a:xfrm rot="1739561">
            <a:off x="3248171" y="2698872"/>
            <a:ext cx="240121" cy="155646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0" y="2866029"/>
            <a:ext cx="2825087" cy="2156347"/>
          </a:xfrm>
          <a:prstGeom prst="wedgeEllipseCallout">
            <a:avLst>
              <a:gd name="adj1" fmla="val 66062"/>
              <a:gd name="adj2" fmla="val -23951"/>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79586" y="3064488"/>
            <a:ext cx="2984257" cy="1754326"/>
          </a:xfrm>
          <a:prstGeom prst="rect">
            <a:avLst/>
          </a:prstGeom>
          <a:noFill/>
        </p:spPr>
        <p:txBody>
          <a:bodyPr wrap="square" rtlCol="0">
            <a:spAutoFit/>
          </a:bodyPr>
          <a:lstStyle/>
          <a:p>
            <a:pPr algn="ctr"/>
            <a:r>
              <a:rPr lang="de-DE">
                <a:solidFill>
                  <a:schemeClr val="accent6"/>
                </a:solidFill>
              </a:rPr>
              <a:t>Welche Aufgaben </a:t>
            </a:r>
            <a:br>
              <a:rPr lang="de-DE">
                <a:solidFill>
                  <a:schemeClr val="accent6"/>
                </a:solidFill>
              </a:rPr>
            </a:br>
            <a:r>
              <a:rPr lang="de-DE">
                <a:solidFill>
                  <a:schemeClr val="accent6"/>
                </a:solidFill>
              </a:rPr>
              <a:t>sind geeignet, den Ansprüchen an inklusives Lernen nach Gemeinsamkeit und Individualisierung nachzukommen?</a:t>
            </a:r>
          </a:p>
        </p:txBody>
      </p:sp>
      <p:sp>
        <p:nvSpPr>
          <p:cNvPr id="5" name="Foliennummernplatzhalter 5">
            <a:extLst>
              <a:ext uri="{FF2B5EF4-FFF2-40B4-BE49-F238E27FC236}">
                <a16:creationId xmlns:a16="http://schemas.microsoft.com/office/drawing/2014/main" id="{9EB6BE72-D4A0-023C-312C-0B4D3D0A4D8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99</a:t>
            </a:fld>
            <a:endParaRPr lang="de-DE"/>
          </a:p>
        </p:txBody>
      </p:sp>
    </p:spTree>
    <p:extLst>
      <p:ext uri="{BB962C8B-B14F-4D97-AF65-F5344CB8AC3E}">
        <p14:creationId xmlns:p14="http://schemas.microsoft.com/office/powerpoint/2010/main" val="5382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174120" cy="4418617"/>
          </a:xfrm>
        </p:spPr>
        <p:txBody>
          <a:bodyPr/>
          <a:lstStyle/>
          <a:p>
            <a:r>
              <a:rPr lang="de-DE" b="1"/>
              <a:t>Lernaufgaben formulieren</a:t>
            </a:r>
          </a:p>
          <a:p>
            <a:r>
              <a:rPr lang="de-DE"/>
              <a:t>Leitfragen:</a:t>
            </a:r>
          </a:p>
          <a:p>
            <a:pPr marL="285750" indent="-285750">
              <a:buFont typeface="Arial" panose="020B0604020202020204" pitchFamily="34" charset="0"/>
              <a:buChar char="•"/>
            </a:pPr>
            <a:r>
              <a:rPr lang="de-DE"/>
              <a:t>Bietet die Aufgabe Raum für Vielfalt, d.h. die Möglichkeit verschiedener Zugänge, Lösungswege und Lösungen, Hilfsmittel, Vorgehensweisen, Darstellungen und Dokumentationen?</a:t>
            </a:r>
          </a:p>
          <a:p>
            <a:pPr marL="285750" indent="-285750">
              <a:buFont typeface="Arial" panose="020B0604020202020204" pitchFamily="34" charset="0"/>
              <a:buChar char="•"/>
            </a:pPr>
            <a:r>
              <a:rPr lang="de-DE"/>
              <a:t>Gibt es Möglichkeiten der Reduktion und Erweiterung ohne Aufgabe des fachlichen Anspruchs?</a:t>
            </a:r>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100</a:t>
            </a:fld>
            <a:endParaRPr lang="de-DE"/>
          </a:p>
        </p:txBody>
      </p:sp>
      <p:pic>
        <p:nvPicPr>
          <p:cNvPr id="8" name="Grafik 7">
            <a:extLst>
              <a:ext uri="{FF2B5EF4-FFF2-40B4-BE49-F238E27FC236}">
                <a16:creationId xmlns:a16="http://schemas.microsoft.com/office/drawing/2014/main" id="{F5B8BAAB-8ECE-D56B-6C53-E54E24479CA4}"/>
              </a:ext>
            </a:extLst>
          </p:cNvPr>
          <p:cNvPicPr>
            <a:picLocks noChangeAspect="1"/>
          </p:cNvPicPr>
          <p:nvPr/>
        </p:nvPicPr>
        <p:blipFill>
          <a:blip r:embed="rId3"/>
          <a:stretch>
            <a:fillRect/>
          </a:stretch>
        </p:blipFill>
        <p:spPr>
          <a:xfrm>
            <a:off x="1819920" y="2576903"/>
            <a:ext cx="5818566" cy="3143716"/>
          </a:xfrm>
          <a:prstGeom prst="rect">
            <a:avLst/>
          </a:prstGeom>
        </p:spPr>
      </p:pic>
      <p:pic>
        <p:nvPicPr>
          <p:cNvPr id="11" name="Grafik 10">
            <a:extLst>
              <a:ext uri="{FF2B5EF4-FFF2-40B4-BE49-F238E27FC236}">
                <a16:creationId xmlns:a16="http://schemas.microsoft.com/office/drawing/2014/main" id="{DA58D6AB-F0AF-4647-45A5-D3460A88AE72}"/>
              </a:ext>
            </a:extLst>
          </p:cNvPr>
          <p:cNvPicPr>
            <a:picLocks noChangeAspect="1"/>
          </p:cNvPicPr>
          <p:nvPr/>
        </p:nvPicPr>
        <p:blipFill>
          <a:blip r:embed="rId4"/>
          <a:stretch>
            <a:fillRect/>
          </a:stretch>
        </p:blipFill>
        <p:spPr>
          <a:xfrm>
            <a:off x="3033002" y="2587069"/>
            <a:ext cx="6076708" cy="3133550"/>
          </a:xfrm>
          <a:prstGeom prst="rect">
            <a:avLst/>
          </a:prstGeom>
        </p:spPr>
      </p:pic>
    </p:spTree>
    <p:extLst>
      <p:ext uri="{BB962C8B-B14F-4D97-AF65-F5344CB8AC3E}">
        <p14:creationId xmlns:p14="http://schemas.microsoft.com/office/powerpoint/2010/main" val="11874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3.3 Unterrichtspraktische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460328"/>
            <a:ext cx="7914573" cy="4418617"/>
          </a:xfrm>
        </p:spPr>
        <p:txBody>
          <a:bodyPr/>
          <a:lstStyle/>
          <a:p>
            <a:r>
              <a:rPr lang="de-DE" b="1" dirty="0"/>
              <a:t>Lernaufgaben formulieren</a:t>
            </a:r>
          </a:p>
          <a:p>
            <a:r>
              <a:rPr lang="de-DE" dirty="0"/>
              <a:t>Zehn Kriterien sogenannter „Basisaufgaben“:</a:t>
            </a:r>
          </a:p>
          <a:p>
            <a:pPr>
              <a:spcBef>
                <a:spcPts val="400"/>
              </a:spcBef>
            </a:pPr>
            <a:r>
              <a:rPr lang="de-DE" b="1" dirty="0"/>
              <a:t>Basisaufgaben</a:t>
            </a:r>
            <a:r>
              <a:rPr lang="de-DE" dirty="0"/>
              <a:t> …</a:t>
            </a:r>
          </a:p>
          <a:p>
            <a:pPr marL="342900" indent="-342900">
              <a:lnSpc>
                <a:spcPts val="2760"/>
              </a:lnSpc>
              <a:spcBef>
                <a:spcPts val="400"/>
              </a:spcBef>
              <a:buFont typeface="+mj-lt"/>
              <a:buAutoNum type="arabicPeriod"/>
            </a:pPr>
            <a:r>
              <a:rPr lang="de-DE" dirty="0"/>
              <a:t>bieten eine niedrige Einstiegsschwelle.</a:t>
            </a:r>
          </a:p>
          <a:p>
            <a:pPr marL="342900" indent="-342900">
              <a:lnSpc>
                <a:spcPts val="2760"/>
              </a:lnSpc>
              <a:spcBef>
                <a:spcPts val="400"/>
              </a:spcBef>
              <a:buFont typeface="+mj-lt"/>
              <a:buAutoNum type="arabicPeriod"/>
            </a:pPr>
            <a:r>
              <a:rPr lang="de-DE" dirty="0"/>
              <a:t>sind herausfordernd auf unterschiedlichem Anspruchsniveau und </a:t>
            </a:r>
            <a:r>
              <a:rPr lang="de-DE" dirty="0" err="1"/>
              <a:t>ermöglichen</a:t>
            </a:r>
            <a:r>
              <a:rPr lang="de-DE" dirty="0"/>
              <a:t> </a:t>
            </a:r>
            <a:r>
              <a:rPr lang="de-DE" dirty="0" err="1"/>
              <a:t>eigenständiges</a:t>
            </a:r>
            <a:r>
              <a:rPr lang="de-DE" dirty="0"/>
              <a:t>, entdeckendes Lernen. </a:t>
            </a:r>
          </a:p>
          <a:p>
            <a:pPr marL="342900" indent="-342900">
              <a:lnSpc>
                <a:spcPts val="2760"/>
              </a:lnSpc>
              <a:spcBef>
                <a:spcPts val="400"/>
              </a:spcBef>
              <a:buFont typeface="+mj-lt"/>
              <a:buAutoNum type="arabicPeriod"/>
            </a:pPr>
            <a:r>
              <a:rPr lang="de-DE" dirty="0"/>
              <a:t>regen die Auseinandersetzung mit mathematischen Fragestellungen, Mustern, Strukturen an. </a:t>
            </a:r>
          </a:p>
          <a:p>
            <a:pPr marL="342900" indent="-342900">
              <a:lnSpc>
                <a:spcPts val="2760"/>
              </a:lnSpc>
              <a:spcBef>
                <a:spcPts val="400"/>
              </a:spcBef>
              <a:buFont typeface="+mj-lt"/>
              <a:buAutoNum type="arabicPeriod"/>
            </a:pPr>
            <a:r>
              <a:rPr lang="de-DE" dirty="0"/>
              <a:t>bieten reichhaltige </a:t>
            </a:r>
            <a:r>
              <a:rPr lang="de-DE" dirty="0" err="1"/>
              <a:t>Möglichkeiten</a:t>
            </a:r>
            <a:r>
              <a:rPr lang="de-DE" dirty="0"/>
              <a:t> </a:t>
            </a:r>
            <a:r>
              <a:rPr lang="de-DE" dirty="0" err="1"/>
              <a:t>für</a:t>
            </a:r>
            <a:r>
              <a:rPr lang="de-DE" dirty="0"/>
              <a:t> gemeinsame, kooperative, reflektierende mathematische </a:t>
            </a:r>
            <a:r>
              <a:rPr lang="de-DE" dirty="0" err="1"/>
              <a:t>Aktivitäten</a:t>
            </a:r>
            <a:r>
              <a:rPr lang="de-DE" dirty="0"/>
              <a:t>. </a:t>
            </a:r>
          </a:p>
          <a:p>
            <a:endParaRPr lang="de-DE" dirty="0"/>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März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101</a:t>
            </a:fld>
            <a:endParaRPr lang="de-DE"/>
          </a:p>
        </p:txBody>
      </p:sp>
    </p:spTree>
    <p:extLst>
      <p:ext uri="{BB962C8B-B14F-4D97-AF65-F5344CB8AC3E}">
        <p14:creationId xmlns:p14="http://schemas.microsoft.com/office/powerpoint/2010/main" val="248514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18565</Words>
  <Application>Microsoft Macintosh PowerPoint</Application>
  <PresentationFormat>Bildschirmpräsentation (4:3)</PresentationFormat>
  <Paragraphs>1768</Paragraphs>
  <Slides>143</Slides>
  <Notes>115</Notes>
  <HiddenSlides>66</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143</vt:i4>
      </vt:variant>
    </vt:vector>
  </HeadingPairs>
  <TitlesOfParts>
    <vt:vector size="155" baseType="lpstr">
      <vt:lpstr>Arial</vt:lpstr>
      <vt:lpstr>Calibri</vt:lpstr>
      <vt:lpstr>Helvetica</vt:lpstr>
      <vt:lpstr>Helvetica Neue</vt:lpstr>
      <vt:lpstr>Open Sans</vt:lpstr>
      <vt:lpstr>Open Sans Light</vt:lpstr>
      <vt:lpstr>OpenSans</vt:lpstr>
      <vt:lpstr>Roboto</vt:lpstr>
      <vt:lpstr>Symbol</vt:lpstr>
      <vt:lpstr>Verdana</vt:lpstr>
      <vt:lpstr>Wingdings</vt:lpstr>
      <vt:lpstr>Office</vt:lpstr>
      <vt:lpstr>Grundlagen inklusiven Lernens im MU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 Hintergrund der Veranstaltungsreihe</vt:lpstr>
      <vt:lpstr>1. Hintergrund der Veranstaltungsreihe</vt:lpstr>
      <vt:lpstr>1. Hintergrund der Veranstaltungsreihe</vt:lpstr>
      <vt:lpstr>1. Hintergrund der Veranstaltungsreihe</vt:lpstr>
      <vt:lpstr>PowerPoint-Präsentation</vt:lpstr>
      <vt:lpstr>PowerPoint-Präsentation</vt:lpstr>
      <vt:lpstr>PowerPoint-Präsentation</vt:lpstr>
      <vt:lpstr>2. Das Projekt Matheinklusiv</vt:lpstr>
      <vt:lpstr>2.1 Herausforderungen</vt:lpstr>
      <vt:lpstr>2.1 Herausforderungen</vt:lpstr>
      <vt:lpstr>2.1 Herausforderungen</vt:lpstr>
      <vt:lpstr>2.1 Herausforderungen</vt:lpstr>
      <vt:lpstr>2.1 Herausforderungen</vt:lpstr>
      <vt:lpstr>PowerPoint-Präsentation</vt:lpstr>
      <vt:lpstr>2.1 Herausforderungen</vt:lpstr>
      <vt:lpstr>PowerPoint-Präsentation</vt:lpstr>
      <vt:lpstr>PowerPoint-Präsentation</vt:lpstr>
      <vt:lpstr>PowerPoint-Präsentation</vt:lpstr>
      <vt:lpstr>4. Planung einer Praxisaufgabe</vt:lpstr>
      <vt:lpstr>2.2 Unterstützungsangebote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Handreichung</vt:lpstr>
      <vt:lpstr>2.2 Unterstützungsangebote - Die Handreichung</vt:lpstr>
      <vt:lpstr>2.2 Die Handreichung – Inhalte</vt:lpstr>
      <vt:lpstr>2.2 Die Handreichung – Inhalte</vt:lpstr>
      <vt:lpstr>2.2 Die Handreichung – Inhalte</vt:lpstr>
      <vt:lpstr>2.2 Die Handreichung – Inhalte</vt:lpstr>
      <vt:lpstr>2.2 Die Handreichung – Inhalte</vt:lpstr>
      <vt:lpstr>2.2 Die Handreichung – Inhalte</vt:lpstr>
      <vt:lpstr>PowerPoint-Präsentation</vt:lpstr>
      <vt:lpstr>PowerPoint-Präsentation</vt:lpstr>
      <vt:lpstr>2. Das Projekt Matheinklusiv</vt:lpstr>
      <vt:lpstr>2. Das Projekt Matheinklusiv</vt:lpstr>
      <vt:lpstr>PowerPoint-Präsentation</vt:lpstr>
      <vt:lpstr>PowerPoint-Präsentation</vt:lpstr>
      <vt:lpstr>PowerPoint-Präsentation</vt:lpstr>
      <vt:lpstr>3. Unterricht differenzsensibel planen</vt:lpstr>
      <vt:lpstr>3. Unterricht differenzsensibel planen</vt:lpstr>
      <vt:lpstr>PowerPoint-Präsentation</vt:lpstr>
      <vt:lpstr>3. Unterricht differenzsensibel planen</vt:lpstr>
      <vt:lpstr>3. Unterricht differenzsensibel planen</vt:lpstr>
      <vt:lpstr>3. Unterricht differenzsensibel planen</vt:lpstr>
      <vt:lpstr>PowerPoint-Präsentation</vt:lpstr>
      <vt:lpstr>PowerPoint-Präsentation</vt:lpstr>
      <vt:lpstr>PowerPoint-Präsentation</vt:lpstr>
      <vt:lpstr>3.1 Lernzielbezogene Überlegungen</vt:lpstr>
      <vt:lpstr>3.1 Lernzielbezogene Überlegungen</vt:lpstr>
      <vt:lpstr>3.1 Lernzielbezogene Überlegungen</vt:lpstr>
      <vt:lpstr>3.1 Lernzielbezogene Überlegungen</vt:lpstr>
      <vt:lpstr>3.1 Lernzielbezogene Überlegungen</vt:lpstr>
      <vt:lpstr>3.1 Lernzielbezogene Überlegungen</vt:lpstr>
      <vt:lpstr>3.1 Lernzielbezogene Überlegungen</vt:lpstr>
      <vt:lpstr>3.1 Lernzielbezogene Überlegungen</vt:lpstr>
      <vt:lpstr>3.1 Lernzielbezogene Überlegungen</vt:lpstr>
      <vt:lpstr>PowerPoint-Präsentation</vt:lpstr>
      <vt:lpstr>PowerPoint-Präsentation</vt:lpstr>
      <vt:lpstr>PowerPoint-Präsentation</vt:lpstr>
      <vt:lpstr>3.2 Sachbezogene Überlegungen</vt:lpstr>
      <vt:lpstr>3.2 Sachbezogene Überlegungen</vt:lpstr>
      <vt:lpstr>3.2 Sachbezogene Überlegungen</vt:lpstr>
      <vt:lpstr>3.2 Sachbezogene Überlegungen</vt:lpstr>
      <vt:lpstr>PowerPoint-Präsentation</vt:lpstr>
      <vt:lpstr>3.1 und 3.2</vt:lpstr>
      <vt:lpstr>PowerPoint-Präsentation</vt:lpstr>
      <vt:lpstr>PowerPoint-Präsentation</vt:lpstr>
      <vt:lpstr>PowerPoint-Präsentation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3.3 Unterrichtspraktische Überlegungen</vt:lpstr>
      <vt:lpstr>PowerPoint-Präsentation</vt:lpstr>
      <vt:lpstr>PowerPoint-Präsentation</vt:lpstr>
      <vt:lpstr>PowerPoint-Präsentation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3.4 Inklusionsspezifische Überlegungen</vt:lpstr>
      <vt:lpstr>PowerPoint-Präsentation</vt:lpstr>
      <vt:lpstr>3.3 und 3.4</vt:lpstr>
      <vt:lpstr>PowerPoint-Präsentation</vt:lpstr>
      <vt:lpstr>PowerPoint-Präsentation</vt:lpstr>
      <vt:lpstr>PowerPoint-Präsentation</vt:lpstr>
      <vt:lpstr>PowerPoint-Präsentation</vt:lpstr>
      <vt:lpstr>4. Planung einer Praxisaufgabe</vt:lpstr>
      <vt:lpstr>4. Planung einer Praxisaufgabe</vt:lpstr>
      <vt:lpstr>PowerPoint-Präsentation</vt:lpstr>
      <vt:lpstr>PowerPoint-Präsentation</vt:lpstr>
      <vt:lpstr>PowerPoint-Präsentation</vt:lpstr>
      <vt:lpstr>4. Planung einer Praxisaufgabe</vt:lpstr>
      <vt:lpstr>4. Planung einer Praxisaufgabe</vt:lpstr>
      <vt:lpstr>4. Planung einer Praxisaufgabe</vt:lpstr>
      <vt:lpstr>4. Planung einer Praxisaufgabe</vt:lpstr>
      <vt:lpstr>4. Planung einer Praxisaufgabe</vt:lpstr>
      <vt:lpstr>4. Planung einer Praxisaufgabe</vt:lpstr>
      <vt:lpstr>PowerPoint-Präsentation</vt:lpstr>
      <vt:lpstr>PowerPoint-Präsentation</vt:lpstr>
      <vt:lpstr>5. Abschluss</vt:lpstr>
      <vt:lpstr>5. Abschluss</vt:lpstr>
      <vt:lpstr>5. Abschluss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Torsten Kupsch</cp:lastModifiedBy>
  <cp:revision>5</cp:revision>
  <cp:lastPrinted>2023-03-09T17:58:47Z</cp:lastPrinted>
  <dcterms:created xsi:type="dcterms:W3CDTF">2021-10-04T08:50:15Z</dcterms:created>
  <dcterms:modified xsi:type="dcterms:W3CDTF">2023-03-30T16:06:58Z</dcterms:modified>
</cp:coreProperties>
</file>