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136"/>
  </p:notesMasterIdLst>
  <p:handoutMasterIdLst>
    <p:handoutMasterId r:id="rId137"/>
  </p:handoutMasterIdLst>
  <p:sldIdLst>
    <p:sldId id="307" r:id="rId2"/>
    <p:sldId id="324" r:id="rId3"/>
    <p:sldId id="325" r:id="rId4"/>
    <p:sldId id="615" r:id="rId5"/>
    <p:sldId id="308" r:id="rId6"/>
    <p:sldId id="526" r:id="rId7"/>
    <p:sldId id="631" r:id="rId8"/>
    <p:sldId id="527" r:id="rId9"/>
    <p:sldId id="528" r:id="rId10"/>
    <p:sldId id="529" r:id="rId11"/>
    <p:sldId id="595" r:id="rId12"/>
    <p:sldId id="596" r:id="rId13"/>
    <p:sldId id="377" r:id="rId14"/>
    <p:sldId id="378" r:id="rId15"/>
    <p:sldId id="589" r:id="rId16"/>
    <p:sldId id="574" r:id="rId17"/>
    <p:sldId id="442" r:id="rId18"/>
    <p:sldId id="443" r:id="rId19"/>
    <p:sldId id="444" r:id="rId20"/>
    <p:sldId id="483" r:id="rId21"/>
    <p:sldId id="501" r:id="rId22"/>
    <p:sldId id="567" r:id="rId23"/>
    <p:sldId id="569" r:id="rId24"/>
    <p:sldId id="379" r:id="rId25"/>
    <p:sldId id="555" r:id="rId26"/>
    <p:sldId id="380" r:id="rId27"/>
    <p:sldId id="381" r:id="rId28"/>
    <p:sldId id="706" r:id="rId29"/>
    <p:sldId id="568" r:id="rId30"/>
    <p:sldId id="597" r:id="rId31"/>
    <p:sldId id="607" r:id="rId32"/>
    <p:sldId id="558" r:id="rId33"/>
    <p:sldId id="623" r:id="rId34"/>
    <p:sldId id="571" r:id="rId35"/>
    <p:sldId id="570" r:id="rId36"/>
    <p:sldId id="705" r:id="rId37"/>
    <p:sldId id="561" r:id="rId38"/>
    <p:sldId id="535" r:id="rId39"/>
    <p:sldId id="560" r:id="rId40"/>
    <p:sldId id="562" r:id="rId41"/>
    <p:sldId id="576" r:id="rId42"/>
    <p:sldId id="530" r:id="rId43"/>
    <p:sldId id="563" r:id="rId44"/>
    <p:sldId id="539" r:id="rId45"/>
    <p:sldId id="573" r:id="rId46"/>
    <p:sldId id="575" r:id="rId47"/>
    <p:sldId id="584" r:id="rId48"/>
    <p:sldId id="581" r:id="rId49"/>
    <p:sldId id="572" r:id="rId50"/>
    <p:sldId id="564" r:id="rId51"/>
    <p:sldId id="599" r:id="rId52"/>
    <p:sldId id="600" r:id="rId53"/>
    <p:sldId id="540" r:id="rId54"/>
    <p:sldId id="532" r:id="rId55"/>
    <p:sldId id="541" r:id="rId56"/>
    <p:sldId id="632" r:id="rId57"/>
    <p:sldId id="543" r:id="rId58"/>
    <p:sldId id="544" r:id="rId59"/>
    <p:sldId id="545" r:id="rId60"/>
    <p:sldId id="546" r:id="rId61"/>
    <p:sldId id="582" r:id="rId62"/>
    <p:sldId id="446" r:id="rId63"/>
    <p:sldId id="447" r:id="rId64"/>
    <p:sldId id="449" r:id="rId65"/>
    <p:sldId id="450" r:id="rId66"/>
    <p:sldId id="451" r:id="rId67"/>
    <p:sldId id="707" r:id="rId68"/>
    <p:sldId id="578" r:id="rId69"/>
    <p:sldId id="579" r:id="rId70"/>
    <p:sldId id="453" r:id="rId71"/>
    <p:sldId id="454" r:id="rId72"/>
    <p:sldId id="455" r:id="rId73"/>
    <p:sldId id="456" r:id="rId74"/>
    <p:sldId id="580" r:id="rId75"/>
    <p:sldId id="577" r:id="rId76"/>
    <p:sldId id="608" r:id="rId77"/>
    <p:sldId id="542" r:id="rId78"/>
    <p:sldId id="534" r:id="rId79"/>
    <p:sldId id="565" r:id="rId80"/>
    <p:sldId id="457" r:id="rId81"/>
    <p:sldId id="550" r:id="rId82"/>
    <p:sldId id="459" r:id="rId83"/>
    <p:sldId id="460" r:id="rId84"/>
    <p:sldId id="458" r:id="rId85"/>
    <p:sldId id="461" r:id="rId86"/>
    <p:sldId id="708" r:id="rId87"/>
    <p:sldId id="547" r:id="rId88"/>
    <p:sldId id="586" r:id="rId89"/>
    <p:sldId id="602" r:id="rId90"/>
    <p:sldId id="603" r:id="rId91"/>
    <p:sldId id="604" r:id="rId92"/>
    <p:sldId id="502" r:id="rId93"/>
    <p:sldId id="503" r:id="rId94"/>
    <p:sldId id="504" r:id="rId95"/>
    <p:sldId id="505" r:id="rId96"/>
    <p:sldId id="605" r:id="rId97"/>
    <p:sldId id="606" r:id="rId98"/>
    <p:sldId id="630" r:id="rId99"/>
    <p:sldId id="488" r:id="rId100"/>
    <p:sldId id="487" r:id="rId101"/>
    <p:sldId id="506" r:id="rId102"/>
    <p:sldId id="709" r:id="rId103"/>
    <p:sldId id="583" r:id="rId104"/>
    <p:sldId id="609" r:id="rId105"/>
    <p:sldId id="618" r:id="rId106"/>
    <p:sldId id="591" r:id="rId107"/>
    <p:sldId id="611" r:id="rId108"/>
    <p:sldId id="551" r:id="rId109"/>
    <p:sldId id="552" r:id="rId110"/>
    <p:sldId id="553" r:id="rId111"/>
    <p:sldId id="624" r:id="rId112"/>
    <p:sldId id="626" r:id="rId113"/>
    <p:sldId id="627" r:id="rId114"/>
    <p:sldId id="629" r:id="rId115"/>
    <p:sldId id="554" r:id="rId116"/>
    <p:sldId id="710" r:id="rId117"/>
    <p:sldId id="549" r:id="rId118"/>
    <p:sldId id="612" r:id="rId119"/>
    <p:sldId id="621" r:id="rId120"/>
    <p:sldId id="620" r:id="rId121"/>
    <p:sldId id="633" r:id="rId122"/>
    <p:sldId id="622" r:id="rId123"/>
    <p:sldId id="619" r:id="rId124"/>
    <p:sldId id="634" r:id="rId125"/>
    <p:sldId id="601" r:id="rId126"/>
    <p:sldId id="617" r:id="rId127"/>
    <p:sldId id="592" r:id="rId128"/>
    <p:sldId id="593" r:id="rId129"/>
    <p:sldId id="613" r:id="rId130"/>
    <p:sldId id="523" r:id="rId131"/>
    <p:sldId id="594" r:id="rId132"/>
    <p:sldId id="614" r:id="rId133"/>
    <p:sldId id="616" r:id="rId134"/>
    <p:sldId id="628" r:id="rId1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ka Pott" initials="AP" lastIdx="3" clrIdx="0">
    <p:extLst>
      <p:ext uri="{19B8F6BF-5375-455C-9EA6-DF929625EA0E}">
        <p15:presenceInfo xmlns:p15="http://schemas.microsoft.com/office/powerpoint/2012/main" userId="S::annika.pott@wvsbochum.de::b884e0f3-afa0-4721-b9da-abed0f244f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D87"/>
    <a:srgbClr val="4472C4"/>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27"/>
    <p:restoredTop sz="78521"/>
  </p:normalViewPr>
  <p:slideViewPr>
    <p:cSldViewPr snapToGrid="0" snapToObjects="1">
      <p:cViewPr varScale="1">
        <p:scale>
          <a:sx n="91" d="100"/>
          <a:sy n="91" d="100"/>
        </p:scale>
        <p:origin x="288" y="176"/>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24.07.23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24.07.23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pikas-kompakt.dzlm.de/node/33"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Bis zur nächsten Veranstaltung führen Sie diese Aufgabe bitte mit Ihrer Lerngruppe durch und leiten wichtige Erkenntnisse für die Weiterarbeit daraus ab. Es wäre schön, wenn Sie beim nächsten Treffen einige Materialien, wie Kinderdokumente, Arbeitsblätter, konkrete Ideen zur Umsetzen … mitbringen könnten. </a:t>
            </a:r>
          </a:p>
          <a:p>
            <a:r>
              <a:rPr lang="de-DE" dirty="0"/>
              <a:t>Notieren Sie einzelne Stichpunkte</a:t>
            </a:r>
            <a:r>
              <a:rPr lang="de-DE" baseline="0" dirty="0"/>
              <a:t> zu Durchführung und Beobachtung auf dem Arbeitsblatt „Reflexion </a:t>
            </a:r>
            <a:r>
              <a:rPr lang="de-DE" i="1" baseline="0" dirty="0"/>
              <a:t>Basisaufgabe</a:t>
            </a:r>
            <a:r>
              <a:rPr lang="de-DE" baseline="0" dirty="0"/>
              <a:t>“, welches Sie sowohl im Teilnehmenden-Material als auch auf der digitalen Pinnwand finden.</a:t>
            </a:r>
            <a:endParaRPr lang="de-DE" dirty="0"/>
          </a:p>
          <a:p>
            <a:endParaRPr lang="de-DE" dirty="0"/>
          </a:p>
          <a:p>
            <a:r>
              <a:rPr lang="de-DE" i="1" dirty="0"/>
              <a:t>Hinweis</a:t>
            </a:r>
            <a:r>
              <a:rPr lang="de-DE" i="1" baseline="0" dirty="0"/>
              <a:t> zu den </a:t>
            </a:r>
            <a:r>
              <a:rPr lang="de-DE" i="1" dirty="0"/>
              <a:t>Reflexionsfragen auf dem Arbeitsblatt:</a:t>
            </a:r>
          </a:p>
          <a:p>
            <a:pPr lvl="0"/>
            <a:r>
              <a:rPr lang="de-DE" sz="1200" i="1" kern="1200" dirty="0">
                <a:solidFill>
                  <a:schemeClr val="tx1"/>
                </a:solidFill>
                <a:effectLst/>
                <a:latin typeface="+mn-lt"/>
                <a:ea typeface="+mn-ea"/>
                <a:cs typeface="+mn-cs"/>
              </a:rPr>
              <a:t>Berichten Sie über die Durchführung der Aufgabe und Ihre Beobachtungen: </a:t>
            </a:r>
          </a:p>
          <a:p>
            <a:pPr marL="171450" lvl="0" indent="-171450">
              <a:buFontTx/>
              <a:buChar char="-"/>
            </a:pPr>
            <a:r>
              <a:rPr lang="de-DE" sz="1200" i="1" kern="1200" dirty="0">
                <a:solidFill>
                  <a:schemeClr val="tx1"/>
                </a:solidFill>
                <a:effectLst/>
                <a:latin typeface="+mn-lt"/>
                <a:ea typeface="+mn-ea"/>
                <a:cs typeface="+mn-cs"/>
              </a:rPr>
              <a:t>Welche grundsätzlichen Rückmeldungen haben Sie zur Durchführung der Erprobung?</a:t>
            </a:r>
          </a:p>
          <a:p>
            <a:pPr marL="171450" lvl="0" indent="-171450">
              <a:buFontTx/>
              <a:buChar char="-"/>
            </a:pPr>
            <a:r>
              <a:rPr lang="de-DE" sz="1200" i="1" kern="1200" dirty="0">
                <a:solidFill>
                  <a:schemeClr val="tx1"/>
                </a:solidFill>
                <a:effectLst/>
                <a:latin typeface="+mn-lt"/>
                <a:ea typeface="+mn-ea"/>
                <a:cs typeface="+mn-cs"/>
              </a:rPr>
              <a:t>Welche Schwierigkeiten beim Bearbeiten „Ihrer“ Basisaufgabe haben Sie bei einzelnen Kindern beobachtet?</a:t>
            </a:r>
          </a:p>
          <a:p>
            <a:pPr marL="171450" lvl="0" indent="-171450">
              <a:buFontTx/>
              <a:buChar char="-"/>
            </a:pPr>
            <a:r>
              <a:rPr lang="de-DE" sz="1200" i="1" kern="1200" dirty="0">
                <a:solidFill>
                  <a:schemeClr val="tx1"/>
                </a:solidFill>
                <a:effectLst/>
                <a:latin typeface="+mn-lt"/>
                <a:ea typeface="+mn-ea"/>
                <a:cs typeface="+mn-cs"/>
              </a:rPr>
              <a:t>Welche Ideen haben Sie, um diese Schwierigkeiten bei einer erneuten Durchführung der UE in einer anderen Lerngruppe zu vermeiden?</a:t>
            </a:r>
          </a:p>
          <a:p>
            <a:pPr lvl="0"/>
            <a:r>
              <a:rPr lang="de-DE" sz="1200" i="1" kern="1200" dirty="0">
                <a:solidFill>
                  <a:schemeClr val="tx1"/>
                </a:solidFill>
                <a:effectLst/>
                <a:latin typeface="+mn-lt"/>
                <a:ea typeface="+mn-ea"/>
                <a:cs typeface="+mn-cs"/>
              </a:rPr>
              <a:t>Sammeln von wichtigen Tipps für die Praxis zu der durchgeführten Aufgabe (dem Entwickeln von Basisaufgaben):</a:t>
            </a:r>
          </a:p>
          <a:p>
            <a:pPr marL="171450" lvl="0" indent="-171450">
              <a:buFontTx/>
              <a:buChar char="-"/>
            </a:pPr>
            <a:r>
              <a:rPr lang="de-DE" sz="1200" i="1" kern="1200" dirty="0">
                <a:solidFill>
                  <a:schemeClr val="tx1"/>
                </a:solidFill>
                <a:effectLst/>
                <a:latin typeface="+mn-lt"/>
                <a:ea typeface="+mn-ea"/>
                <a:cs typeface="+mn-cs"/>
              </a:rPr>
              <a:t>Welche Erkenntnisse ergeben sich für die Weiterarbeit mit diesen Kindern?</a:t>
            </a:r>
          </a:p>
          <a:p>
            <a:pPr marL="171450" lvl="0" indent="-171450">
              <a:buFontTx/>
              <a:buChar char="-"/>
            </a:pPr>
            <a:r>
              <a:rPr lang="de-DE" sz="1200" i="1" kern="1200" dirty="0">
                <a:solidFill>
                  <a:schemeClr val="tx1"/>
                </a:solidFill>
                <a:effectLst/>
                <a:latin typeface="+mn-lt"/>
                <a:ea typeface="+mn-ea"/>
                <a:cs typeface="+mn-cs"/>
              </a:rPr>
              <a:t>Wie könnten Sie von dieser Basisaufgabe ausgehend Reduktions- und Erweiterungsaufgaben entwickeln?</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2992787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4" name="Shape 30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035" name="Shape 3035"/>
          <p:cNvSpPr>
            <a:spLocks noGrp="1"/>
          </p:cNvSpPr>
          <p:nvPr>
            <p:ph type="body" sz="quarter" idx="1"/>
          </p:nvPr>
        </p:nvSpPr>
        <p:spPr>
          <a:prstGeom prst="rect">
            <a:avLst/>
          </a:prstGeom>
        </p:spPr>
        <p:txBody>
          <a:bodyPr/>
          <a:lstStyle/>
          <a:p>
            <a:r>
              <a:rPr dirty="0"/>
              <a:t>DARUM </a:t>
            </a:r>
            <a:r>
              <a:rPr lang="de-DE" dirty="0"/>
              <a:t>ist es </a:t>
            </a:r>
            <a:r>
              <a:rPr dirty="0" err="1"/>
              <a:t>immer</a:t>
            </a:r>
            <a:r>
              <a:rPr dirty="0"/>
              <a:t> </a:t>
            </a:r>
            <a:r>
              <a:rPr dirty="0" err="1"/>
              <a:t>auch</a:t>
            </a:r>
            <a:r>
              <a:rPr dirty="0"/>
              <a:t> </a:t>
            </a:r>
            <a:r>
              <a:rPr lang="de-DE" dirty="0"/>
              <a:t>wichtig, die mathematische Strukturen</a:t>
            </a:r>
            <a:r>
              <a:rPr lang="de-DE" baseline="0" dirty="0"/>
              <a:t> des Lerngegenstands zu kennen.</a:t>
            </a:r>
            <a:endParaRPr dirty="0"/>
          </a:p>
        </p:txBody>
      </p:sp>
    </p:spTree>
    <p:extLst>
      <p:ext uri="{BB962C8B-B14F-4D97-AF65-F5344CB8AC3E}">
        <p14:creationId xmlns:p14="http://schemas.microsoft.com/office/powerpoint/2010/main" val="153937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Verdeutlichen </a:t>
            </a:r>
            <a:r>
              <a:rPr lang="de-DE" dirty="0">
                <a:sym typeface="Wingdings" pitchFamily="2" charset="2"/>
              </a:rPr>
              <a:t> lose Aufgabe ist noch nicht klar, on Diagnose oder Förderung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2687584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Shape 3079"/>
          <p:cNvSpPr>
            <a:spLocks noGrp="1" noRot="1" noChangeAspect="1"/>
          </p:cNvSpPr>
          <p:nvPr>
            <p:ph type="sldImg"/>
          </p:nvPr>
        </p:nvSpPr>
        <p:spPr>
          <a:xfrm>
            <a:off x="1143000" y="685800"/>
            <a:ext cx="4572000" cy="3429000"/>
          </a:xfrm>
          <a:prstGeom prst="rect">
            <a:avLst/>
          </a:prstGeom>
        </p:spPr>
        <p:txBody>
          <a:bodyPr/>
          <a:lstStyle/>
          <a:p>
            <a:endParaRPr/>
          </a:p>
        </p:txBody>
      </p:sp>
      <p:sp>
        <p:nvSpPr>
          <p:cNvPr id="3080" name="Shape 3080"/>
          <p:cNvSpPr>
            <a:spLocks noGrp="1"/>
          </p:cNvSpPr>
          <p:nvPr>
            <p:ph type="body" sz="quarter" idx="1"/>
          </p:nvPr>
        </p:nvSpPr>
        <p:spPr>
          <a:prstGeom prst="rect">
            <a:avLst/>
          </a:prstGeom>
        </p:spPr>
        <p:txBody>
          <a:bodyPr/>
          <a:lstStyle/>
          <a:p>
            <a:r>
              <a:rPr dirty="0"/>
              <a:t>Ein </a:t>
            </a:r>
            <a:r>
              <a:rPr b="1" dirty="0"/>
              <a:t>wichtiger Bestandteil</a:t>
            </a:r>
            <a:r>
              <a:rPr dirty="0"/>
              <a:t> eines diagnosegeleiteten sowie förderorientierten Unterrichts ist der </a:t>
            </a:r>
            <a:r>
              <a:rPr b="1" dirty="0"/>
              <a:t>Einsatz geeigneter Diagnose- und Förderaufgaben.</a:t>
            </a:r>
            <a:r>
              <a:rPr dirty="0"/>
              <a:t> Da Diagnose und Förderung </a:t>
            </a:r>
            <a:r>
              <a:rPr b="1" dirty="0"/>
              <a:t>untrennbar</a:t>
            </a:r>
            <a:r>
              <a:rPr dirty="0"/>
              <a:t> zusammenhängen, geht auch der konkrete Einsatz beider Aufgabentypen im Unterricht häufig direkt ineinander über. Aufgrund der </a:t>
            </a:r>
            <a:r>
              <a:rPr b="1" dirty="0"/>
              <a:t>differenzierten Zielsetzung ist aber trotzdem eine Unterscheidung notwendig</a:t>
            </a:r>
            <a:r>
              <a:rPr dirty="0"/>
              <a:t>. Für eine erfolgreiche Anwendung im Unterricht ist es demnach essentiell sich ihre Gegensätze bewusst zu machen.</a:t>
            </a:r>
          </a:p>
        </p:txBody>
      </p:sp>
    </p:spTree>
    <p:extLst>
      <p:ext uri="{BB962C8B-B14F-4D97-AF65-F5344CB8AC3E}">
        <p14:creationId xmlns:p14="http://schemas.microsoft.com/office/powerpoint/2010/main" val="2433513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Shape 3079"/>
          <p:cNvSpPr>
            <a:spLocks noGrp="1" noRot="1" noChangeAspect="1"/>
          </p:cNvSpPr>
          <p:nvPr>
            <p:ph type="sldImg"/>
          </p:nvPr>
        </p:nvSpPr>
        <p:spPr>
          <a:xfrm>
            <a:off x="1143000" y="685800"/>
            <a:ext cx="4572000" cy="3429000"/>
          </a:xfrm>
          <a:prstGeom prst="rect">
            <a:avLst/>
          </a:prstGeom>
        </p:spPr>
        <p:txBody>
          <a:bodyPr/>
          <a:lstStyle/>
          <a:p>
            <a:endParaRPr/>
          </a:p>
        </p:txBody>
      </p:sp>
      <p:sp>
        <p:nvSpPr>
          <p:cNvPr id="3080" name="Shape 3080"/>
          <p:cNvSpPr>
            <a:spLocks noGrp="1"/>
          </p:cNvSpPr>
          <p:nvPr>
            <p:ph type="body" sz="quarter" idx="1"/>
          </p:nvPr>
        </p:nvSpPr>
        <p:spPr>
          <a:prstGeom prst="rect">
            <a:avLst/>
          </a:prstGeom>
        </p:spPr>
        <p:txBody>
          <a:bodyPr/>
          <a:lstStyle/>
          <a:p>
            <a:r>
              <a:rPr dirty="0"/>
              <a:t>Ein </a:t>
            </a:r>
            <a:r>
              <a:rPr b="1" dirty="0"/>
              <a:t>wichtiger Bestandteil</a:t>
            </a:r>
            <a:r>
              <a:rPr dirty="0"/>
              <a:t> eines diagnosegeleiteten sowie förderorientierten Unterrichts ist der </a:t>
            </a:r>
            <a:r>
              <a:rPr b="1" dirty="0"/>
              <a:t>Einsatz geeigneter Diagnose- und Förderaufgaben.</a:t>
            </a:r>
            <a:r>
              <a:rPr dirty="0"/>
              <a:t> Da Diagnose und Förderung </a:t>
            </a:r>
            <a:r>
              <a:rPr b="1" dirty="0"/>
              <a:t>untrennbar</a:t>
            </a:r>
            <a:r>
              <a:rPr dirty="0"/>
              <a:t> zusammenhängen, geht auch der konkrete Einsatz beider Aufgabentypen im Unterricht häufig direkt ineinander über. Aufgrund der </a:t>
            </a:r>
            <a:r>
              <a:rPr b="1" dirty="0"/>
              <a:t>differenzierten Zielsetzung ist aber trotzdem eine Unterscheidung notwendig</a:t>
            </a:r>
            <a:r>
              <a:rPr dirty="0"/>
              <a:t>. Für eine erfolgreiche Anwendung im Unterricht ist es demnach essentiell sich ihre Gegensätze bewusst zu </a:t>
            </a:r>
            <a:r>
              <a:rPr dirty="0" err="1"/>
              <a:t>machen</a:t>
            </a:r>
            <a:r>
              <a:rPr dirty="0"/>
              <a:t>.</a:t>
            </a:r>
            <a:endParaRPr lang="de-DE" dirty="0"/>
          </a:p>
        </p:txBody>
      </p:sp>
    </p:spTree>
    <p:extLst>
      <p:ext uri="{BB962C8B-B14F-4D97-AF65-F5344CB8AC3E}">
        <p14:creationId xmlns:p14="http://schemas.microsoft.com/office/powerpoint/2010/main" val="3178370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Zeit: etwa 15 Minuten (je nach Gruppe kann das auch schneller gehen)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360632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4" name="Shape 30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035" name="Shape 3035"/>
          <p:cNvSpPr>
            <a:spLocks noGrp="1"/>
          </p:cNvSpPr>
          <p:nvPr>
            <p:ph type="body" sz="quarter" idx="1"/>
          </p:nvPr>
        </p:nvSpPr>
        <p:spPr>
          <a:prstGeom prst="rect">
            <a:avLst/>
          </a:prstGeom>
        </p:spPr>
        <p:txBody>
          <a:bodyPr/>
          <a:lstStyle/>
          <a:p>
            <a:r>
              <a:rPr lang="de-DE" b="0" i="0" u="none" strike="noStrike" dirty="0">
                <a:solidFill>
                  <a:srgbClr val="000000"/>
                </a:solidFill>
                <a:effectLst/>
                <a:latin typeface="Calibri" panose="020F0502020204030204" pitchFamily="34" charset="0"/>
              </a:rPr>
              <a:t>Übergang zu den Inhalten. Da das Deuten ein so wichtiger Teil im Prozess von Diagnose und Förderung ist, ist das mathematikdidaktische Wissen um die Inhalte ein wichtiger Teil. DARUM ist es immer auch wichtig, die mathematische Strukturen des Lerngegenstands zu kennen.​</a:t>
            </a:r>
            <a:endParaRPr dirty="0"/>
          </a:p>
        </p:txBody>
      </p:sp>
    </p:spTree>
    <p:extLst>
      <p:ext uri="{BB962C8B-B14F-4D97-AF65-F5344CB8AC3E}">
        <p14:creationId xmlns:p14="http://schemas.microsoft.com/office/powerpoint/2010/main" val="1104281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721424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Operationen verstehen, also inhaltlich nachvollziehen zu können, um sie dann sinnbringend anzuwenden, müssen unterschiedliche Elemente erlernt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3602057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Diagnoseaufgabe: Kind sortieren lassen und schauen, welche Darstellungen genutzt werden- eher einseitig oder flexibel? Vgl. </a:t>
            </a:r>
            <a:r>
              <a:rPr lang="de-DE" dirty="0" err="1"/>
              <a:t>pikas-mi.dzlm.de</a:t>
            </a:r>
            <a:r>
              <a:rPr lang="de-DE" dirty="0"/>
              <a:t>/440</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1980844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0" name="Shape 1970"/>
          <p:cNvSpPr>
            <a:spLocks noGrp="1" noRot="1" noChangeAspect="1"/>
          </p:cNvSpPr>
          <p:nvPr>
            <p:ph type="sldImg"/>
          </p:nvPr>
        </p:nvSpPr>
        <p:spPr>
          <a:xfrm>
            <a:off x="1143000" y="685800"/>
            <a:ext cx="4572000" cy="3429000"/>
          </a:xfrm>
          <a:prstGeom prst="rect">
            <a:avLst/>
          </a:prstGeom>
        </p:spPr>
        <p:txBody>
          <a:bodyPr/>
          <a:lstStyle/>
          <a:p>
            <a:endParaRPr/>
          </a:p>
        </p:txBody>
      </p:sp>
      <p:sp>
        <p:nvSpPr>
          <p:cNvPr id="1971" name="Shape 1971"/>
          <p:cNvSpPr>
            <a:spLocks noGrp="1"/>
          </p:cNvSpPr>
          <p:nvPr>
            <p:ph type="body" sz="quarter" idx="1"/>
          </p:nvPr>
        </p:nvSpPr>
        <p:spPr>
          <a:prstGeom prst="rect">
            <a:avLst/>
          </a:prstGeom>
        </p:spPr>
        <p:txBody>
          <a:bodyPr/>
          <a:lstStyle/>
          <a:p>
            <a:pPr>
              <a:defRPr>
                <a:latin typeface="Helvetica Neue"/>
                <a:ea typeface="Helvetica Neue"/>
                <a:cs typeface="Helvetica Neue"/>
                <a:sym typeface="Helvetica Neue"/>
              </a:defRPr>
            </a:pPr>
            <a:r>
              <a:t>Beschreiben bzw. Benennen der gewürfelten Punkte: Die Kinder werden angeregt, nach jedem Wurf bzw. am Ende einer Wurfhandlung (d.h. nach maximal 3 Würfen) die Würfe zu benennen, die gezählt werden.</a:t>
            </a:r>
          </a:p>
          <a:p>
            <a:pPr>
              <a:defRPr>
                <a:latin typeface="Helvetica Neue"/>
                <a:ea typeface="Helvetica Neue"/>
                <a:cs typeface="Helvetica Neue"/>
                <a:sym typeface="Helvetica Neue"/>
              </a:defRPr>
            </a:pPr>
            <a:r>
              <a:t>Die Anforderung, die Wurfhandlung und die Würfelbilder zu beschreiben und zu benennen, fokussiert die Kinder einerseits und stellt zugleich eine „Übersetzungsleistung“ dar (vgl. hierzu Modul Hintergrund „Operationen verstehen“):</a:t>
            </a:r>
          </a:p>
          <a:p>
            <a:pPr>
              <a:defRPr>
                <a:latin typeface="Helvetica Neue"/>
                <a:ea typeface="Helvetica Neue"/>
                <a:cs typeface="Helvetica Neue"/>
                <a:sym typeface="Helvetica Neue"/>
              </a:defRPr>
            </a:pPr>
            <a:r>
              <a:t>Handlung mit Material —&gt; sprachliches Symbol / Sprache </a:t>
            </a:r>
          </a:p>
          <a:p>
            <a:pPr>
              <a:defRPr>
                <a:latin typeface="Helvetica Neue"/>
                <a:ea typeface="Helvetica Neue"/>
                <a:cs typeface="Helvetica Neue"/>
                <a:sym typeface="Helvetica Neue"/>
              </a:defRPr>
            </a:pPr>
            <a:endParaRPr/>
          </a:p>
          <a:p>
            <a:pPr>
              <a:defRPr>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261262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Ggf. Kinderdokumente, Arbeitsblätter, konkrete Ideen zur Umsetzung  austauschen und daran Antworten auf Reflexionsfragen verdeutlichen</a:t>
            </a:r>
          </a:p>
          <a:p>
            <a:endParaRPr lang="de-DE" dirty="0"/>
          </a:p>
          <a:p>
            <a:r>
              <a:rPr lang="de-DE" i="1" dirty="0"/>
              <a:t>Hinweis</a:t>
            </a:r>
            <a:r>
              <a:rPr lang="de-DE" i="1" baseline="0" dirty="0"/>
              <a:t> zu den </a:t>
            </a:r>
            <a:r>
              <a:rPr lang="de-DE" i="1" dirty="0"/>
              <a:t>Reflexionsfragen auf dem Arbeitsblatt:</a:t>
            </a:r>
          </a:p>
          <a:p>
            <a:pPr lvl="0"/>
            <a:r>
              <a:rPr lang="de-DE" sz="1200" i="1" kern="1200" dirty="0">
                <a:solidFill>
                  <a:schemeClr val="tx1"/>
                </a:solidFill>
                <a:effectLst/>
                <a:latin typeface="+mn-lt"/>
                <a:ea typeface="+mn-ea"/>
                <a:cs typeface="+mn-cs"/>
              </a:rPr>
              <a:t>Berichten Sie über die Durchführung der Aufgabe und Ihre Beobachtungen: </a:t>
            </a:r>
          </a:p>
          <a:p>
            <a:pPr marL="171450" lvl="0" indent="-171450">
              <a:buFontTx/>
              <a:buChar char="-"/>
            </a:pPr>
            <a:r>
              <a:rPr lang="de-DE" sz="1200" i="1" kern="1200" dirty="0">
                <a:solidFill>
                  <a:schemeClr val="tx1"/>
                </a:solidFill>
                <a:effectLst/>
                <a:latin typeface="+mn-lt"/>
                <a:ea typeface="+mn-ea"/>
                <a:cs typeface="+mn-cs"/>
              </a:rPr>
              <a:t>Welche grundsätzlichen Rückmeldungen haben Sie zur Durchführung der Erprobung?</a:t>
            </a:r>
          </a:p>
          <a:p>
            <a:pPr marL="171450" lvl="0" indent="-171450">
              <a:buFontTx/>
              <a:buChar char="-"/>
            </a:pPr>
            <a:r>
              <a:rPr lang="de-DE" sz="1200" i="1" kern="1200" dirty="0">
                <a:solidFill>
                  <a:schemeClr val="tx1"/>
                </a:solidFill>
                <a:effectLst/>
                <a:latin typeface="+mn-lt"/>
                <a:ea typeface="+mn-ea"/>
                <a:cs typeface="+mn-cs"/>
              </a:rPr>
              <a:t>Welche Schwierigkeiten beim Bearbeiten „Ihrer“ Basisaufgabe haben Sie bei einzelnen Kindern beobachtet?</a:t>
            </a:r>
          </a:p>
          <a:p>
            <a:pPr marL="171450" lvl="0" indent="-171450">
              <a:buFontTx/>
              <a:buChar char="-"/>
            </a:pPr>
            <a:r>
              <a:rPr lang="de-DE" sz="1200" i="1" kern="1200" dirty="0">
                <a:solidFill>
                  <a:schemeClr val="tx1"/>
                </a:solidFill>
                <a:effectLst/>
                <a:latin typeface="+mn-lt"/>
                <a:ea typeface="+mn-ea"/>
                <a:cs typeface="+mn-cs"/>
              </a:rPr>
              <a:t>Welche Ideen haben Sie, um diese Schwierigkeiten bei einer erneuten Durchführung der UE in einer anderen Lerngruppe zu vermeiden?</a:t>
            </a:r>
          </a:p>
          <a:p>
            <a:pPr lvl="0"/>
            <a:r>
              <a:rPr lang="de-DE" sz="1200" i="1" kern="1200" dirty="0">
                <a:solidFill>
                  <a:schemeClr val="tx1"/>
                </a:solidFill>
                <a:effectLst/>
                <a:latin typeface="+mn-lt"/>
                <a:ea typeface="+mn-ea"/>
                <a:cs typeface="+mn-cs"/>
              </a:rPr>
              <a:t>Sammeln von wichtigen Tipps für die Praxis zu der durchgeführten Aufgabe (dem Entwickeln von Basisaufgaben):</a:t>
            </a:r>
          </a:p>
          <a:p>
            <a:pPr marL="171450" lvl="0" indent="-171450">
              <a:buFontTx/>
              <a:buChar char="-"/>
            </a:pPr>
            <a:r>
              <a:rPr lang="de-DE" sz="1200" i="1" kern="1200" dirty="0">
                <a:solidFill>
                  <a:schemeClr val="tx1"/>
                </a:solidFill>
                <a:effectLst/>
                <a:latin typeface="+mn-lt"/>
                <a:ea typeface="+mn-ea"/>
                <a:cs typeface="+mn-cs"/>
              </a:rPr>
              <a:t>Welche Erkenntnisse ergeben sich für die Weiterarbeit mit diesen Kindern?</a:t>
            </a:r>
          </a:p>
          <a:p>
            <a:pPr marL="171450" lvl="0" indent="-171450">
              <a:buFontTx/>
              <a:buChar char="-"/>
            </a:pPr>
            <a:r>
              <a:rPr lang="de-DE" sz="1200" i="1" kern="1200" dirty="0">
                <a:solidFill>
                  <a:schemeClr val="tx1"/>
                </a:solidFill>
                <a:effectLst/>
                <a:latin typeface="+mn-lt"/>
                <a:ea typeface="+mn-ea"/>
                <a:cs typeface="+mn-cs"/>
              </a:rPr>
              <a:t>Wie könnten Sie von dieser Basisaufgabe ausgehend Reduktions- und Erweiterungsaufgaben entwickeln?</a:t>
            </a:r>
            <a:endParaRPr lang="de-DE" dirty="0"/>
          </a:p>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952903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Aktivierung des Vorwissens, Zeit 5 Minuten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1356389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3829953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Darstellung hat im Vergleich zu einigen anderen Abbildungen den Vorteil, dass sie noch die Ebene der Abstraktion mit aufnimmt, weswegen sie hier mit ausgewählt wurde. Sollten die Teilnehmenden eine etwas reduzierte Version des Darstellungswechsels bekommen sollen, kann auch die Abbildung auf der ausgeblendeten Folie 56 genutzt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470017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2927451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2249683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9" name="Shape 1989"/>
          <p:cNvSpPr>
            <a:spLocks noGrp="1" noRot="1" noChangeAspect="1"/>
          </p:cNvSpPr>
          <p:nvPr>
            <p:ph type="sldImg"/>
          </p:nvPr>
        </p:nvSpPr>
        <p:spPr>
          <a:xfrm>
            <a:off x="1143000" y="685800"/>
            <a:ext cx="4572000" cy="3429000"/>
          </a:xfrm>
          <a:prstGeom prst="rect">
            <a:avLst/>
          </a:prstGeom>
        </p:spPr>
        <p:txBody>
          <a:bodyPr/>
          <a:lstStyle/>
          <a:p>
            <a:endParaRPr/>
          </a:p>
        </p:txBody>
      </p:sp>
      <p:sp>
        <p:nvSpPr>
          <p:cNvPr id="1990" name="Shape 1990"/>
          <p:cNvSpPr>
            <a:spLocks noGrp="1"/>
          </p:cNvSpPr>
          <p:nvPr>
            <p:ph type="body" sz="quarter" idx="1"/>
          </p:nvPr>
        </p:nvSpPr>
        <p:spPr>
          <a:prstGeom prst="rect">
            <a:avLst/>
          </a:prstGeom>
        </p:spPr>
        <p:txBody>
          <a:bodyPr/>
          <a:lstStyle/>
          <a:p>
            <a:pPr>
              <a:defRPr>
                <a:latin typeface="Helvetica Neue"/>
                <a:ea typeface="Helvetica Neue"/>
                <a:cs typeface="Helvetica Neue"/>
                <a:sym typeface="Helvetica Neue"/>
              </a:defRPr>
            </a:pPr>
            <a:r>
              <a:rPr dirty="0" err="1"/>
              <a:t>Neben</a:t>
            </a:r>
            <a:r>
              <a:rPr dirty="0"/>
              <a:t> der Notation der </a:t>
            </a:r>
            <a:r>
              <a:rPr dirty="0" err="1"/>
              <a:t>Gesamtzahl</a:t>
            </a:r>
            <a:r>
              <a:rPr dirty="0"/>
              <a:t> der </a:t>
            </a:r>
            <a:r>
              <a:rPr dirty="0" err="1"/>
              <a:t>gewürfelten</a:t>
            </a:r>
            <a:r>
              <a:rPr dirty="0"/>
              <a:t> </a:t>
            </a:r>
            <a:r>
              <a:rPr dirty="0" err="1"/>
              <a:t>Punkte</a:t>
            </a:r>
            <a:r>
              <a:rPr dirty="0"/>
              <a:t> </a:t>
            </a:r>
            <a:r>
              <a:rPr dirty="0" err="1"/>
              <a:t>kann</a:t>
            </a:r>
            <a:r>
              <a:rPr dirty="0"/>
              <a:t> – </a:t>
            </a:r>
            <a:r>
              <a:rPr dirty="0" err="1"/>
              <a:t>jeweils</a:t>
            </a:r>
            <a:r>
              <a:rPr dirty="0"/>
              <a:t> </a:t>
            </a:r>
            <a:r>
              <a:rPr dirty="0" err="1"/>
              <a:t>nach</a:t>
            </a:r>
            <a:r>
              <a:rPr dirty="0"/>
              <a:t> </a:t>
            </a:r>
            <a:r>
              <a:rPr dirty="0" err="1"/>
              <a:t>einem</a:t>
            </a:r>
            <a:r>
              <a:rPr dirty="0"/>
              <a:t> </a:t>
            </a:r>
            <a:r>
              <a:rPr dirty="0" err="1"/>
              <a:t>Spieldurchgang</a:t>
            </a:r>
            <a:r>
              <a:rPr dirty="0"/>
              <a:t> - </a:t>
            </a:r>
            <a:r>
              <a:rPr dirty="0" err="1"/>
              <a:t>zusätzlich</a:t>
            </a:r>
            <a:r>
              <a:rPr dirty="0"/>
              <a:t> </a:t>
            </a:r>
            <a:r>
              <a:rPr dirty="0" err="1"/>
              <a:t>eine</a:t>
            </a:r>
            <a:r>
              <a:rPr dirty="0"/>
              <a:t> </a:t>
            </a:r>
            <a:r>
              <a:rPr dirty="0" err="1"/>
              <a:t>ausführlichere</a:t>
            </a:r>
            <a:r>
              <a:rPr dirty="0"/>
              <a:t> Form der </a:t>
            </a:r>
            <a:r>
              <a:rPr dirty="0" err="1"/>
              <a:t>Dokumentation</a:t>
            </a:r>
            <a:r>
              <a:rPr dirty="0"/>
              <a:t> </a:t>
            </a:r>
            <a:r>
              <a:rPr dirty="0" err="1"/>
              <a:t>angeregt</a:t>
            </a:r>
            <a:r>
              <a:rPr dirty="0"/>
              <a:t> </a:t>
            </a:r>
            <a:r>
              <a:rPr dirty="0" err="1"/>
              <a:t>werden</a:t>
            </a:r>
            <a:r>
              <a:rPr dirty="0"/>
              <a:t>.</a:t>
            </a:r>
          </a:p>
          <a:p>
            <a:pPr>
              <a:defRPr>
                <a:latin typeface="Helvetica Neue"/>
                <a:ea typeface="Helvetica Neue"/>
                <a:cs typeface="Helvetica Neue"/>
                <a:sym typeface="Helvetica Neue"/>
              </a:defRPr>
            </a:pPr>
            <a:r>
              <a:rPr dirty="0" err="1"/>
              <a:t>Hierdurch</a:t>
            </a:r>
            <a:r>
              <a:rPr dirty="0"/>
              <a:t> </a:t>
            </a:r>
            <a:r>
              <a:rPr dirty="0" err="1"/>
              <a:t>werden</a:t>
            </a:r>
            <a:r>
              <a:rPr dirty="0"/>
              <a:t> von den </a:t>
            </a:r>
            <a:r>
              <a:rPr dirty="0" err="1"/>
              <a:t>Kindern</a:t>
            </a:r>
            <a:r>
              <a:rPr dirty="0"/>
              <a:t> </a:t>
            </a:r>
            <a:r>
              <a:rPr dirty="0" err="1"/>
              <a:t>weitere</a:t>
            </a:r>
            <a:r>
              <a:rPr dirty="0"/>
              <a:t> </a:t>
            </a:r>
            <a:r>
              <a:rPr dirty="0" err="1"/>
              <a:t>Darstellungswechsel</a:t>
            </a:r>
            <a:r>
              <a:rPr dirty="0"/>
              <a:t> </a:t>
            </a:r>
            <a:r>
              <a:rPr dirty="0" err="1"/>
              <a:t>eingefordert</a:t>
            </a:r>
            <a:r>
              <a:rPr dirty="0"/>
              <a:t>:</a:t>
            </a:r>
          </a:p>
          <a:p>
            <a:pPr>
              <a:defRPr>
                <a:latin typeface="Helvetica Neue"/>
                <a:ea typeface="Helvetica Neue"/>
                <a:cs typeface="Helvetica Neue"/>
                <a:sym typeface="Helvetica Neue"/>
              </a:defRPr>
            </a:pPr>
            <a:r>
              <a:rPr dirty="0" err="1"/>
              <a:t>Handlung</a:t>
            </a:r>
            <a:r>
              <a:rPr dirty="0"/>
              <a:t> </a:t>
            </a:r>
            <a:r>
              <a:rPr dirty="0" err="1"/>
              <a:t>mit</a:t>
            </a:r>
            <a:r>
              <a:rPr dirty="0"/>
              <a:t> Material</a:t>
            </a:r>
            <a:r>
              <a:rPr lang="de-DE" dirty="0"/>
              <a:t> </a:t>
            </a:r>
            <a:r>
              <a:rPr lang="de-DE" dirty="0">
                <a:sym typeface="Wingdings" pitchFamily="2" charset="2"/>
              </a:rPr>
              <a:t></a:t>
            </a:r>
            <a:r>
              <a:rPr dirty="0"/>
              <a:t> </a:t>
            </a:r>
            <a:r>
              <a:rPr dirty="0" err="1"/>
              <a:t>bildliche</a:t>
            </a:r>
            <a:r>
              <a:rPr dirty="0"/>
              <a:t> </a:t>
            </a:r>
            <a:r>
              <a:rPr dirty="0" err="1"/>
              <a:t>Darstellung</a:t>
            </a:r>
            <a:r>
              <a:rPr dirty="0"/>
              <a:t> </a:t>
            </a:r>
            <a:r>
              <a:rPr lang="de-DE" dirty="0">
                <a:sym typeface="Wingdings" pitchFamily="2" charset="2"/>
              </a:rPr>
              <a:t> Aufgabennotationen</a:t>
            </a:r>
            <a:endParaRPr dirty="0"/>
          </a:p>
        </p:txBody>
      </p:sp>
    </p:spTree>
    <p:extLst>
      <p:ext uri="{BB962C8B-B14F-4D97-AF65-F5344CB8AC3E}">
        <p14:creationId xmlns:p14="http://schemas.microsoft.com/office/powerpoint/2010/main" val="705572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6" name="Shape 2006"/>
          <p:cNvSpPr>
            <a:spLocks noGrp="1" noRot="1" noChangeAspect="1"/>
          </p:cNvSpPr>
          <p:nvPr>
            <p:ph type="sldImg"/>
          </p:nvPr>
        </p:nvSpPr>
        <p:spPr>
          <a:xfrm>
            <a:off x="1143000" y="685800"/>
            <a:ext cx="4572000" cy="3429000"/>
          </a:xfrm>
          <a:prstGeom prst="rect">
            <a:avLst/>
          </a:prstGeom>
        </p:spPr>
        <p:txBody>
          <a:bodyPr/>
          <a:lstStyle/>
          <a:p>
            <a:endParaRPr/>
          </a:p>
        </p:txBody>
      </p:sp>
      <p:sp>
        <p:nvSpPr>
          <p:cNvPr id="2007" name="Shape 2007"/>
          <p:cNvSpPr>
            <a:spLocks noGrp="1"/>
          </p:cNvSpPr>
          <p:nvPr>
            <p:ph type="body" sz="quarter" idx="1"/>
          </p:nvPr>
        </p:nvSpPr>
        <p:spPr>
          <a:prstGeom prst="rect">
            <a:avLst/>
          </a:prstGeom>
        </p:spPr>
        <p:txBody>
          <a:bodyPr/>
          <a:lstStyle/>
          <a:p>
            <a:pPr>
              <a:defRPr>
                <a:latin typeface="Helvetica Neue"/>
                <a:ea typeface="Helvetica Neue"/>
                <a:cs typeface="Helvetica Neue"/>
                <a:sym typeface="Helvetica Neue"/>
              </a:defRPr>
            </a:pPr>
            <a:r>
              <a:rPr dirty="0" err="1"/>
              <a:t>Neben</a:t>
            </a:r>
            <a:r>
              <a:rPr dirty="0"/>
              <a:t> der Notation der </a:t>
            </a:r>
            <a:r>
              <a:rPr dirty="0" err="1"/>
              <a:t>Gesamtzahl</a:t>
            </a:r>
            <a:r>
              <a:rPr dirty="0"/>
              <a:t> der </a:t>
            </a:r>
            <a:r>
              <a:rPr dirty="0" err="1"/>
              <a:t>gewürfelten</a:t>
            </a:r>
            <a:r>
              <a:rPr dirty="0"/>
              <a:t> </a:t>
            </a:r>
            <a:r>
              <a:rPr dirty="0" err="1"/>
              <a:t>Punkte</a:t>
            </a:r>
            <a:r>
              <a:rPr dirty="0"/>
              <a:t> </a:t>
            </a:r>
            <a:r>
              <a:rPr dirty="0" err="1"/>
              <a:t>kann</a:t>
            </a:r>
            <a:r>
              <a:rPr dirty="0"/>
              <a:t> – </a:t>
            </a:r>
            <a:r>
              <a:rPr dirty="0" err="1"/>
              <a:t>jeweils</a:t>
            </a:r>
            <a:r>
              <a:rPr dirty="0"/>
              <a:t> </a:t>
            </a:r>
            <a:r>
              <a:rPr dirty="0" err="1"/>
              <a:t>nach</a:t>
            </a:r>
            <a:r>
              <a:rPr dirty="0"/>
              <a:t> </a:t>
            </a:r>
            <a:r>
              <a:rPr dirty="0" err="1"/>
              <a:t>einem</a:t>
            </a:r>
            <a:r>
              <a:rPr dirty="0"/>
              <a:t> </a:t>
            </a:r>
            <a:r>
              <a:rPr dirty="0" err="1"/>
              <a:t>Spieldurchgang</a:t>
            </a:r>
            <a:r>
              <a:rPr dirty="0"/>
              <a:t> - </a:t>
            </a:r>
            <a:r>
              <a:rPr dirty="0" err="1"/>
              <a:t>zusätzlich</a:t>
            </a:r>
            <a:r>
              <a:rPr dirty="0"/>
              <a:t> </a:t>
            </a:r>
            <a:r>
              <a:rPr dirty="0" err="1"/>
              <a:t>eine</a:t>
            </a:r>
            <a:r>
              <a:rPr dirty="0"/>
              <a:t> </a:t>
            </a:r>
            <a:r>
              <a:rPr dirty="0" err="1"/>
              <a:t>ausführlichere</a:t>
            </a:r>
            <a:r>
              <a:rPr dirty="0"/>
              <a:t> Form der </a:t>
            </a:r>
            <a:r>
              <a:rPr dirty="0" err="1"/>
              <a:t>Dokumentation</a:t>
            </a:r>
            <a:r>
              <a:rPr dirty="0"/>
              <a:t> </a:t>
            </a:r>
            <a:r>
              <a:rPr dirty="0" err="1"/>
              <a:t>angeregt</a:t>
            </a:r>
            <a:r>
              <a:rPr dirty="0"/>
              <a:t> </a:t>
            </a:r>
            <a:r>
              <a:rPr dirty="0" err="1"/>
              <a:t>werden</a:t>
            </a:r>
            <a:r>
              <a:rPr dirty="0"/>
              <a:t>.</a:t>
            </a:r>
          </a:p>
          <a:p>
            <a:pPr>
              <a:defRPr>
                <a:latin typeface="Helvetica Neue"/>
                <a:ea typeface="Helvetica Neue"/>
                <a:cs typeface="Helvetica Neue"/>
                <a:sym typeface="Helvetica Neue"/>
              </a:defRPr>
            </a:pPr>
            <a:r>
              <a:rPr dirty="0" err="1"/>
              <a:t>Hierdurch</a:t>
            </a:r>
            <a:r>
              <a:rPr dirty="0"/>
              <a:t> </a:t>
            </a:r>
            <a:r>
              <a:rPr dirty="0" err="1"/>
              <a:t>werden</a:t>
            </a:r>
            <a:r>
              <a:rPr dirty="0"/>
              <a:t> von den </a:t>
            </a:r>
            <a:r>
              <a:rPr dirty="0" err="1"/>
              <a:t>Kindern</a:t>
            </a:r>
            <a:r>
              <a:rPr dirty="0"/>
              <a:t> </a:t>
            </a:r>
            <a:r>
              <a:rPr dirty="0" err="1"/>
              <a:t>weitere</a:t>
            </a:r>
            <a:r>
              <a:rPr dirty="0"/>
              <a:t> </a:t>
            </a:r>
            <a:r>
              <a:rPr dirty="0" err="1"/>
              <a:t>Darstellungswechsel</a:t>
            </a:r>
            <a:r>
              <a:rPr dirty="0"/>
              <a:t> </a:t>
            </a:r>
            <a:r>
              <a:rPr dirty="0" err="1"/>
              <a:t>eingefordert</a:t>
            </a:r>
            <a:r>
              <a:rPr dirty="0"/>
              <a:t>:</a:t>
            </a:r>
          </a:p>
          <a:p>
            <a:pPr>
              <a:defRPr>
                <a:latin typeface="Helvetica Neue"/>
                <a:ea typeface="Helvetica Neue"/>
                <a:cs typeface="Helvetica Neue"/>
                <a:sym typeface="Helvetica Neue"/>
              </a:defRPr>
            </a:pPr>
            <a:r>
              <a:rPr dirty="0" err="1"/>
              <a:t>Handlung</a:t>
            </a:r>
            <a:r>
              <a:rPr dirty="0"/>
              <a:t> </a:t>
            </a:r>
            <a:r>
              <a:rPr dirty="0" err="1"/>
              <a:t>mit</a:t>
            </a:r>
            <a:r>
              <a:rPr dirty="0"/>
              <a:t> Material </a:t>
            </a:r>
            <a:r>
              <a:rPr lang="de-DE" dirty="0">
                <a:sym typeface="Wingdings" pitchFamily="2" charset="2"/>
              </a:rPr>
              <a:t></a:t>
            </a:r>
            <a:r>
              <a:rPr dirty="0"/>
              <a:t> </a:t>
            </a:r>
            <a:r>
              <a:rPr lang="de-DE" dirty="0"/>
              <a:t>Situationen </a:t>
            </a:r>
            <a:r>
              <a:rPr lang="de-DE" dirty="0">
                <a:sym typeface="Wingdings" pitchFamily="2" charset="2"/>
              </a:rPr>
              <a:t> Notationen der Anzahlen</a:t>
            </a:r>
            <a:endParaRPr dirty="0"/>
          </a:p>
        </p:txBody>
      </p:sp>
    </p:spTree>
    <p:extLst>
      <p:ext uri="{BB962C8B-B14F-4D97-AF65-F5344CB8AC3E}">
        <p14:creationId xmlns:p14="http://schemas.microsoft.com/office/powerpoint/2010/main" val="1911325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7" name="Shape 2207"/>
          <p:cNvSpPr>
            <a:spLocks noGrp="1" noRot="1" noChangeAspect="1"/>
          </p:cNvSpPr>
          <p:nvPr>
            <p:ph type="sldImg"/>
          </p:nvPr>
        </p:nvSpPr>
        <p:spPr>
          <a:xfrm>
            <a:off x="1143000" y="685800"/>
            <a:ext cx="4572000" cy="3429000"/>
          </a:xfrm>
          <a:prstGeom prst="rect">
            <a:avLst/>
          </a:prstGeom>
        </p:spPr>
        <p:txBody>
          <a:bodyPr/>
          <a:lstStyle/>
          <a:p>
            <a:endParaRPr/>
          </a:p>
        </p:txBody>
      </p:sp>
      <p:sp>
        <p:nvSpPr>
          <p:cNvPr id="2208" name="Shape 2208"/>
          <p:cNvSpPr>
            <a:spLocks noGrp="1"/>
          </p:cNvSpPr>
          <p:nvPr>
            <p:ph type="body" sz="quarter" idx="1"/>
          </p:nvPr>
        </p:nvSpPr>
        <p:spPr>
          <a:prstGeom prst="rect">
            <a:avLst/>
          </a:prstGeom>
        </p:spPr>
        <p:txBody>
          <a:bodyPr/>
          <a:lstStyle/>
          <a:p>
            <a:pPr>
              <a:defRPr>
                <a:latin typeface="Helvetica Neue"/>
                <a:ea typeface="Helvetica Neue"/>
                <a:cs typeface="Helvetica Neue"/>
                <a:sym typeface="Helvetica Neue"/>
              </a:defRPr>
            </a:pPr>
            <a:r>
              <a:rPr dirty="0"/>
              <a:t>Die Kinder </a:t>
            </a:r>
            <a:r>
              <a:rPr dirty="0" err="1"/>
              <a:t>erhalten</a:t>
            </a:r>
            <a:r>
              <a:rPr dirty="0"/>
              <a:t> </a:t>
            </a:r>
            <a:r>
              <a:rPr dirty="0" err="1"/>
              <a:t>Karten</a:t>
            </a:r>
            <a:r>
              <a:rPr dirty="0"/>
              <a:t> </a:t>
            </a:r>
            <a:r>
              <a:rPr dirty="0" err="1"/>
              <a:t>mit</a:t>
            </a:r>
            <a:r>
              <a:rPr dirty="0"/>
              <a:t> </a:t>
            </a:r>
            <a:r>
              <a:rPr dirty="0" err="1"/>
              <a:t>verschiedenen</a:t>
            </a:r>
            <a:r>
              <a:rPr dirty="0"/>
              <a:t> </a:t>
            </a:r>
            <a:r>
              <a:rPr dirty="0" err="1"/>
              <a:t>Darstellungen</a:t>
            </a:r>
            <a:r>
              <a:rPr dirty="0"/>
              <a:t>, die </a:t>
            </a:r>
            <a:r>
              <a:rPr dirty="0" err="1"/>
              <a:t>multiplakativ</a:t>
            </a:r>
            <a:r>
              <a:rPr dirty="0"/>
              <a:t> </a:t>
            </a:r>
            <a:r>
              <a:rPr dirty="0" err="1"/>
              <a:t>gedeutet</a:t>
            </a:r>
            <a:r>
              <a:rPr dirty="0"/>
              <a:t> </a:t>
            </a:r>
            <a:r>
              <a:rPr dirty="0" err="1"/>
              <a:t>werden</a:t>
            </a:r>
            <a:r>
              <a:rPr dirty="0"/>
              <a:t> </a:t>
            </a:r>
            <a:r>
              <a:rPr dirty="0" err="1"/>
              <a:t>können</a:t>
            </a:r>
            <a:r>
              <a:rPr dirty="0"/>
              <a:t> (z. B. </a:t>
            </a:r>
            <a:r>
              <a:rPr dirty="0" err="1"/>
              <a:t>Würfelbilder</a:t>
            </a:r>
            <a:r>
              <a:rPr dirty="0"/>
              <a:t>, </a:t>
            </a:r>
            <a:r>
              <a:rPr dirty="0" err="1"/>
              <a:t>Multiplikationsaufgaben</a:t>
            </a:r>
            <a:r>
              <a:rPr dirty="0"/>
              <a:t>, ….) und </a:t>
            </a:r>
            <a:r>
              <a:rPr dirty="0" err="1"/>
              <a:t>ordnen</a:t>
            </a:r>
            <a:r>
              <a:rPr dirty="0"/>
              <a:t> auf </a:t>
            </a:r>
            <a:r>
              <a:rPr dirty="0" err="1"/>
              <a:t>einer</a:t>
            </a:r>
            <a:r>
              <a:rPr dirty="0"/>
              <a:t> </a:t>
            </a:r>
            <a:r>
              <a:rPr dirty="0" err="1"/>
              <a:t>Sortiertafel</a:t>
            </a:r>
            <a:r>
              <a:rPr dirty="0"/>
              <a:t> </a:t>
            </a:r>
            <a:r>
              <a:rPr dirty="0" err="1"/>
              <a:t>passende</a:t>
            </a:r>
            <a:r>
              <a:rPr dirty="0"/>
              <a:t> </a:t>
            </a:r>
            <a:r>
              <a:rPr dirty="0" err="1"/>
              <a:t>Darstellungen</a:t>
            </a:r>
            <a:r>
              <a:rPr dirty="0"/>
              <a:t> </a:t>
            </a:r>
            <a:r>
              <a:rPr dirty="0" err="1"/>
              <a:t>einander</a:t>
            </a:r>
            <a:r>
              <a:rPr dirty="0"/>
              <a:t> </a:t>
            </a:r>
            <a:r>
              <a:rPr dirty="0" err="1"/>
              <a:t>zu</a:t>
            </a:r>
            <a:r>
              <a:rPr dirty="0"/>
              <a:t>. </a:t>
            </a:r>
          </a:p>
          <a:p>
            <a:pPr>
              <a:defRPr>
                <a:latin typeface="Helvetica Neue"/>
                <a:ea typeface="Helvetica Neue"/>
                <a:cs typeface="Helvetica Neue"/>
                <a:sym typeface="Helvetica Neue"/>
              </a:defRPr>
            </a:pPr>
            <a:r>
              <a:rPr dirty="0"/>
              <a:t>Der </a:t>
            </a:r>
            <a:r>
              <a:rPr dirty="0" err="1"/>
              <a:t>Fokus</a:t>
            </a:r>
            <a:r>
              <a:rPr dirty="0"/>
              <a:t> </a:t>
            </a:r>
            <a:r>
              <a:rPr dirty="0" err="1"/>
              <a:t>liegt</a:t>
            </a:r>
            <a:r>
              <a:rPr dirty="0"/>
              <a:t> </a:t>
            </a:r>
            <a:r>
              <a:rPr dirty="0" err="1"/>
              <a:t>hier</a:t>
            </a:r>
            <a:r>
              <a:rPr dirty="0"/>
              <a:t> auf der </a:t>
            </a:r>
            <a:r>
              <a:rPr dirty="0" err="1"/>
              <a:t>Verknüpfung</a:t>
            </a:r>
            <a:r>
              <a:rPr dirty="0"/>
              <a:t> </a:t>
            </a:r>
            <a:r>
              <a:rPr dirty="0" err="1"/>
              <a:t>bzw</a:t>
            </a:r>
            <a:r>
              <a:rPr dirty="0"/>
              <a:t>. </a:t>
            </a:r>
            <a:r>
              <a:rPr dirty="0" err="1"/>
              <a:t>Zuordnung</a:t>
            </a:r>
            <a:r>
              <a:rPr dirty="0"/>
              <a:t> von </a:t>
            </a:r>
            <a:r>
              <a:rPr dirty="0" err="1"/>
              <a:t>Darstellungen</a:t>
            </a:r>
            <a:r>
              <a:rPr dirty="0"/>
              <a:t> </a:t>
            </a:r>
            <a:r>
              <a:rPr dirty="0" err="1"/>
              <a:t>einer</a:t>
            </a:r>
            <a:r>
              <a:rPr dirty="0"/>
              <a:t> </a:t>
            </a:r>
            <a:r>
              <a:rPr dirty="0" err="1"/>
              <a:t>Darstellungsform</a:t>
            </a:r>
            <a:r>
              <a:rPr dirty="0"/>
              <a:t> </a:t>
            </a:r>
            <a:r>
              <a:rPr dirty="0" err="1"/>
              <a:t>bzw</a:t>
            </a:r>
            <a:r>
              <a:rPr dirty="0"/>
              <a:t>. </a:t>
            </a:r>
            <a:r>
              <a:rPr dirty="0" err="1"/>
              <a:t>zwischen</a:t>
            </a:r>
            <a:r>
              <a:rPr dirty="0"/>
              <a:t> </a:t>
            </a:r>
            <a:r>
              <a:rPr dirty="0" err="1"/>
              <a:t>verschiedenen</a:t>
            </a:r>
            <a:r>
              <a:rPr dirty="0"/>
              <a:t> </a:t>
            </a:r>
            <a:r>
              <a:rPr dirty="0" err="1"/>
              <a:t>Darstellungsformen</a:t>
            </a:r>
            <a:r>
              <a:rPr dirty="0"/>
              <a:t>.</a:t>
            </a:r>
            <a:endParaRPr lang="de-DE" dirty="0"/>
          </a:p>
          <a:p>
            <a:pPr>
              <a:defRPr>
                <a:latin typeface="Helvetica Neue"/>
                <a:ea typeface="Helvetica Neue"/>
                <a:cs typeface="Helvetica Neue"/>
                <a:sym typeface="Helvetica Neue"/>
              </a:defRPr>
            </a:pPr>
            <a:r>
              <a:rPr lang="de-DE" dirty="0"/>
              <a:t>Bilder </a:t>
            </a:r>
            <a:r>
              <a:rPr lang="de-DE" dirty="0">
                <a:sym typeface="Wingdings" pitchFamily="2" charset="2"/>
              </a:rPr>
              <a:t> Aufgabennotationen  mathematischen Situationen (Ich habe 5 mal eine 2 gewürfelt)</a:t>
            </a:r>
            <a:endParaRPr dirty="0"/>
          </a:p>
        </p:txBody>
      </p:sp>
    </p:spTree>
    <p:extLst>
      <p:ext uri="{BB962C8B-B14F-4D97-AF65-F5344CB8AC3E}">
        <p14:creationId xmlns:p14="http://schemas.microsoft.com/office/powerpoint/2010/main" val="1876569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9" name="Shape 2229"/>
          <p:cNvSpPr>
            <a:spLocks noGrp="1" noRot="1" noChangeAspect="1"/>
          </p:cNvSpPr>
          <p:nvPr>
            <p:ph type="sldImg"/>
          </p:nvPr>
        </p:nvSpPr>
        <p:spPr>
          <a:xfrm>
            <a:off x="1143000" y="685800"/>
            <a:ext cx="4572000" cy="3429000"/>
          </a:xfrm>
          <a:prstGeom prst="rect">
            <a:avLst/>
          </a:prstGeom>
        </p:spPr>
        <p:txBody>
          <a:bodyPr/>
          <a:lstStyle/>
          <a:p>
            <a:endParaRPr/>
          </a:p>
        </p:txBody>
      </p:sp>
      <p:sp>
        <p:nvSpPr>
          <p:cNvPr id="2230" name="Shape 2230"/>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rPr dirty="0"/>
              <a:t>Die Kinder </a:t>
            </a:r>
            <a:r>
              <a:rPr dirty="0" err="1"/>
              <a:t>erhalten</a:t>
            </a:r>
            <a:r>
              <a:rPr dirty="0"/>
              <a:t> </a:t>
            </a:r>
            <a:r>
              <a:rPr dirty="0" err="1"/>
              <a:t>z.B.</a:t>
            </a:r>
            <a:r>
              <a:rPr dirty="0"/>
              <a:t> </a:t>
            </a:r>
            <a:r>
              <a:rPr dirty="0" err="1"/>
              <a:t>eine</a:t>
            </a:r>
            <a:r>
              <a:rPr dirty="0"/>
              <a:t> „</a:t>
            </a:r>
            <a:r>
              <a:rPr dirty="0" err="1"/>
              <a:t>Malgeschichte</a:t>
            </a:r>
            <a:r>
              <a:rPr dirty="0"/>
              <a:t>“</a:t>
            </a:r>
            <a:r>
              <a:rPr lang="de-DE" dirty="0"/>
              <a:t> </a:t>
            </a:r>
            <a:r>
              <a:rPr dirty="0" err="1"/>
              <a:t>zum</a:t>
            </a:r>
            <a:r>
              <a:rPr dirty="0"/>
              <a:t> </a:t>
            </a:r>
            <a:r>
              <a:rPr dirty="0" err="1"/>
              <a:t>Würfeln</a:t>
            </a:r>
            <a:r>
              <a:rPr dirty="0"/>
              <a:t> und „</a:t>
            </a:r>
            <a:r>
              <a:rPr dirty="0" err="1"/>
              <a:t>übersetzen</a:t>
            </a:r>
            <a:r>
              <a:rPr dirty="0"/>
              <a:t>“ </a:t>
            </a:r>
            <a:r>
              <a:rPr dirty="0" err="1"/>
              <a:t>diese</a:t>
            </a:r>
            <a:r>
              <a:rPr dirty="0"/>
              <a:t> in </a:t>
            </a:r>
            <a:r>
              <a:rPr lang="de-DE" dirty="0"/>
              <a:t>ein Bild</a:t>
            </a:r>
            <a:r>
              <a:rPr dirty="0"/>
              <a:t>.</a:t>
            </a:r>
          </a:p>
        </p:txBody>
      </p:sp>
    </p:spTree>
    <p:extLst>
      <p:ext uri="{BB962C8B-B14F-4D97-AF65-F5344CB8AC3E}">
        <p14:creationId xmlns:p14="http://schemas.microsoft.com/office/powerpoint/2010/main" val="88210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6" name="Shape 2286"/>
          <p:cNvSpPr>
            <a:spLocks noGrp="1" noRot="1" noChangeAspect="1"/>
          </p:cNvSpPr>
          <p:nvPr>
            <p:ph type="sldImg"/>
          </p:nvPr>
        </p:nvSpPr>
        <p:spPr>
          <a:xfrm>
            <a:off x="1143000" y="685800"/>
            <a:ext cx="4572000" cy="3429000"/>
          </a:xfrm>
          <a:prstGeom prst="rect">
            <a:avLst/>
          </a:prstGeom>
        </p:spPr>
        <p:txBody>
          <a:bodyPr/>
          <a:lstStyle/>
          <a:p>
            <a:endParaRPr/>
          </a:p>
        </p:txBody>
      </p:sp>
      <p:sp>
        <p:nvSpPr>
          <p:cNvPr id="2287" name="Shape 2287"/>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rPr dirty="0"/>
              <a:t>Die Kinder </a:t>
            </a:r>
            <a:r>
              <a:rPr dirty="0" err="1"/>
              <a:t>erhalten</a:t>
            </a:r>
            <a:r>
              <a:rPr dirty="0"/>
              <a:t> </a:t>
            </a:r>
            <a:r>
              <a:rPr dirty="0" err="1"/>
              <a:t>eine</a:t>
            </a:r>
            <a:r>
              <a:rPr dirty="0"/>
              <a:t> </a:t>
            </a:r>
            <a:r>
              <a:rPr dirty="0" err="1"/>
              <a:t>bildliche</a:t>
            </a:r>
            <a:r>
              <a:rPr dirty="0"/>
              <a:t> </a:t>
            </a:r>
            <a:r>
              <a:rPr dirty="0" err="1"/>
              <a:t>Darstellung</a:t>
            </a:r>
            <a:r>
              <a:rPr dirty="0"/>
              <a:t> </a:t>
            </a:r>
            <a:r>
              <a:rPr dirty="0" err="1"/>
              <a:t>zum</a:t>
            </a:r>
            <a:r>
              <a:rPr dirty="0"/>
              <a:t> </a:t>
            </a:r>
            <a:r>
              <a:rPr dirty="0" err="1"/>
              <a:t>Würfeln</a:t>
            </a:r>
            <a:r>
              <a:rPr dirty="0"/>
              <a:t> und „</a:t>
            </a:r>
            <a:r>
              <a:rPr dirty="0" err="1"/>
              <a:t>übersetzen</a:t>
            </a:r>
            <a:r>
              <a:rPr dirty="0"/>
              <a:t>“ </a:t>
            </a:r>
            <a:r>
              <a:rPr dirty="0" err="1"/>
              <a:t>diese</a:t>
            </a:r>
            <a:r>
              <a:rPr dirty="0"/>
              <a:t> in </a:t>
            </a:r>
            <a:r>
              <a:rPr lang="de-DE" dirty="0"/>
              <a:t>eine Malgeschichte</a:t>
            </a:r>
            <a:r>
              <a:rPr dirty="0"/>
              <a:t>.</a:t>
            </a:r>
          </a:p>
        </p:txBody>
      </p:sp>
    </p:spTree>
    <p:extLst>
      <p:ext uri="{BB962C8B-B14F-4D97-AF65-F5344CB8AC3E}">
        <p14:creationId xmlns:p14="http://schemas.microsoft.com/office/powerpoint/2010/main" val="1227095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 name="Shape 2990"/>
          <p:cNvSpPr>
            <a:spLocks noGrp="1" noRot="1" noChangeAspect="1"/>
          </p:cNvSpPr>
          <p:nvPr>
            <p:ph type="sldImg"/>
          </p:nvPr>
        </p:nvSpPr>
        <p:spPr>
          <a:xfrm>
            <a:off x="1143000" y="685800"/>
            <a:ext cx="4572000" cy="3429000"/>
          </a:xfrm>
          <a:prstGeom prst="rect">
            <a:avLst/>
          </a:prstGeom>
        </p:spPr>
        <p:txBody>
          <a:bodyPr/>
          <a:lstStyle/>
          <a:p>
            <a:endParaRPr/>
          </a:p>
        </p:txBody>
      </p:sp>
      <p:sp>
        <p:nvSpPr>
          <p:cNvPr id="2991" name="Shape 2991"/>
          <p:cNvSpPr>
            <a:spLocks noGrp="1"/>
          </p:cNvSpPr>
          <p:nvPr>
            <p:ph type="body" sz="quarter" idx="1"/>
          </p:nvPr>
        </p:nvSpPr>
        <p:spPr>
          <a:prstGeom prst="rect">
            <a:avLst/>
          </a:prstGeom>
        </p:spPr>
        <p:txBody>
          <a:bodyPr/>
          <a:lstStyle/>
          <a:p>
            <a:r>
              <a:rPr dirty="0"/>
              <a:t>DgFö ist eine der </a:t>
            </a:r>
            <a:r>
              <a:rPr b="1" dirty="0"/>
              <a:t>vier </a:t>
            </a:r>
            <a:r>
              <a:rPr lang="de-DE" b="1" i="1" dirty="0"/>
              <a:t>bald fünf </a:t>
            </a:r>
            <a:r>
              <a:rPr b="1" dirty="0"/>
              <a:t>Leitideen </a:t>
            </a:r>
            <a:r>
              <a:rPr dirty="0"/>
              <a:t>auf der Webpage …</a:t>
            </a:r>
          </a:p>
          <a:p>
            <a:r>
              <a:rPr dirty="0"/>
              <a:t>—&gt; dort zu finden</a:t>
            </a:r>
          </a:p>
        </p:txBody>
      </p:sp>
    </p:spTree>
    <p:extLst>
      <p:ext uri="{BB962C8B-B14F-4D97-AF65-F5344CB8AC3E}">
        <p14:creationId xmlns:p14="http://schemas.microsoft.com/office/powerpoint/2010/main" val="1166058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Reduktion und Erweiterung evtl. Auswahl</a:t>
            </a:r>
            <a:r>
              <a:rPr lang="de-DE" baseline="0" dirty="0"/>
              <a:t> treffen </a:t>
            </a:r>
            <a:r>
              <a:rPr lang="de-DE" baseline="0" dirty="0">
                <a:sym typeface="Wingdings"/>
              </a:rPr>
              <a:t> zwei pro Reduktion/Erweiterung</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111009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Reduktion und Erweiterung evtl. Auswahl</a:t>
            </a:r>
            <a:r>
              <a:rPr lang="de-DE" baseline="0" dirty="0"/>
              <a:t> treffen</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426655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 name="Shape 2316"/>
          <p:cNvSpPr>
            <a:spLocks noGrp="1" noRot="1" noChangeAspect="1"/>
          </p:cNvSpPr>
          <p:nvPr>
            <p:ph type="sldImg"/>
          </p:nvPr>
        </p:nvSpPr>
        <p:spPr>
          <a:xfrm>
            <a:off x="1143000" y="685800"/>
            <a:ext cx="4572000" cy="3429000"/>
          </a:xfrm>
          <a:prstGeom prst="rect">
            <a:avLst/>
          </a:prstGeom>
        </p:spPr>
        <p:txBody>
          <a:bodyPr/>
          <a:lstStyle/>
          <a:p>
            <a:endParaRPr/>
          </a:p>
        </p:txBody>
      </p:sp>
      <p:sp>
        <p:nvSpPr>
          <p:cNvPr id="2317" name="Shape 2317"/>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t>Die Kinder spielen nicht mit den üblichen Würfeln, sondern erhalten Sonder bzw. Spezialwürfel (z. B. zwei Flächen mit jeweils einem Punkt, zwei Flächen mit jeweils zwei Punkten und zwei Flächen mit jeweils drei Punkten).</a:t>
            </a:r>
          </a:p>
        </p:txBody>
      </p:sp>
    </p:spTree>
    <p:extLst>
      <p:ext uri="{BB962C8B-B14F-4D97-AF65-F5344CB8AC3E}">
        <p14:creationId xmlns:p14="http://schemas.microsoft.com/office/powerpoint/2010/main" val="1616533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8" name="Shape 2438"/>
          <p:cNvSpPr>
            <a:spLocks noGrp="1" noRot="1" noChangeAspect="1"/>
          </p:cNvSpPr>
          <p:nvPr>
            <p:ph type="sldImg"/>
          </p:nvPr>
        </p:nvSpPr>
        <p:spPr>
          <a:xfrm>
            <a:off x="1143000" y="685800"/>
            <a:ext cx="4572000" cy="3429000"/>
          </a:xfrm>
          <a:prstGeom prst="rect">
            <a:avLst/>
          </a:prstGeom>
        </p:spPr>
        <p:txBody>
          <a:bodyPr/>
          <a:lstStyle/>
          <a:p>
            <a:endParaRPr/>
          </a:p>
        </p:txBody>
      </p:sp>
      <p:sp>
        <p:nvSpPr>
          <p:cNvPr id="2439" name="Shape 2439"/>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t>Eine Vereinfachung der Spielregel und eine Verringerung der Komplexität der Aufgabenstellung wird beispielsweise erreicht, wenn jeweils nur einmal mit allen Würfeln gewürfelt wird und das Ergebnis dann direkt eingetragen werden muss.</a:t>
            </a:r>
          </a:p>
        </p:txBody>
      </p:sp>
    </p:spTree>
    <p:extLst>
      <p:ext uri="{BB962C8B-B14F-4D97-AF65-F5344CB8AC3E}">
        <p14:creationId xmlns:p14="http://schemas.microsoft.com/office/powerpoint/2010/main" val="1863018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4" name="Shape 2584"/>
          <p:cNvSpPr>
            <a:spLocks noGrp="1" noRot="1" noChangeAspect="1"/>
          </p:cNvSpPr>
          <p:nvPr>
            <p:ph type="sldImg"/>
          </p:nvPr>
        </p:nvSpPr>
        <p:spPr>
          <a:xfrm>
            <a:off x="1143000" y="685800"/>
            <a:ext cx="4572000" cy="3429000"/>
          </a:xfrm>
          <a:prstGeom prst="rect">
            <a:avLst/>
          </a:prstGeom>
        </p:spPr>
        <p:txBody>
          <a:bodyPr/>
          <a:lstStyle/>
          <a:p>
            <a:endParaRPr/>
          </a:p>
        </p:txBody>
      </p:sp>
      <p:sp>
        <p:nvSpPr>
          <p:cNvPr id="2585" name="Shape 2585"/>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t>Eine weitere Möglichkeit der Reduktion besteht darin, den Fokus auf das Sortieren und/oder Nachlegen von Würfen zu legen. Hierbei geht es in erster Linie um das (Wieder-)erkennen von Würfelbildern, das Erfassen der Anzahl der Punkte und das Ordnen nach der Anzahl der Punkte.</a:t>
            </a:r>
          </a:p>
        </p:txBody>
      </p:sp>
    </p:spTree>
    <p:extLst>
      <p:ext uri="{BB962C8B-B14F-4D97-AF65-F5344CB8AC3E}">
        <p14:creationId xmlns:p14="http://schemas.microsoft.com/office/powerpoint/2010/main" val="1478048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3" name="Shape 2783"/>
          <p:cNvSpPr>
            <a:spLocks noGrp="1" noRot="1" noChangeAspect="1"/>
          </p:cNvSpPr>
          <p:nvPr>
            <p:ph type="sldImg"/>
          </p:nvPr>
        </p:nvSpPr>
        <p:spPr>
          <a:xfrm>
            <a:off x="1143000" y="685800"/>
            <a:ext cx="4572000" cy="3429000"/>
          </a:xfrm>
          <a:prstGeom prst="rect">
            <a:avLst/>
          </a:prstGeom>
        </p:spPr>
        <p:txBody>
          <a:bodyPr/>
          <a:lstStyle/>
          <a:p>
            <a:endParaRPr/>
          </a:p>
        </p:txBody>
      </p:sp>
      <p:sp>
        <p:nvSpPr>
          <p:cNvPr id="2784" name="Shape 2784"/>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rPr dirty="0"/>
              <a:t>Den </a:t>
            </a:r>
            <a:r>
              <a:rPr dirty="0" err="1"/>
              <a:t>Kindern</a:t>
            </a:r>
            <a:r>
              <a:rPr dirty="0"/>
              <a:t> </a:t>
            </a:r>
            <a:r>
              <a:rPr dirty="0" err="1"/>
              <a:t>wird</a:t>
            </a:r>
            <a:r>
              <a:rPr dirty="0"/>
              <a:t> </a:t>
            </a:r>
            <a:r>
              <a:rPr dirty="0" err="1"/>
              <a:t>eine</a:t>
            </a:r>
            <a:r>
              <a:rPr dirty="0"/>
              <a:t> </a:t>
            </a:r>
            <a:r>
              <a:rPr dirty="0" err="1"/>
              <a:t>reduzierte</a:t>
            </a:r>
            <a:r>
              <a:rPr dirty="0"/>
              <a:t> </a:t>
            </a:r>
            <a:r>
              <a:rPr dirty="0" err="1"/>
              <a:t>Anzahl</a:t>
            </a:r>
            <a:r>
              <a:rPr dirty="0"/>
              <a:t> an </a:t>
            </a:r>
            <a:r>
              <a:rPr dirty="0" err="1"/>
              <a:t>Darstellungen</a:t>
            </a:r>
            <a:r>
              <a:rPr dirty="0"/>
              <a:t> </a:t>
            </a:r>
            <a:r>
              <a:rPr dirty="0" err="1"/>
              <a:t>angeboten</a:t>
            </a:r>
            <a:r>
              <a:rPr dirty="0"/>
              <a:t>, die </a:t>
            </a:r>
            <a:r>
              <a:rPr dirty="0" err="1"/>
              <a:t>einander</a:t>
            </a:r>
            <a:r>
              <a:rPr dirty="0"/>
              <a:t> </a:t>
            </a:r>
            <a:r>
              <a:rPr dirty="0" err="1"/>
              <a:t>zugeordnet</a:t>
            </a:r>
            <a:r>
              <a:rPr dirty="0"/>
              <a:t> </a:t>
            </a:r>
            <a:r>
              <a:rPr dirty="0" err="1"/>
              <a:t>werden</a:t>
            </a:r>
            <a:r>
              <a:rPr dirty="0"/>
              <a:t> </a:t>
            </a:r>
            <a:r>
              <a:rPr dirty="0" err="1"/>
              <a:t>sollen</a:t>
            </a:r>
            <a:r>
              <a:rPr dirty="0"/>
              <a:t>. </a:t>
            </a:r>
            <a:r>
              <a:rPr dirty="0" err="1"/>
              <a:t>Hierbei</a:t>
            </a:r>
            <a:r>
              <a:rPr dirty="0"/>
              <a:t> </a:t>
            </a:r>
            <a:r>
              <a:rPr dirty="0" err="1"/>
              <a:t>kann</a:t>
            </a:r>
            <a:r>
              <a:rPr dirty="0"/>
              <a:t> der </a:t>
            </a:r>
            <a:r>
              <a:rPr dirty="0" err="1"/>
              <a:t>Fokus</a:t>
            </a:r>
            <a:r>
              <a:rPr dirty="0"/>
              <a:t> - je </a:t>
            </a:r>
            <a:r>
              <a:rPr dirty="0" err="1"/>
              <a:t>nach</a:t>
            </a:r>
            <a:r>
              <a:rPr dirty="0"/>
              <a:t> </a:t>
            </a:r>
            <a:r>
              <a:rPr dirty="0" err="1"/>
              <a:t>Lernvoraussetzungen</a:t>
            </a:r>
            <a:r>
              <a:rPr dirty="0"/>
              <a:t> der Kinder und </a:t>
            </a:r>
            <a:r>
              <a:rPr dirty="0" err="1"/>
              <a:t>mit</a:t>
            </a:r>
            <a:r>
              <a:rPr dirty="0"/>
              <a:t> </a:t>
            </a:r>
            <a:r>
              <a:rPr dirty="0" err="1"/>
              <a:t>Blick</a:t>
            </a:r>
            <a:r>
              <a:rPr dirty="0"/>
              <a:t> auf die </a:t>
            </a:r>
            <a:r>
              <a:rPr dirty="0" err="1"/>
              <a:t>individuellen</a:t>
            </a:r>
            <a:r>
              <a:rPr dirty="0"/>
              <a:t> </a:t>
            </a:r>
            <a:r>
              <a:rPr dirty="0" err="1"/>
              <a:t>Kompetenzerwartungen</a:t>
            </a:r>
            <a:r>
              <a:rPr dirty="0"/>
              <a:t> – auf die </a:t>
            </a:r>
            <a:r>
              <a:rPr dirty="0" err="1"/>
              <a:t>Übersetzung</a:t>
            </a:r>
            <a:r>
              <a:rPr dirty="0"/>
              <a:t> </a:t>
            </a:r>
            <a:r>
              <a:rPr dirty="0" err="1"/>
              <a:t>bestimmter</a:t>
            </a:r>
            <a:r>
              <a:rPr dirty="0"/>
              <a:t> </a:t>
            </a:r>
            <a:r>
              <a:rPr dirty="0" err="1"/>
              <a:t>Darstellungen</a:t>
            </a:r>
            <a:r>
              <a:rPr dirty="0"/>
              <a:t> </a:t>
            </a:r>
            <a:r>
              <a:rPr dirty="0" err="1"/>
              <a:t>gelegt</a:t>
            </a:r>
            <a:r>
              <a:rPr dirty="0"/>
              <a:t> </a:t>
            </a:r>
            <a:r>
              <a:rPr dirty="0" err="1"/>
              <a:t>werden</a:t>
            </a:r>
            <a:r>
              <a:rPr dirty="0"/>
              <a:t>.</a:t>
            </a:r>
          </a:p>
        </p:txBody>
      </p:sp>
    </p:spTree>
    <p:extLst>
      <p:ext uri="{BB962C8B-B14F-4D97-AF65-F5344CB8AC3E}">
        <p14:creationId xmlns:p14="http://schemas.microsoft.com/office/powerpoint/2010/main" val="1500319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3" name="Shape 2783"/>
          <p:cNvSpPr>
            <a:spLocks noGrp="1" noRot="1" noChangeAspect="1"/>
          </p:cNvSpPr>
          <p:nvPr>
            <p:ph type="sldImg"/>
          </p:nvPr>
        </p:nvSpPr>
        <p:spPr>
          <a:xfrm>
            <a:off x="1143000" y="685800"/>
            <a:ext cx="4572000" cy="3429000"/>
          </a:xfrm>
          <a:prstGeom prst="rect">
            <a:avLst/>
          </a:prstGeom>
        </p:spPr>
        <p:txBody>
          <a:bodyPr/>
          <a:lstStyle/>
          <a:p>
            <a:endParaRPr/>
          </a:p>
        </p:txBody>
      </p:sp>
      <p:sp>
        <p:nvSpPr>
          <p:cNvPr id="2784" name="Shape 2784"/>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t>Den Kindern wird eine reduzierte Anzahl an Darstellungen angeboten, die einander zugeordnet werden sollen. Hierbei kann der Fokus - je nach Lernvoraussetzungen der Kinder und mit Blick auf die individuellen Kompetenzerwartungen – auf die Übersetzung bestimmter Darstellungen gelegt werden.</a:t>
            </a:r>
          </a:p>
        </p:txBody>
      </p:sp>
    </p:spTree>
    <p:extLst>
      <p:ext uri="{BB962C8B-B14F-4D97-AF65-F5344CB8AC3E}">
        <p14:creationId xmlns:p14="http://schemas.microsoft.com/office/powerpoint/2010/main" val="3615847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aufgezählten Rechengesetze sind die grundlegenden in der Grundschule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828243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0" name="Shape 2800"/>
          <p:cNvSpPr>
            <a:spLocks noGrp="1" noRot="1" noChangeAspect="1"/>
          </p:cNvSpPr>
          <p:nvPr>
            <p:ph type="sldImg"/>
          </p:nvPr>
        </p:nvSpPr>
        <p:spPr>
          <a:xfrm>
            <a:off x="1143000" y="685800"/>
            <a:ext cx="4572000" cy="3429000"/>
          </a:xfrm>
          <a:prstGeom prst="rect">
            <a:avLst/>
          </a:prstGeom>
        </p:spPr>
        <p:txBody>
          <a:bodyPr/>
          <a:lstStyle/>
          <a:p>
            <a:endParaRPr/>
          </a:p>
        </p:txBody>
      </p:sp>
      <p:sp>
        <p:nvSpPr>
          <p:cNvPr id="2801" name="Shape 2801"/>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endParaRPr dirty="0"/>
          </a:p>
        </p:txBody>
      </p:sp>
    </p:spTree>
    <p:extLst>
      <p:ext uri="{BB962C8B-B14F-4D97-AF65-F5344CB8AC3E}">
        <p14:creationId xmlns:p14="http://schemas.microsoft.com/office/powerpoint/2010/main" val="1581239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0" name="Shape 2800"/>
          <p:cNvSpPr>
            <a:spLocks noGrp="1" noRot="1" noChangeAspect="1"/>
          </p:cNvSpPr>
          <p:nvPr>
            <p:ph type="sldImg"/>
          </p:nvPr>
        </p:nvSpPr>
        <p:spPr>
          <a:xfrm>
            <a:off x="1143000" y="685800"/>
            <a:ext cx="4572000" cy="3429000"/>
          </a:xfrm>
          <a:prstGeom prst="rect">
            <a:avLst/>
          </a:prstGeom>
        </p:spPr>
        <p:txBody>
          <a:bodyPr/>
          <a:lstStyle/>
          <a:p>
            <a:endParaRPr/>
          </a:p>
        </p:txBody>
      </p:sp>
      <p:sp>
        <p:nvSpPr>
          <p:cNvPr id="2801" name="Shape 2801"/>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endParaRPr dirty="0"/>
          </a:p>
        </p:txBody>
      </p:sp>
    </p:spTree>
    <p:extLst>
      <p:ext uri="{BB962C8B-B14F-4D97-AF65-F5344CB8AC3E}">
        <p14:creationId xmlns:p14="http://schemas.microsoft.com/office/powerpoint/2010/main" val="298932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 name="Shape 3001"/>
          <p:cNvSpPr>
            <a:spLocks noGrp="1" noRot="1" noChangeAspect="1"/>
          </p:cNvSpPr>
          <p:nvPr>
            <p:ph type="sldImg"/>
          </p:nvPr>
        </p:nvSpPr>
        <p:spPr>
          <a:xfrm>
            <a:off x="1143000" y="685800"/>
            <a:ext cx="4572000" cy="3429000"/>
          </a:xfrm>
          <a:prstGeom prst="rect">
            <a:avLst/>
          </a:prstGeom>
        </p:spPr>
        <p:txBody>
          <a:bodyPr/>
          <a:lstStyle/>
          <a:p>
            <a:endParaRPr/>
          </a:p>
        </p:txBody>
      </p:sp>
      <p:sp>
        <p:nvSpPr>
          <p:cNvPr id="3002" name="Shape 3002"/>
          <p:cNvSpPr>
            <a:spLocks noGrp="1"/>
          </p:cNvSpPr>
          <p:nvPr>
            <p:ph type="body" sz="quarter" idx="1"/>
          </p:nvPr>
        </p:nvSpPr>
        <p:spPr>
          <a:prstGeom prst="rect">
            <a:avLst/>
          </a:prstGeom>
        </p:spPr>
        <p:txBody>
          <a:bodyPr/>
          <a:lstStyle/>
          <a:p>
            <a:r>
              <a:rPr dirty="0"/>
              <a:t>Unter dieser Leitidee finden Sie folgende Themen und </a:t>
            </a:r>
            <a:r>
              <a:rPr dirty="0" err="1"/>
              <a:t>Tätigkeitsfelder</a:t>
            </a:r>
            <a:r>
              <a:rPr lang="de-DE" dirty="0"/>
              <a:t>:</a:t>
            </a:r>
          </a:p>
          <a:p>
            <a:r>
              <a:rPr lang="de-DE" dirty="0"/>
              <a:t>- Diagnosemomente und Fördermomente</a:t>
            </a:r>
          </a:p>
          <a:p>
            <a:r>
              <a:rPr lang="de-DE" dirty="0"/>
              <a:t>- Diagnose- und fördergünstige Unterrichtsorganisation</a:t>
            </a:r>
          </a:p>
          <a:p>
            <a:pPr marL="171450" indent="-171450">
              <a:buFontTx/>
              <a:buChar char="-"/>
            </a:pPr>
            <a:r>
              <a:rPr lang="de-DE" dirty="0"/>
              <a:t>Unterrichtsrelevante Tests und Förderung</a:t>
            </a:r>
          </a:p>
          <a:p>
            <a:pPr marL="171450" indent="-171450">
              <a:buFontTx/>
              <a:buChar char="-"/>
            </a:pPr>
            <a:r>
              <a:rPr lang="de-DE" dirty="0"/>
              <a:t>Diagnosegespräche und Fördergespräche</a:t>
            </a:r>
          </a:p>
          <a:p>
            <a:pPr marL="171450" indent="-171450">
              <a:buFontTx/>
              <a:buChar char="-"/>
            </a:pPr>
            <a:r>
              <a:rPr lang="de-DE" dirty="0"/>
              <a:t>Planung individueller Förderung</a:t>
            </a:r>
          </a:p>
          <a:p>
            <a:pPr marL="171450" indent="-171450">
              <a:buFontTx/>
              <a:buChar char="-"/>
            </a:pPr>
            <a:r>
              <a:rPr lang="de-DE" dirty="0"/>
              <a:t>Diagnoseaufgaben und Förderaufgaben</a:t>
            </a:r>
          </a:p>
          <a:p>
            <a:r>
              <a:rPr lang="de-DE" dirty="0"/>
              <a:t>Im Fokus der Fortbildung stehen </a:t>
            </a:r>
            <a:r>
              <a:rPr lang="de-DE" baseline="0" dirty="0"/>
              <a:t>„Diagnoseaufgaben und </a:t>
            </a:r>
            <a:r>
              <a:rPr lang="de-DE" baseline="0" dirty="0">
                <a:highlight>
                  <a:srgbClr val="FFFF00"/>
                </a:highlight>
              </a:rPr>
              <a:t>Förderaufgaben“, da man auf der Aufgabenebene besonders handlungsorientiert die Prinzipien von diagnosegeleitet fördern verdeutlichen kann und die Aufgaben nah an der konkreten Unterrichtsdurchführung ansetzen.</a:t>
            </a:r>
            <a:endParaRPr dirty="0">
              <a:highlight>
                <a:srgbClr val="FFFF00"/>
              </a:highlight>
            </a:endParaRPr>
          </a:p>
        </p:txBody>
      </p:sp>
    </p:spTree>
    <p:extLst>
      <p:ext uri="{BB962C8B-B14F-4D97-AF65-F5344CB8AC3E}">
        <p14:creationId xmlns:p14="http://schemas.microsoft.com/office/powerpoint/2010/main" val="970070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9" name="Shape 2899"/>
          <p:cNvSpPr>
            <a:spLocks noGrp="1" noRot="1" noChangeAspect="1"/>
          </p:cNvSpPr>
          <p:nvPr>
            <p:ph type="sldImg"/>
          </p:nvPr>
        </p:nvSpPr>
        <p:spPr>
          <a:xfrm>
            <a:off x="1143000" y="685800"/>
            <a:ext cx="4572000" cy="3429000"/>
          </a:xfrm>
          <a:prstGeom prst="rect">
            <a:avLst/>
          </a:prstGeom>
        </p:spPr>
        <p:txBody>
          <a:bodyPr/>
          <a:lstStyle/>
          <a:p>
            <a:endParaRPr/>
          </a:p>
        </p:txBody>
      </p:sp>
      <p:sp>
        <p:nvSpPr>
          <p:cNvPr id="2900" name="Shape 2900"/>
          <p:cNvSpPr>
            <a:spLocks noGrp="1"/>
          </p:cNvSpPr>
          <p:nvPr>
            <p:ph type="body" sz="quarter" idx="1"/>
          </p:nvPr>
        </p:nvSpPr>
        <p:spPr>
          <a:prstGeom prst="rect">
            <a:avLst/>
          </a:prstGeom>
        </p:spPr>
        <p:txBody>
          <a:bodyPr/>
          <a:lstStyle/>
          <a:p>
            <a:pPr>
              <a:defRPr>
                <a:latin typeface="Helvetica Neue"/>
                <a:ea typeface="Helvetica Neue"/>
                <a:cs typeface="Helvetica Neue"/>
                <a:sym typeface="Helvetica Neue"/>
              </a:defRPr>
            </a:pPr>
            <a:r>
              <a:t>Die Kinder notieren am Ende jeder Runde (d. h. nachdem sie dreimal gewürfelt haben) passende Additions- und / oder Multiplikationsaufgaben.</a:t>
            </a:r>
          </a:p>
          <a:p>
            <a:pPr>
              <a:defRPr>
                <a:latin typeface="Helvetica Neue"/>
                <a:ea typeface="Helvetica Neue"/>
                <a:cs typeface="Helvetica Neue"/>
                <a:sym typeface="Helvetica Neue"/>
              </a:defRPr>
            </a:pPr>
            <a:endParaRPr/>
          </a:p>
          <a:p>
            <a:pPr>
              <a:defRPr>
                <a:latin typeface="Helvetica Neue"/>
                <a:ea typeface="Helvetica Neue"/>
                <a:cs typeface="Helvetica Neue"/>
                <a:sym typeface="Helvetica Neue"/>
              </a:defRPr>
            </a:pPr>
            <a:r>
              <a:rPr b="1"/>
              <a:t>Variation</a:t>
            </a:r>
            <a:r>
              <a:t> („Distributivgesetz“): </a:t>
            </a:r>
          </a:p>
          <a:p>
            <a:pPr>
              <a:defRPr>
                <a:latin typeface="Helvetica Neue"/>
                <a:ea typeface="Helvetica Neue"/>
                <a:cs typeface="Helvetica Neue"/>
                <a:sym typeface="Helvetica Neue"/>
              </a:defRPr>
            </a:pPr>
            <a:r>
              <a:t>Die Kinder notieren direkt nach jedem Wurf ihr Ergebnis.</a:t>
            </a:r>
          </a:p>
        </p:txBody>
      </p:sp>
    </p:spTree>
    <p:extLst>
      <p:ext uri="{BB962C8B-B14F-4D97-AF65-F5344CB8AC3E}">
        <p14:creationId xmlns:p14="http://schemas.microsoft.com/office/powerpoint/2010/main" val="928070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3" name="Shape 2913"/>
          <p:cNvSpPr>
            <a:spLocks noGrp="1" noRot="1" noChangeAspect="1"/>
          </p:cNvSpPr>
          <p:nvPr>
            <p:ph type="sldImg"/>
          </p:nvPr>
        </p:nvSpPr>
        <p:spPr>
          <a:xfrm>
            <a:off x="1143000" y="685800"/>
            <a:ext cx="4572000" cy="3429000"/>
          </a:xfrm>
          <a:prstGeom prst="rect">
            <a:avLst/>
          </a:prstGeom>
        </p:spPr>
        <p:txBody>
          <a:bodyPr/>
          <a:lstStyle/>
          <a:p>
            <a:endParaRPr/>
          </a:p>
        </p:txBody>
      </p:sp>
      <p:sp>
        <p:nvSpPr>
          <p:cNvPr id="2914" name="Shape 2914"/>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rPr dirty="0"/>
              <a:t>Vorgegeben wird eine bereits ausgefüllter Spielplan mit der für jede Reihe ermittelten Punktezahl – die Kinder ermitteln dann jeweils die Anzahl der Würfe (Umkehrung der Multiplikation – Division) </a:t>
            </a:r>
          </a:p>
        </p:txBody>
      </p:sp>
    </p:spTree>
    <p:extLst>
      <p:ext uri="{BB962C8B-B14F-4D97-AF65-F5344CB8AC3E}">
        <p14:creationId xmlns:p14="http://schemas.microsoft.com/office/powerpoint/2010/main" val="139955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9" name="Shape 2889"/>
          <p:cNvSpPr>
            <a:spLocks noGrp="1" noRot="1" noChangeAspect="1"/>
          </p:cNvSpPr>
          <p:nvPr>
            <p:ph type="sldImg"/>
          </p:nvPr>
        </p:nvSpPr>
        <p:spPr>
          <a:xfrm>
            <a:off x="1143000" y="685800"/>
            <a:ext cx="4572000" cy="3429000"/>
          </a:xfrm>
          <a:prstGeom prst="rect">
            <a:avLst/>
          </a:prstGeom>
        </p:spPr>
        <p:txBody>
          <a:bodyPr/>
          <a:lstStyle/>
          <a:p>
            <a:endParaRPr/>
          </a:p>
        </p:txBody>
      </p:sp>
      <p:sp>
        <p:nvSpPr>
          <p:cNvPr id="2890" name="Shape 2890"/>
          <p:cNvSpPr>
            <a:spLocks noGrp="1"/>
          </p:cNvSpPr>
          <p:nvPr>
            <p:ph type="body" sz="quarter" idx="1"/>
          </p:nvPr>
        </p:nvSpPr>
        <p:spPr>
          <a:prstGeom prst="rect">
            <a:avLst/>
          </a:prstGeom>
        </p:spPr>
        <p:txBody>
          <a:bodyPr/>
          <a:lstStyle/>
          <a:p>
            <a:pPr>
              <a:defRPr>
                <a:latin typeface="Helvetica Neue"/>
                <a:ea typeface="Helvetica Neue"/>
                <a:cs typeface="Helvetica Neue"/>
                <a:sym typeface="Helvetica Neue"/>
              </a:defRPr>
            </a:pPr>
            <a:r>
              <a:t>Analog zum Einsatz von Sonderwürfeln als „Reduktion“ ist es auch möglich, Würfel einzusetzen, die z.B. 8, 10 oder 12 Flächen haben. </a:t>
            </a:r>
          </a:p>
          <a:p>
            <a:pPr>
              <a:defRPr>
                <a:latin typeface="Helvetica Neue"/>
                <a:ea typeface="Helvetica Neue"/>
                <a:cs typeface="Helvetica Neue"/>
                <a:sym typeface="Helvetica Neue"/>
              </a:defRPr>
            </a:pPr>
            <a:r>
              <a:t>Eine weitere Möglichkeit besteht in der Abänderung / Modifizierung des regulären Würfels mit 6 Flächen. Statt der Würfelbilder bzw. Zahlen von 1 - 6 können hier auch größere Zahlen (z. B. 5, 6, 7, 8, 9, 10) angebracht werden.</a:t>
            </a:r>
          </a:p>
        </p:txBody>
      </p:sp>
    </p:spTree>
    <p:extLst>
      <p:ext uri="{BB962C8B-B14F-4D97-AF65-F5344CB8AC3E}">
        <p14:creationId xmlns:p14="http://schemas.microsoft.com/office/powerpoint/2010/main" val="830887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3" name="Shape 2963"/>
          <p:cNvSpPr>
            <a:spLocks noGrp="1" noRot="1" noChangeAspect="1"/>
          </p:cNvSpPr>
          <p:nvPr>
            <p:ph type="sldImg"/>
          </p:nvPr>
        </p:nvSpPr>
        <p:spPr>
          <a:xfrm>
            <a:off x="1143000" y="685800"/>
            <a:ext cx="4572000" cy="3429000"/>
          </a:xfrm>
          <a:prstGeom prst="rect">
            <a:avLst/>
          </a:prstGeom>
        </p:spPr>
        <p:txBody>
          <a:bodyPr/>
          <a:lstStyle/>
          <a:p>
            <a:endParaRPr/>
          </a:p>
        </p:txBody>
      </p:sp>
      <p:sp>
        <p:nvSpPr>
          <p:cNvPr id="2964" name="Shape 2964"/>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t>Den Kindern werden zusätzliche Darstellungen angeboten, die entsprechend zugeordnet werden sollen (vgl. auch die Praxisbeispiele Vertiefung und Reduktion „Sortieren und zuordnen verschiedener Darstellungen (multiplikativ)“. </a:t>
            </a:r>
          </a:p>
        </p:txBody>
      </p:sp>
    </p:spTree>
    <p:extLst>
      <p:ext uri="{BB962C8B-B14F-4D97-AF65-F5344CB8AC3E}">
        <p14:creationId xmlns:p14="http://schemas.microsoft.com/office/powerpoint/2010/main" val="626454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90</a:t>
            </a:fld>
            <a:endParaRPr lang="de-DE"/>
          </a:p>
        </p:txBody>
      </p:sp>
    </p:spTree>
    <p:extLst>
      <p:ext uri="{BB962C8B-B14F-4D97-AF65-F5344CB8AC3E}">
        <p14:creationId xmlns:p14="http://schemas.microsoft.com/office/powerpoint/2010/main" val="3722782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Lern-</a:t>
            </a:r>
            <a:r>
              <a:rPr lang="de-DE" baseline="0" dirty="0"/>
              <a:t> und Entwicklungsstörungen bedingen sich oft gegenseitig bzw. verstärken sich wechselseitig (vgl. § 4 Abs. 1 AO-SF)</a:t>
            </a:r>
          </a:p>
          <a:p>
            <a:r>
              <a:rPr lang="de-DE" baseline="0" dirty="0"/>
              <a:t>Je nach Kopplung zielgleich (allein oder mit ESE) oder zieldifferent (Kopplung mit LE)</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93</a:t>
            </a:fld>
            <a:endParaRPr lang="de-DE"/>
          </a:p>
        </p:txBody>
      </p:sp>
    </p:spTree>
    <p:extLst>
      <p:ext uri="{BB962C8B-B14F-4D97-AF65-F5344CB8AC3E}">
        <p14:creationId xmlns:p14="http://schemas.microsoft.com/office/powerpoint/2010/main" val="2901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94</a:t>
            </a:fld>
            <a:endParaRPr lang="de-DE"/>
          </a:p>
        </p:txBody>
      </p:sp>
    </p:spTree>
    <p:extLst>
      <p:ext uri="{BB962C8B-B14F-4D97-AF65-F5344CB8AC3E}">
        <p14:creationId xmlns:p14="http://schemas.microsoft.com/office/powerpoint/2010/main" val="605211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95</a:t>
            </a:fld>
            <a:endParaRPr lang="de-DE"/>
          </a:p>
        </p:txBody>
      </p:sp>
    </p:spTree>
    <p:extLst>
      <p:ext uri="{BB962C8B-B14F-4D97-AF65-F5344CB8AC3E}">
        <p14:creationId xmlns:p14="http://schemas.microsoft.com/office/powerpoint/2010/main" val="1340831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98</a:t>
            </a:fld>
            <a:endParaRPr lang="de-DE"/>
          </a:p>
        </p:txBody>
      </p:sp>
    </p:spTree>
    <p:extLst>
      <p:ext uri="{BB962C8B-B14F-4D97-AF65-F5344CB8AC3E}">
        <p14:creationId xmlns:p14="http://schemas.microsoft.com/office/powerpoint/2010/main" val="4116793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i="1"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99</a:t>
            </a:fld>
            <a:endParaRPr lang="de-DE"/>
          </a:p>
        </p:txBody>
      </p:sp>
    </p:spTree>
    <p:extLst>
      <p:ext uri="{BB962C8B-B14F-4D97-AF65-F5344CB8AC3E}">
        <p14:creationId xmlns:p14="http://schemas.microsoft.com/office/powerpoint/2010/main" val="90959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 der nächsten 3 Folien: Die Regeln der Aufgabenstellung kompakt </a:t>
            </a:r>
            <a:r>
              <a:rPr lang="de-DE" baseline="0" dirty="0"/>
              <a:t>erläutern und einen kurzen Überblick geben: Diese Aufgabe ist Teil des gesamten Coachingkonzepts und auch später der Erprobungsaufgabe. </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13985310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i="1" dirty="0"/>
              <a:t>Aktivität: </a:t>
            </a:r>
            <a:r>
              <a:rPr lang="de-DE" i="0" dirty="0">
                <a:latin typeface="Arial" charset="0"/>
                <a:ea typeface="Arial" charset="0"/>
                <a:cs typeface="Arial" charset="0"/>
              </a:rPr>
              <a:t>Welche besonderen Schwierigkeiten</a:t>
            </a:r>
            <a:r>
              <a:rPr lang="de-DE" i="0" baseline="0" dirty="0">
                <a:latin typeface="Arial" charset="0"/>
                <a:ea typeface="Arial" charset="0"/>
                <a:cs typeface="Arial" charset="0"/>
              </a:rPr>
              <a:t> oder auch besondere Chancen könnten sich durch diese Anforderungen für Kinder im Förderschwerpunkt Sprache ergeben?</a:t>
            </a:r>
            <a:endParaRPr lang="de-DE" i="0" dirty="0">
              <a:latin typeface="Arial" charset="0"/>
              <a:ea typeface="Arial" charset="0"/>
              <a:cs typeface="Arial" charset="0"/>
            </a:endParaRPr>
          </a:p>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100</a:t>
            </a:fld>
            <a:endParaRPr lang="de-DE"/>
          </a:p>
        </p:txBody>
      </p:sp>
    </p:spTree>
    <p:extLst>
      <p:ext uri="{BB962C8B-B14F-4D97-AF65-F5344CB8AC3E}">
        <p14:creationId xmlns:p14="http://schemas.microsoft.com/office/powerpoint/2010/main" val="895400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104</a:t>
            </a:fld>
            <a:endParaRPr lang="de-DE"/>
          </a:p>
        </p:txBody>
      </p:sp>
    </p:spTree>
    <p:extLst>
      <p:ext uri="{BB962C8B-B14F-4D97-AF65-F5344CB8AC3E}">
        <p14:creationId xmlns:p14="http://schemas.microsoft.com/office/powerpoint/2010/main" val="1041733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105</a:t>
            </a:fld>
            <a:endParaRPr lang="de-DE"/>
          </a:p>
        </p:txBody>
      </p:sp>
    </p:spTree>
    <p:extLst>
      <p:ext uri="{BB962C8B-B14F-4D97-AF65-F5344CB8AC3E}">
        <p14:creationId xmlns:p14="http://schemas.microsoft.com/office/powerpoint/2010/main" val="26638973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Ungefähre Zeit: 15 Minuten, entweder in Gruppen arbeiten lassen oder erst Einzelarbeit und dann Austausch in der Gesamtgruppe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106</a:t>
            </a:fld>
            <a:endParaRPr lang="de-DE"/>
          </a:p>
        </p:txBody>
      </p:sp>
    </p:spTree>
    <p:extLst>
      <p:ext uri="{BB962C8B-B14F-4D97-AF65-F5344CB8AC3E}">
        <p14:creationId xmlns:p14="http://schemas.microsoft.com/office/powerpoint/2010/main" val="959397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Inwiefern muss sprachdidaktisch unterstützt werden, damit der mathematische Kern für die Kinder zugänglich wird? An welcher Stelle sind sprachliche Hürden möglich, die schon im Vorfeld aus dem Weg geräumt werden können. </a:t>
            </a:r>
          </a:p>
          <a:p>
            <a:endParaRPr lang="de-DE" dirty="0"/>
          </a:p>
          <a:p>
            <a:r>
              <a:rPr lang="de-DE" dirty="0"/>
              <a:t>Wenn Lernbarrieren durch sprachliche Auffälligkeiten entstanden sind, können diese langsam, aber stetig abgebaut werden. Wichtig ist an der Stelle, dass die Lehrkraft diesen Abbau aktiv unterstützt, in dem sie u.a. als sprachliches Vorbild dient und die Lernaufgaben konsequent in einfacher Sprache (sowohl verbal als auch schriftlich) anbietet.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109</a:t>
            </a:fld>
            <a:endParaRPr lang="de-DE"/>
          </a:p>
        </p:txBody>
      </p:sp>
    </p:spTree>
    <p:extLst>
      <p:ext uri="{BB962C8B-B14F-4D97-AF65-F5344CB8AC3E}">
        <p14:creationId xmlns:p14="http://schemas.microsoft.com/office/powerpoint/2010/main" val="23824164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weitere Unterstützungsmaßnahme ist die Adaption von Unterrichtsmedien. Dabei ist darauf zu achten, dass die Sprachproduktion und –</a:t>
            </a:r>
            <a:r>
              <a:rPr lang="de-DE" dirty="0" err="1"/>
              <a:t>rezeption</a:t>
            </a:r>
            <a:r>
              <a:rPr lang="de-DE" dirty="0"/>
              <a:t> immer auch mehrdimensional angeboten wird (z.B. durch Ansprache mehrerer Sinneskanäle), wichtig ist in diesem Zusammenhang auch die Nutzung verschiedener Darstellungsformen von mathematischen Sachverhalten, was auch bei sprachlichen Problemen unterstützend wirken kann.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110</a:t>
            </a:fld>
            <a:endParaRPr lang="de-DE"/>
          </a:p>
        </p:txBody>
      </p:sp>
    </p:spTree>
    <p:extLst>
      <p:ext uri="{BB962C8B-B14F-4D97-AF65-F5344CB8AC3E}">
        <p14:creationId xmlns:p14="http://schemas.microsoft.com/office/powerpoint/2010/main" val="2924187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weitere Unterstützungsmaßnahme ist die Adaption von Unterrichtsmedien. Dabei ist darauf zu achten, dass die Sprachproduktion und –</a:t>
            </a:r>
            <a:r>
              <a:rPr lang="de-DE" dirty="0" err="1"/>
              <a:t>rezeption</a:t>
            </a:r>
            <a:r>
              <a:rPr lang="de-DE" dirty="0"/>
              <a:t> immer auch mehrdimensional angeboten wird (z.B. durch Ansprache mehrerer Sinneskanäle), wichtig ist in diesem Zusammenhang auch die Nutzung verschiedener Darstellungsformen von mathematischen Sachverhalten, was auch bei sprachlichen Problemen unterstützend wirken kann.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111</a:t>
            </a:fld>
            <a:endParaRPr lang="de-DE"/>
          </a:p>
        </p:txBody>
      </p:sp>
    </p:spTree>
    <p:extLst>
      <p:ext uri="{BB962C8B-B14F-4D97-AF65-F5344CB8AC3E}">
        <p14:creationId xmlns:p14="http://schemas.microsoft.com/office/powerpoint/2010/main" val="22445711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weitere Unterstützungsmaßnahme ist die Adaption von Unterrichtsmedien. Dabei ist darauf zu achten, dass die Sprachproduktion und –</a:t>
            </a:r>
            <a:r>
              <a:rPr lang="de-DE" dirty="0" err="1"/>
              <a:t>rezeption</a:t>
            </a:r>
            <a:r>
              <a:rPr lang="de-DE" dirty="0"/>
              <a:t> immer auch mehrdimensional angeboten wird (z.B. durch Ansprache mehrerer Sinneskanäle), wichtig ist in diesem Zusammenhang auch die Nutzung verschiedener Darstellungsformen von mathematischen Sachverhalten, was auch bei sprachlichen Problemen unterstützend wirken kann.</a:t>
            </a:r>
          </a:p>
          <a:p>
            <a:endParaRPr lang="de-DE" dirty="0"/>
          </a:p>
          <a:p>
            <a:r>
              <a:rPr lang="de-DE" dirty="0"/>
              <a:t>z.B. bei der Erklärung der Regeln die konkreten Handlungen vormachen, die Regeln den Kindern auch schriftlich und mit Bildern erweitert vorlegen (entweder als großes Regelplakat oder als Handzettel); die Dokumentationen können auch durch Abbildungen vereinfacht werden</a:t>
            </a:r>
          </a:p>
          <a:p>
            <a:endParaRPr lang="de-DE" dirty="0"/>
          </a:p>
          <a:p>
            <a:r>
              <a:rPr lang="de-DE" dirty="0">
                <a:sym typeface="Wingdings" pitchFamily="2" charset="2"/>
              </a:rPr>
              <a:t> Die hier vorgeschlagenen Unterstützungsmöglichkeiten können grundsätzlich auch auf andere Unterrichtsinhalte übertragen werden  Erklärungen können grundsätzlich mit konkreten Handlungen unterstützt werden und verbale Erklärungen durch ikonische oder schriftlich-symbolische Materialien ergänzt werden.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112</a:t>
            </a:fld>
            <a:endParaRPr lang="de-DE"/>
          </a:p>
        </p:txBody>
      </p:sp>
    </p:spTree>
    <p:extLst>
      <p:ext uri="{BB962C8B-B14F-4D97-AF65-F5344CB8AC3E}">
        <p14:creationId xmlns:p14="http://schemas.microsoft.com/office/powerpoint/2010/main" val="40270094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panose="020B0604020202020204" pitchFamily="34" charset="0"/>
                <a:cs typeface="Arial" panose="020B0604020202020204" pitchFamily="34" charset="0"/>
              </a:rPr>
              <a:t>WEGE-Konzept </a:t>
            </a:r>
            <a:r>
              <a:rPr lang="de-DE" sz="1200" b="0" i="0" u="none" strike="noStrike" dirty="0">
                <a:solidFill>
                  <a:srgbClr val="222222"/>
                </a:solidFill>
                <a:effectLst/>
                <a:latin typeface="Arial" panose="020B0604020202020204" pitchFamily="34" charset="0"/>
                <a:cs typeface="Arial" panose="020B0604020202020204" pitchFamily="34" charset="0"/>
              </a:rPr>
              <a:t>(</a:t>
            </a:r>
            <a:r>
              <a:rPr lang="de-DE" sz="1200" b="1" i="0" u="none" strike="noStrike" dirty="0">
                <a:solidFill>
                  <a:srgbClr val="222222"/>
                </a:solidFill>
                <a:effectLst/>
                <a:latin typeface="Arial" panose="020B0604020202020204" pitchFamily="34" charset="0"/>
                <a:cs typeface="Arial" panose="020B0604020202020204" pitchFamily="34" charset="0"/>
              </a:rPr>
              <a:t>W</a:t>
            </a:r>
            <a:r>
              <a:rPr lang="de-DE" sz="1200" b="0" i="0" u="none" strike="noStrike" dirty="0">
                <a:solidFill>
                  <a:srgbClr val="222222"/>
                </a:solidFill>
                <a:effectLst/>
                <a:latin typeface="Arial" panose="020B0604020202020204" pitchFamily="34" charset="0"/>
                <a:cs typeface="Arial" panose="020B0604020202020204" pitchFamily="34" charset="0"/>
              </a:rPr>
              <a:t>ortspeicher, </a:t>
            </a:r>
            <a:r>
              <a:rPr lang="de-DE" sz="1200" b="1" i="0" u="none" strike="noStrike" dirty="0" err="1">
                <a:solidFill>
                  <a:srgbClr val="222222"/>
                </a:solidFill>
                <a:effectLst/>
                <a:latin typeface="Arial" panose="020B0604020202020204" pitchFamily="34" charset="0"/>
                <a:cs typeface="Arial" panose="020B0604020202020204" pitchFamily="34" charset="0"/>
              </a:rPr>
              <a:t>E</a:t>
            </a:r>
            <a:r>
              <a:rPr lang="de-DE" sz="1200" b="0" i="0" u="none" strike="noStrike" dirty="0" err="1">
                <a:solidFill>
                  <a:srgbClr val="222222"/>
                </a:solidFill>
                <a:effectLst/>
                <a:latin typeface="Arial" panose="020B0604020202020204" pitchFamily="34" charset="0"/>
                <a:cs typeface="Arial" panose="020B0604020202020204" pitchFamily="34" charset="0"/>
              </a:rPr>
              <a:t>inschleifübungen</a:t>
            </a:r>
            <a:r>
              <a:rPr lang="de-DE" sz="1200" b="0" i="0" u="none" strike="noStrike" dirty="0">
                <a:solidFill>
                  <a:srgbClr val="222222"/>
                </a:solidFill>
                <a:effectLst/>
                <a:latin typeface="Arial" panose="020B0604020202020204" pitchFamily="34" charset="0"/>
                <a:cs typeface="Arial" panose="020B0604020202020204" pitchFamily="34" charset="0"/>
              </a:rPr>
              <a:t>, </a:t>
            </a:r>
            <a:r>
              <a:rPr lang="de-DE" sz="1200" b="1" i="0" u="none" strike="noStrike" dirty="0">
                <a:solidFill>
                  <a:srgbClr val="222222"/>
                </a:solidFill>
                <a:effectLst/>
                <a:latin typeface="Arial" panose="020B0604020202020204" pitchFamily="34" charset="0"/>
                <a:cs typeface="Arial" panose="020B0604020202020204" pitchFamily="34" charset="0"/>
              </a:rPr>
              <a:t>G</a:t>
            </a:r>
            <a:r>
              <a:rPr lang="de-DE" sz="1200" b="0" i="0" u="none" strike="noStrike" dirty="0">
                <a:solidFill>
                  <a:srgbClr val="222222"/>
                </a:solidFill>
                <a:effectLst/>
                <a:latin typeface="Arial" panose="020B0604020202020204" pitchFamily="34" charset="0"/>
                <a:cs typeface="Arial" panose="020B0604020202020204" pitchFamily="34" charset="0"/>
              </a:rPr>
              <a:t>anzheitliche Übungen </a:t>
            </a:r>
            <a:r>
              <a:rPr lang="de-DE" sz="1200" b="1" i="0" u="none" strike="noStrike" dirty="0">
                <a:solidFill>
                  <a:srgbClr val="222222"/>
                </a:solidFill>
                <a:effectLst/>
                <a:latin typeface="Arial" panose="020B0604020202020204" pitchFamily="34" charset="0"/>
                <a:cs typeface="Arial" panose="020B0604020202020204" pitchFamily="34" charset="0"/>
              </a:rPr>
              <a:t>E</a:t>
            </a:r>
            <a:r>
              <a:rPr lang="de-DE" sz="1200" b="0" i="0" u="none" strike="noStrike" dirty="0">
                <a:solidFill>
                  <a:srgbClr val="222222"/>
                </a:solidFill>
                <a:effectLst/>
                <a:latin typeface="Arial" panose="020B0604020202020204" pitchFamily="34" charset="0"/>
                <a:cs typeface="Arial" panose="020B0604020202020204" pitchFamily="34" charset="0"/>
              </a:rPr>
              <a:t>igenproduktionen)</a:t>
            </a:r>
          </a:p>
          <a:p>
            <a:endParaRPr lang="de-DE" sz="1200" b="0" i="0" u="none" strike="noStrike" dirty="0">
              <a:solidFill>
                <a:srgbClr val="222222"/>
              </a:solidFill>
              <a:effectLst/>
              <a:latin typeface="Arial" panose="020B0604020202020204" pitchFamily="34" charset="0"/>
              <a:cs typeface="Arial" panose="020B0604020202020204" pitchFamily="34" charset="0"/>
            </a:endParaRPr>
          </a:p>
          <a:p>
            <a:r>
              <a:rPr lang="de-DE" sz="1200" b="0" i="0" u="none" strike="noStrike" dirty="0">
                <a:solidFill>
                  <a:srgbClr val="222222"/>
                </a:solidFill>
                <a:effectLst/>
                <a:latin typeface="Arial" panose="020B0604020202020204" pitchFamily="34" charset="0"/>
                <a:cs typeface="Arial" panose="020B0604020202020204" pitchFamily="34" charset="0"/>
              </a:rPr>
              <a:t>Wortspeicher mit Fachbegriffen und Sprachmitteln</a:t>
            </a:r>
          </a:p>
          <a:p>
            <a:endParaRPr lang="de-DE" sz="1200" b="0" i="0" u="none" strike="noStrike" dirty="0">
              <a:solidFill>
                <a:srgbClr val="222222"/>
              </a:solidFill>
              <a:effectLst/>
              <a:latin typeface="Arial" panose="020B0604020202020204" pitchFamily="34" charset="0"/>
              <a:cs typeface="Arial" panose="020B0604020202020204" pitchFamily="34" charset="0"/>
            </a:endParaRPr>
          </a:p>
          <a:p>
            <a:r>
              <a:rPr lang="de-DE" b="0" i="0" u="none" strike="noStrike" dirty="0">
                <a:solidFill>
                  <a:srgbClr val="222222"/>
                </a:solidFill>
                <a:effectLst/>
                <a:latin typeface="Arial" panose="020B0604020202020204" pitchFamily="34" charset="0"/>
                <a:cs typeface="Arial" panose="020B0604020202020204" pitchFamily="34" charset="0"/>
              </a:rPr>
              <a:t>Gezielte Sprachübungen: </a:t>
            </a:r>
            <a:r>
              <a:rPr lang="de-DE" b="0" i="0" u="none" strike="noStrike" dirty="0" err="1">
                <a:solidFill>
                  <a:srgbClr val="222222"/>
                </a:solidFill>
                <a:effectLst/>
                <a:latin typeface="Arial" panose="020B0604020202020204" pitchFamily="34" charset="0"/>
                <a:cs typeface="Arial" panose="020B0604020202020204" pitchFamily="34" charset="0"/>
              </a:rPr>
              <a:t>Einschleifübungen</a:t>
            </a:r>
            <a:r>
              <a:rPr lang="de-DE" b="0" i="0" u="none" strike="noStrike" dirty="0">
                <a:solidFill>
                  <a:srgbClr val="222222"/>
                </a:solidFill>
                <a:effectLst/>
                <a:latin typeface="Arial" panose="020B0604020202020204" pitchFamily="34" charset="0"/>
                <a:cs typeface="Arial" panose="020B0604020202020204" pitchFamily="34" charset="0"/>
              </a:rPr>
              <a:t> und Ganzheitliche Übungen</a:t>
            </a:r>
          </a:p>
          <a:p>
            <a:endParaRPr lang="de-DE" b="0" i="0" u="none" strike="noStrike" dirty="0">
              <a:solidFill>
                <a:srgbClr val="222222"/>
              </a:solidFill>
              <a:effectLst/>
              <a:latin typeface="Arial" panose="020B0604020202020204" pitchFamily="34" charset="0"/>
              <a:cs typeface="Arial" panose="020B0604020202020204" pitchFamily="34" charset="0"/>
            </a:endParaRPr>
          </a:p>
          <a:p>
            <a:r>
              <a:rPr lang="de-DE" b="0" i="0" u="none" strike="noStrike" dirty="0">
                <a:solidFill>
                  <a:srgbClr val="222222"/>
                </a:solidFill>
                <a:effectLst/>
                <a:latin typeface="Arial" panose="020B0604020202020204" pitchFamily="34" charset="0"/>
                <a:cs typeface="Arial" panose="020B0604020202020204" pitchFamily="34" charset="0"/>
              </a:rPr>
              <a:t>Eigenproduktionen sind Impulse zur selbständigen Anwendung erworbener Sprachmittel mit inhaltlicher und sprachlicher Öffnung.</a:t>
            </a:r>
          </a:p>
          <a:p>
            <a:endParaRPr lang="de-DE" b="0" i="0" u="none" strike="noStrike" dirty="0">
              <a:solidFill>
                <a:srgbClr val="222222"/>
              </a:solidFill>
              <a:effectLst/>
              <a:latin typeface="Arial" panose="020B0604020202020204" pitchFamily="34" charset="0"/>
              <a:cs typeface="Arial" panose="020B0604020202020204" pitchFamily="34" charset="0"/>
              <a:sym typeface="Wingdings" pitchFamily="2" charset="2"/>
            </a:endParaRPr>
          </a:p>
          <a:p>
            <a:r>
              <a:rPr lang="de-DE" b="0" i="0" u="none" strike="noStrike" dirty="0">
                <a:solidFill>
                  <a:srgbClr val="222222"/>
                </a:solidFill>
                <a:effectLst/>
                <a:latin typeface="Arial" panose="020B0604020202020204" pitchFamily="34" charset="0"/>
                <a:cs typeface="Arial" panose="020B0604020202020204" pitchFamily="34" charset="0"/>
                <a:sym typeface="Wingdings" pitchFamily="2" charset="2"/>
              </a:rPr>
              <a:t> Sehr zeitintensives Konzept, dass eher für einzelne Kinder sinnvoll ist, weniger für die ganze Klasse, da es in Reinform zu umfangreich ist.</a:t>
            </a:r>
            <a:endParaRPr lang="de-DE" b="0" i="0" u="none" strike="noStrike" dirty="0">
              <a:solidFill>
                <a:srgbClr val="222222"/>
              </a:solidFill>
              <a:effectLst/>
              <a:latin typeface="Arial" panose="020B0604020202020204" pitchFamily="34" charset="0"/>
              <a:cs typeface="Arial" panose="020B0604020202020204" pitchFamily="34" charset="0"/>
            </a:endParaRPr>
          </a:p>
          <a:p>
            <a:endParaRPr lang="de-DE" b="0" i="0" u="none" strike="noStrike" dirty="0">
              <a:solidFill>
                <a:srgbClr val="222222"/>
              </a:solidFill>
              <a:effectLst/>
              <a:latin typeface="Arial" panose="020B0604020202020204" pitchFamily="34" charset="0"/>
              <a:cs typeface="Arial" panose="020B0604020202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113</a:t>
            </a:fld>
            <a:endParaRPr lang="de-DE"/>
          </a:p>
        </p:txBody>
      </p:sp>
    </p:spTree>
    <p:extLst>
      <p:ext uri="{BB962C8B-B14F-4D97-AF65-F5344CB8AC3E}">
        <p14:creationId xmlns:p14="http://schemas.microsoft.com/office/powerpoint/2010/main" val="2501498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Wortspeicher: </a:t>
            </a:r>
            <a:r>
              <a:rPr lang="de-DE" b="0" i="0" u="none" strike="noStrike" dirty="0">
                <a:solidFill>
                  <a:srgbClr val="222222"/>
                </a:solidFill>
                <a:effectLst/>
                <a:latin typeface="Open Sans" panose="020B0606030504020204" pitchFamily="34" charset="0"/>
              </a:rPr>
              <a:t>Für eine umfassende mathematische Kommunikation reichen einfache Begriffe nicht aus, weswegen ein Wortspeicher neben den Mathe-Wörtern (Fachbegriffen) immer auch entsprechende Sprachmittel und ggf. noch Abbildungen/ikonische Konkretisierungen enthalten sollte. Zu achten ist immer auch auf die Übersichtlichkeit und darauf, Wortspeicher sukzessive mit den Schülerinnen und Schülern zu erarbeiten und im Unterricht aktiv auf den Einsatz der entsprechenden sprachlichen Elemente zu achten und diese herauszufordern.</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dirty="0"/>
            </a:br>
            <a:r>
              <a:rPr lang="de-DE" dirty="0"/>
              <a:t>„</a:t>
            </a:r>
            <a:r>
              <a:rPr lang="de-DE" b="0" i="0" u="none" strike="noStrike" dirty="0">
                <a:solidFill>
                  <a:srgbClr val="222222"/>
                </a:solidFill>
                <a:effectLst/>
                <a:latin typeface="Open Sans" panose="020B0606030504020204" pitchFamily="34" charset="0"/>
              </a:rPr>
              <a:t>Dieses Angebot des benötigten Fachwortschatzes soll den SchülerInnen helfen, ihre spezifischen Sprachprobleme im jeweiligen konkret-inhaltlichen Kontext zu bewältigen. Dank des spiralförmigen Curriculum-Aufbaus im Fach Mathematik bleibt der mathematische Grundwortschatz im Allgemeinen in allen vier Inhaltsbereichen überschaubar und kann im Laufe der Schuljahre zunehmend erweitert und gesichert werden (</a:t>
            </a:r>
            <a:r>
              <a:rPr lang="de-DE" sz="1200" b="0" i="0" u="none" strike="noStrike" dirty="0">
                <a:solidFill>
                  <a:srgbClr val="222222"/>
                </a:solidFill>
                <a:effectLst/>
                <a:hlinkClick r:id="rId3"/>
              </a:rPr>
              <a:t>Webseite PIKAS kompakt</a:t>
            </a:r>
            <a:r>
              <a:rPr lang="de-DE" sz="1200" b="0" i="0" u="none" strike="noStrike" dirty="0">
                <a:solidFill>
                  <a:srgbClr val="222222"/>
                </a:solidFill>
                <a:effectLst/>
              </a:rPr>
              <a:t>)</a:t>
            </a:r>
            <a:r>
              <a:rPr lang="de-DE" b="0" i="0" u="none" strike="noStrike" dirty="0">
                <a:solidFill>
                  <a:srgbClr val="222222"/>
                </a:solidFill>
                <a:effectLst/>
                <a:latin typeface="Open Sans" panose="020B0606030504020204" pitchFamily="34" charset="0"/>
              </a:rPr>
              <a:t>.</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114</a:t>
            </a:fld>
            <a:endParaRPr lang="de-DE"/>
          </a:p>
        </p:txBody>
      </p:sp>
    </p:spTree>
    <p:extLst>
      <p:ext uri="{BB962C8B-B14F-4D97-AF65-F5344CB8AC3E}">
        <p14:creationId xmlns:p14="http://schemas.microsoft.com/office/powerpoint/2010/main" val="301119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Aktivierung des Vorwissens, Zeit etwa 5 Minuten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36063225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Beispiele für sonderpädagogische Unterstützungsmaßnahme: direkte Unterstützung durch eine </a:t>
            </a:r>
            <a:r>
              <a:rPr lang="de-DE" dirty="0" err="1"/>
              <a:t>sonderpäd</a:t>
            </a:r>
            <a:r>
              <a:rPr lang="de-DE" dirty="0"/>
              <a:t>. LK: Redeanteile des Kindes mit FS Sprache unterstützen und herausfordern, ggf. Hilfsmittel (z.B. Wortfeldkarten, iPad zum Eintippen von Worten, wenn das Sprechen stark eingeschränkt ist) anbieten und einführen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115</a:t>
            </a:fld>
            <a:endParaRPr lang="de-DE"/>
          </a:p>
        </p:txBody>
      </p:sp>
    </p:spTree>
    <p:extLst>
      <p:ext uri="{BB962C8B-B14F-4D97-AF65-F5344CB8AC3E}">
        <p14:creationId xmlns:p14="http://schemas.microsoft.com/office/powerpoint/2010/main" val="3713074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119</a:t>
            </a:fld>
            <a:endParaRPr lang="de-DE"/>
          </a:p>
        </p:txBody>
      </p:sp>
    </p:spTree>
    <p:extLst>
      <p:ext uri="{BB962C8B-B14F-4D97-AF65-F5344CB8AC3E}">
        <p14:creationId xmlns:p14="http://schemas.microsoft.com/office/powerpoint/2010/main" val="27645753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Wortspeicher ggf. durch Erfahrungen in der konkreten Lerngruppe erweitern (z.B. durch Formulierungen der Kinder)</a:t>
            </a:r>
          </a:p>
          <a:p>
            <a:endParaRPr lang="de-DE" dirty="0"/>
          </a:p>
          <a:p>
            <a:r>
              <a:rPr lang="de-DE" dirty="0"/>
              <a:t>Arbeitszeit etwa 20 Minuten + 10 Minuten Vorstellungsrunde und Austausch in der Gesamtgruppe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120</a:t>
            </a:fld>
            <a:endParaRPr lang="de-DE"/>
          </a:p>
        </p:txBody>
      </p:sp>
    </p:spTree>
    <p:extLst>
      <p:ext uri="{BB962C8B-B14F-4D97-AF65-F5344CB8AC3E}">
        <p14:creationId xmlns:p14="http://schemas.microsoft.com/office/powerpoint/2010/main" val="2600128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Stichpunkte gibt es zum Ausfüllen als Arbeitsblatt: Planungshilfe_Modul2_UE_Paschwürfeln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122</a:t>
            </a:fld>
            <a:endParaRPr lang="de-DE"/>
          </a:p>
        </p:txBody>
      </p:sp>
    </p:spTree>
    <p:extLst>
      <p:ext uri="{BB962C8B-B14F-4D97-AF65-F5344CB8AC3E}">
        <p14:creationId xmlns:p14="http://schemas.microsoft.com/office/powerpoint/2010/main" val="8775543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Aktivität soll alle Schwerpunkte des Moduls abbilden, kann und soll dann aber individuell angepasst werden. </a:t>
            </a:r>
            <a:r>
              <a:rPr lang="de-DE" dirty="0">
                <a:sym typeface="Wingdings" pitchFamily="2" charset="2"/>
              </a:rPr>
              <a:t> z.B. kann der Schwerpunkt nur auf diagnostische Intention bzw. Intention zu Fördern gelegt werden oder aber auf die Erstellung und den Einsatz eines entsprechenden Wortspeichers.</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123</a:t>
            </a:fld>
            <a:endParaRPr lang="de-DE"/>
          </a:p>
        </p:txBody>
      </p:sp>
    </p:spTree>
    <p:extLst>
      <p:ext uri="{BB962C8B-B14F-4D97-AF65-F5344CB8AC3E}">
        <p14:creationId xmlns:p14="http://schemas.microsoft.com/office/powerpoint/2010/main" val="2031278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126</a:t>
            </a:fld>
            <a:endParaRPr lang="de-DE"/>
          </a:p>
        </p:txBody>
      </p:sp>
    </p:spTree>
    <p:extLst>
      <p:ext uri="{BB962C8B-B14F-4D97-AF65-F5344CB8AC3E}">
        <p14:creationId xmlns:p14="http://schemas.microsoft.com/office/powerpoint/2010/main" val="36638313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Petrolfarbene</a:t>
            </a:r>
            <a:r>
              <a:rPr lang="de-DE" dirty="0"/>
              <a:t> </a:t>
            </a:r>
            <a:r>
              <a:rPr lang="de-DE"/>
              <a:t>Wolken: 2. Kapitel  </a:t>
            </a:r>
            <a:r>
              <a:rPr lang="de-DE" dirty="0"/>
              <a:t>„LEITIDEE Diagnosegeleitet fördern“ </a:t>
            </a:r>
          </a:p>
          <a:p>
            <a:r>
              <a:rPr lang="de-DE" dirty="0"/>
              <a:t>rote Wolken: 3. Kapitel „INHALTE Operationen verstehen“</a:t>
            </a:r>
          </a:p>
          <a:p>
            <a:r>
              <a:rPr lang="de-DE" dirty="0"/>
              <a:t>violette Wolken: 4. Kapitel „FÖRDERSCHWERPUNKTE Sprache“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128</a:t>
            </a:fld>
            <a:endParaRPr lang="de-DE"/>
          </a:p>
        </p:txBody>
      </p:sp>
    </p:spTree>
    <p:extLst>
      <p:ext uri="{BB962C8B-B14F-4D97-AF65-F5344CB8AC3E}">
        <p14:creationId xmlns:p14="http://schemas.microsoft.com/office/powerpoint/2010/main" val="27772251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Petrolfarbene</a:t>
            </a:r>
            <a:r>
              <a:rPr lang="de-DE" dirty="0"/>
              <a:t> Wolken: 2. Kapitel  „LEITIDEE Diagnosegeleitet fördern“ </a:t>
            </a:r>
          </a:p>
          <a:p>
            <a:r>
              <a:rPr lang="de-DE" dirty="0"/>
              <a:t>rote Wolken: 3. Kapitel „INHALTE Operationen verstehen“</a:t>
            </a:r>
          </a:p>
          <a:p>
            <a:r>
              <a:rPr lang="de-DE" dirty="0"/>
              <a:t>violette Wolken: 4. Kapitel „FÖRDERSCHWERPUNKTE Sprache“</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129</a:t>
            </a:fld>
            <a:endParaRPr lang="de-DE"/>
          </a:p>
        </p:txBody>
      </p:sp>
    </p:spTree>
    <p:extLst>
      <p:ext uri="{BB962C8B-B14F-4D97-AF65-F5344CB8AC3E}">
        <p14:creationId xmlns:p14="http://schemas.microsoft.com/office/powerpoint/2010/main" val="39439750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130</a:t>
            </a:fld>
            <a:endParaRPr lang="de-DE"/>
          </a:p>
        </p:txBody>
      </p:sp>
    </p:spTree>
    <p:extLst>
      <p:ext uri="{BB962C8B-B14F-4D97-AF65-F5344CB8AC3E}">
        <p14:creationId xmlns:p14="http://schemas.microsoft.com/office/powerpoint/2010/main" val="1719235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7" name="Shape 3007"/>
          <p:cNvSpPr>
            <a:spLocks noGrp="1" noRot="1" noChangeAspect="1"/>
          </p:cNvSpPr>
          <p:nvPr>
            <p:ph type="sldImg"/>
          </p:nvPr>
        </p:nvSpPr>
        <p:spPr>
          <a:xfrm>
            <a:off x="1143000" y="685800"/>
            <a:ext cx="4572000" cy="3429000"/>
          </a:xfrm>
          <a:prstGeom prst="rect">
            <a:avLst/>
          </a:prstGeom>
        </p:spPr>
        <p:txBody>
          <a:bodyPr/>
          <a:lstStyle/>
          <a:p>
            <a:endParaRPr/>
          </a:p>
        </p:txBody>
      </p:sp>
      <p:sp>
        <p:nvSpPr>
          <p:cNvPr id="3008" name="Shape 3008"/>
          <p:cNvSpPr>
            <a:spLocks noGrp="1"/>
          </p:cNvSpPr>
          <p:nvPr>
            <p:ph type="body" sz="quarter" idx="1"/>
          </p:nvPr>
        </p:nvSpPr>
        <p:spPr>
          <a:prstGeom prst="rect">
            <a:avLst/>
          </a:prstGeom>
        </p:spPr>
        <p:txBody>
          <a:bodyPr/>
          <a:lstStyle/>
          <a:p>
            <a:r>
              <a:rPr lang="de-DE" dirty="0"/>
              <a:t>Eine mögliche</a:t>
            </a:r>
            <a:r>
              <a:rPr lang="de-DE" baseline="0" dirty="0"/>
              <a:t> pädagogische Definition von Diagnose nach Hattie</a:t>
            </a:r>
          </a:p>
          <a:p>
            <a:endParaRPr lang="de-DE" baseline="0" dirty="0"/>
          </a:p>
          <a:p>
            <a:r>
              <a:rPr lang="de-DE" dirty="0"/>
              <a:t>Diagnosen sollten m</a:t>
            </a:r>
            <a:r>
              <a:rPr dirty="0" err="1"/>
              <a:t>öglichst</a:t>
            </a:r>
            <a:r>
              <a:rPr dirty="0"/>
              <a:t> LERNBEGLEITEND </a:t>
            </a:r>
            <a:r>
              <a:rPr dirty="0" err="1"/>
              <a:t>im</a:t>
            </a:r>
            <a:r>
              <a:rPr dirty="0"/>
              <a:t> </a:t>
            </a:r>
            <a:r>
              <a:rPr dirty="0" err="1"/>
              <a:t>Unterricht</a:t>
            </a:r>
            <a:r>
              <a:rPr lang="de-DE" dirty="0"/>
              <a:t> durchgeführt werden</a:t>
            </a:r>
            <a:r>
              <a:rPr dirty="0"/>
              <a:t>. </a:t>
            </a:r>
          </a:p>
        </p:txBody>
      </p:sp>
    </p:spTree>
    <p:extLst>
      <p:ext uri="{BB962C8B-B14F-4D97-AF65-F5344CB8AC3E}">
        <p14:creationId xmlns:p14="http://schemas.microsoft.com/office/powerpoint/2010/main" val="125563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7" name="Shape 3007"/>
          <p:cNvSpPr>
            <a:spLocks noGrp="1" noRot="1" noChangeAspect="1"/>
          </p:cNvSpPr>
          <p:nvPr>
            <p:ph type="sldImg"/>
          </p:nvPr>
        </p:nvSpPr>
        <p:spPr>
          <a:xfrm>
            <a:off x="1143000" y="685800"/>
            <a:ext cx="4572000" cy="3429000"/>
          </a:xfrm>
          <a:prstGeom prst="rect">
            <a:avLst/>
          </a:prstGeom>
        </p:spPr>
        <p:txBody>
          <a:bodyPr/>
          <a:lstStyle/>
          <a:p>
            <a:endParaRPr/>
          </a:p>
        </p:txBody>
      </p:sp>
      <p:sp>
        <p:nvSpPr>
          <p:cNvPr id="3008" name="Shape 3008"/>
          <p:cNvSpPr>
            <a:spLocks noGrp="1"/>
          </p:cNvSpPr>
          <p:nvPr>
            <p:ph type="body" sz="quarter" idx="1"/>
          </p:nvPr>
        </p:nvSpPr>
        <p:spPr>
          <a:prstGeom prst="rect">
            <a:avLst/>
          </a:prstGeom>
        </p:spPr>
        <p:txBody>
          <a:bodyPr/>
          <a:lstStyle/>
          <a:p>
            <a:endParaRPr lang="de-DE" baseline="0" dirty="0"/>
          </a:p>
        </p:txBody>
      </p:sp>
    </p:spTree>
    <p:extLst>
      <p:ext uri="{BB962C8B-B14F-4D97-AF65-F5344CB8AC3E}">
        <p14:creationId xmlns:p14="http://schemas.microsoft.com/office/powerpoint/2010/main" val="3966623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 name="Shape 3020"/>
          <p:cNvSpPr>
            <a:spLocks noGrp="1" noRot="1" noChangeAspect="1"/>
          </p:cNvSpPr>
          <p:nvPr>
            <p:ph type="sldImg"/>
          </p:nvPr>
        </p:nvSpPr>
        <p:spPr>
          <a:xfrm>
            <a:off x="1143000" y="685800"/>
            <a:ext cx="4572000" cy="3429000"/>
          </a:xfrm>
          <a:prstGeom prst="rect">
            <a:avLst/>
          </a:prstGeom>
        </p:spPr>
        <p:txBody>
          <a:bodyPr/>
          <a:lstStyle/>
          <a:p>
            <a:endParaRPr/>
          </a:p>
        </p:txBody>
      </p:sp>
      <p:sp>
        <p:nvSpPr>
          <p:cNvPr id="3021" name="Shape 3021"/>
          <p:cNvSpPr>
            <a:spLocks noGrp="1"/>
          </p:cNvSpPr>
          <p:nvPr>
            <p:ph type="body" sz="quarter" idx="1"/>
          </p:nvPr>
        </p:nvSpPr>
        <p:spPr>
          <a:prstGeom prst="rect">
            <a:avLst/>
          </a:prstGeom>
        </p:spPr>
        <p:txBody>
          <a:bodyPr/>
          <a:lstStyle/>
          <a:p>
            <a:pPr algn="l" rtl="0" fontAlgn="base"/>
            <a:r>
              <a:rPr lang="de-DE" b="0" i="0" u="none" strike="noStrike" dirty="0">
                <a:solidFill>
                  <a:srgbClr val="000000"/>
                </a:solidFill>
                <a:effectLst/>
                <a:latin typeface="Calibri" panose="020F0502020204030204" pitchFamily="34" charset="0"/>
              </a:rPr>
              <a:t>Enge Verknüpfung! ​</a:t>
            </a:r>
            <a:endParaRPr lang="de-DE" b="0" i="0" u="none" strike="noStrike" dirty="0">
              <a:solidFill>
                <a:srgbClr val="444444"/>
              </a:solidFill>
              <a:effectLst/>
              <a:latin typeface="Calibri" panose="020F0502020204030204" pitchFamily="34" charset="0"/>
            </a:endParaRPr>
          </a:p>
          <a:p>
            <a:pPr algn="l" rtl="0" fontAlgn="base"/>
            <a:r>
              <a:rPr lang="de-DE" b="0" i="0" u="none" strike="noStrike" dirty="0">
                <a:solidFill>
                  <a:srgbClr val="000000"/>
                </a:solidFill>
                <a:effectLst/>
                <a:latin typeface="Calibri" panose="020F0502020204030204" pitchFamily="34" charset="0"/>
              </a:rPr>
              <a:t>Entscheidender Schritt: Deuten/Interpretieren und Weiterentwickeln der diagnostischen Daten hin zu einer Förderung; Was bedeutet mein Diagnoseergebnis?</a:t>
            </a:r>
            <a:r>
              <a:rPr lang="en-US" b="0" i="0" u="none" strike="noStrike" dirty="0">
                <a:solidFill>
                  <a:srgbClr val="000000"/>
                </a:solidFill>
                <a:effectLst/>
                <a:latin typeface="Calibri" panose="020F0502020204030204" pitchFamily="34" charset="0"/>
              </a:rPr>
              <a:t>​</a:t>
            </a:r>
            <a:endParaRPr lang="en-US" b="0" i="0" u="none" strike="noStrike" dirty="0">
              <a:solidFill>
                <a:srgbClr val="444444"/>
              </a:solidFill>
              <a:effectLst/>
              <a:latin typeface="Calibri" panose="020F0502020204030204" pitchFamily="34" charset="0"/>
            </a:endParaRPr>
          </a:p>
          <a:p>
            <a:endParaRPr dirty="0"/>
          </a:p>
        </p:txBody>
      </p:sp>
    </p:spTree>
    <p:extLst>
      <p:ext uri="{BB962C8B-B14F-4D97-AF65-F5344CB8AC3E}">
        <p14:creationId xmlns:p14="http://schemas.microsoft.com/office/powerpoint/2010/main" val="11155297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5.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hyperlink" Target="https://pikas.dzlm.de/node/12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pikas.dzlm.de/" TargetMode="Externa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hyperlink" Target="http://pikas.dzlm.de/" TargetMode="Externa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79ED03-8F7B-AF3E-7ED9-3D254C570D8D}"/>
              </a:ext>
            </a:extLst>
          </p:cNvPr>
          <p:cNvPicPr>
            <a:picLocks noChangeAspect="1"/>
          </p:cNvPicPr>
          <p:nvPr userDrawn="1"/>
        </p:nvPicPr>
        <p:blipFill>
          <a:blip r:embed="rId2"/>
          <a:stretch>
            <a:fillRect/>
          </a:stretch>
        </p:blipFill>
        <p:spPr>
          <a:xfrm>
            <a:off x="0" y="1381693"/>
            <a:ext cx="9144000" cy="2489279"/>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5" name="Grafik 4">
            <a:extLst>
              <a:ext uri="{FF2B5EF4-FFF2-40B4-BE49-F238E27FC236}">
                <a16:creationId xmlns:a16="http://schemas.microsoft.com/office/drawing/2014/main" id="{AD4F74EA-1C06-B4FA-BF0F-B54D1303A137}"/>
              </a:ext>
            </a:extLst>
          </p:cNvPr>
          <p:cNvPicPr>
            <a:picLocks noChangeAspect="1"/>
          </p:cNvPicPr>
          <p:nvPr userDrawn="1"/>
        </p:nvPicPr>
        <p:blipFill>
          <a:blip r:embed="rId8"/>
          <a:stretch>
            <a:fillRect/>
          </a:stretch>
        </p:blipFill>
        <p:spPr>
          <a:xfrm>
            <a:off x="244032" y="74759"/>
            <a:ext cx="3768148" cy="1076614"/>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1" name="Grafik 20">
            <a:extLst>
              <a:ext uri="{FF2B5EF4-FFF2-40B4-BE49-F238E27FC236}">
                <a16:creationId xmlns:a16="http://schemas.microsoft.com/office/drawing/2014/main" id="{59F89556-57A9-4504-7CCA-E8F5B9940303}"/>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CF1508CB-FEB5-4672-B4FF-E430ADA8D1C3}"/>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0" y="6268156"/>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45886" y="635079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4" y="6344977"/>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Juli 23</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8" name="Grafik 17">
            <a:extLst>
              <a:ext uri="{FF2B5EF4-FFF2-40B4-BE49-F238E27FC236}">
                <a16:creationId xmlns:a16="http://schemas.microsoft.com/office/drawing/2014/main" id="{36E45FDB-7BA6-88F6-CB2C-EBAC2D87EA93}"/>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8565C25E-B320-327C-4BC5-8F78EEEA7265}"/>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987019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4" name="Grafik 13">
            <a:extLst>
              <a:ext uri="{FF2B5EF4-FFF2-40B4-BE49-F238E27FC236}">
                <a16:creationId xmlns:a16="http://schemas.microsoft.com/office/drawing/2014/main" id="{37D6E768-768E-0E23-2392-BAAC876B3D37}"/>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3" name="Datumsplatzhalter 18">
            <a:extLst>
              <a:ext uri="{FF2B5EF4-FFF2-40B4-BE49-F238E27FC236}">
                <a16:creationId xmlns:a16="http://schemas.microsoft.com/office/drawing/2014/main" id="{E17FD226-197F-D03D-C0D4-5066BD606F7B}"/>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179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FF6B39E-2B5F-4899-77AB-C52CDFE69DE1}"/>
              </a:ext>
            </a:extLst>
          </p:cNvPr>
          <p:cNvPicPr>
            <a:picLocks noChangeAspect="1"/>
          </p:cNvPicPr>
          <p:nvPr userDrawn="1"/>
        </p:nvPicPr>
        <p:blipFill>
          <a:blip r:embed="rId2"/>
          <a:stretch>
            <a:fillRect/>
          </a:stretch>
        </p:blipFill>
        <p:spPr>
          <a:xfrm>
            <a:off x="344779" y="394435"/>
            <a:ext cx="596900" cy="381000"/>
          </a:xfrm>
          <a:prstGeom prst="rect">
            <a:avLst/>
          </a:prstGeom>
        </p:spPr>
      </p:pic>
      <p:sp>
        <p:nvSpPr>
          <p:cNvPr id="4" name="Datumsplatzhalter 18">
            <a:extLst>
              <a:ext uri="{FF2B5EF4-FFF2-40B4-BE49-F238E27FC236}">
                <a16:creationId xmlns:a16="http://schemas.microsoft.com/office/drawing/2014/main" id="{E358FD4E-1565-4D29-AF2F-3E9DA74FFABF}"/>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99995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in Partnerarbeit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0" name="Grafik 19">
            <a:extLst>
              <a:ext uri="{FF2B5EF4-FFF2-40B4-BE49-F238E27FC236}">
                <a16:creationId xmlns:a16="http://schemas.microsoft.com/office/drawing/2014/main" id="{9681CFEE-6641-5480-7430-CBADA632D948}"/>
              </a:ext>
            </a:extLst>
          </p:cNvPr>
          <p:cNvPicPr>
            <a:picLocks noChangeAspect="1"/>
          </p:cNvPicPr>
          <p:nvPr userDrawn="1"/>
        </p:nvPicPr>
        <p:blipFill>
          <a:blip r:embed="rId2"/>
          <a:stretch>
            <a:fillRect/>
          </a:stretch>
        </p:blipFill>
        <p:spPr>
          <a:xfrm>
            <a:off x="438763" y="225742"/>
            <a:ext cx="502916" cy="321010"/>
          </a:xfrm>
          <a:prstGeom prst="rect">
            <a:avLst/>
          </a:prstGeom>
        </p:spPr>
      </p:pic>
      <p:pic>
        <p:nvPicPr>
          <p:cNvPr id="21" name="Grafik 20">
            <a:extLst>
              <a:ext uri="{FF2B5EF4-FFF2-40B4-BE49-F238E27FC236}">
                <a16:creationId xmlns:a16="http://schemas.microsoft.com/office/drawing/2014/main" id="{4DF344DE-1A43-7870-AC9A-FE0947F124FD}"/>
              </a:ext>
            </a:extLst>
          </p:cNvPr>
          <p:cNvPicPr>
            <a:picLocks noChangeAspect="1"/>
          </p:cNvPicPr>
          <p:nvPr userDrawn="1"/>
        </p:nvPicPr>
        <p:blipFill>
          <a:blip r:embed="rId3"/>
          <a:stretch>
            <a:fillRect/>
          </a:stretch>
        </p:blipFill>
        <p:spPr>
          <a:xfrm rot="21384353">
            <a:off x="184622" y="384672"/>
            <a:ext cx="579079" cy="369508"/>
          </a:xfrm>
          <a:prstGeom prst="rect">
            <a:avLst/>
          </a:prstGeom>
        </p:spPr>
      </p:pic>
      <p:sp>
        <p:nvSpPr>
          <p:cNvPr id="4" name="Datumsplatzhalter 18">
            <a:extLst>
              <a:ext uri="{FF2B5EF4-FFF2-40B4-BE49-F238E27FC236}">
                <a16:creationId xmlns:a16="http://schemas.microsoft.com/office/drawing/2014/main" id="{ED07BAF6-E863-716F-A7F0-4180C7C50B00}"/>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5356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316C48A-4376-C075-D15E-3D66C096A8F4}"/>
              </a:ext>
            </a:extLst>
          </p:cNvPr>
          <p:cNvPicPr>
            <a:picLocks noChangeAspect="1"/>
          </p:cNvPicPr>
          <p:nvPr userDrawn="1"/>
        </p:nvPicPr>
        <p:blipFill>
          <a:blip r:embed="rId2"/>
          <a:stretch>
            <a:fillRect/>
          </a:stretch>
        </p:blipFill>
        <p:spPr>
          <a:xfrm>
            <a:off x="488762" y="389626"/>
            <a:ext cx="502916" cy="321010"/>
          </a:xfrm>
          <a:prstGeom prst="rect">
            <a:avLst/>
          </a:prstGeom>
        </p:spPr>
      </p:pic>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in Gruppenarbeit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4" name="Grafik 23">
            <a:extLst>
              <a:ext uri="{FF2B5EF4-FFF2-40B4-BE49-F238E27FC236}">
                <a16:creationId xmlns:a16="http://schemas.microsoft.com/office/drawing/2014/main" id="{47BDFD32-26E4-EECA-A9C8-03AFEE594FCB}"/>
              </a:ext>
            </a:extLst>
          </p:cNvPr>
          <p:cNvPicPr>
            <a:picLocks noChangeAspect="1"/>
          </p:cNvPicPr>
          <p:nvPr userDrawn="1"/>
        </p:nvPicPr>
        <p:blipFill>
          <a:blip r:embed="rId3"/>
          <a:stretch>
            <a:fillRect/>
          </a:stretch>
        </p:blipFill>
        <p:spPr>
          <a:xfrm rot="21384353">
            <a:off x="234621" y="548556"/>
            <a:ext cx="579079" cy="369508"/>
          </a:xfrm>
          <a:prstGeom prst="rect">
            <a:avLst/>
          </a:prstGeom>
        </p:spPr>
      </p:pic>
      <p:pic>
        <p:nvPicPr>
          <p:cNvPr id="5" name="Grafik 4">
            <a:extLst>
              <a:ext uri="{FF2B5EF4-FFF2-40B4-BE49-F238E27FC236}">
                <a16:creationId xmlns:a16="http://schemas.microsoft.com/office/drawing/2014/main" id="{71A5BF36-7BF5-EA4B-BA5A-9F6898C7D3A5}"/>
              </a:ext>
            </a:extLst>
          </p:cNvPr>
          <p:cNvPicPr>
            <a:picLocks noChangeAspect="1"/>
          </p:cNvPicPr>
          <p:nvPr userDrawn="1"/>
        </p:nvPicPr>
        <p:blipFill>
          <a:blip r:embed="rId4"/>
          <a:stretch>
            <a:fillRect/>
          </a:stretch>
        </p:blipFill>
        <p:spPr>
          <a:xfrm>
            <a:off x="223608" y="112228"/>
            <a:ext cx="511351" cy="326394"/>
          </a:xfrm>
          <a:prstGeom prst="rect">
            <a:avLst/>
          </a:prstGeom>
        </p:spPr>
      </p:pic>
      <p:sp>
        <p:nvSpPr>
          <p:cNvPr id="4" name="Datumsplatzhalter 18">
            <a:extLst>
              <a:ext uri="{FF2B5EF4-FFF2-40B4-BE49-F238E27FC236}">
                <a16:creationId xmlns:a16="http://schemas.microsoft.com/office/drawing/2014/main" id="{8476CDA8-E565-64A3-5B4E-B30AC394DFD0}"/>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312933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2" name="Grafik 21">
            <a:extLst>
              <a:ext uri="{FF2B5EF4-FFF2-40B4-BE49-F238E27FC236}">
                <a16:creationId xmlns:a16="http://schemas.microsoft.com/office/drawing/2014/main" id="{45C3A354-6955-3355-FCD0-64806BF653CF}"/>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3" name="Datumsplatzhalter 18">
            <a:extLst>
              <a:ext uri="{FF2B5EF4-FFF2-40B4-BE49-F238E27FC236}">
                <a16:creationId xmlns:a16="http://schemas.microsoft.com/office/drawing/2014/main" id="{80CFD95D-A24F-740B-EF3B-F26760F48FC4}"/>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0" name="Grafik 19">
            <a:extLst>
              <a:ext uri="{FF2B5EF4-FFF2-40B4-BE49-F238E27FC236}">
                <a16:creationId xmlns:a16="http://schemas.microsoft.com/office/drawing/2014/main" id="{C80A98F0-FD1E-4727-9A2B-767E21D6CE9A}"/>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3" name="Datumsplatzhalter 18">
            <a:extLst>
              <a:ext uri="{FF2B5EF4-FFF2-40B4-BE49-F238E27FC236}">
                <a16:creationId xmlns:a16="http://schemas.microsoft.com/office/drawing/2014/main" id="{9B6CEEF8-1354-4EE5-5D2E-A851A5135E6B}"/>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8" name="Grafik 17">
            <a:extLst>
              <a:ext uri="{FF2B5EF4-FFF2-40B4-BE49-F238E27FC236}">
                <a16:creationId xmlns:a16="http://schemas.microsoft.com/office/drawing/2014/main" id="{A81EA311-86B9-18EC-76F3-892D2FE9614B}"/>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5" name="Datumsplatzhalter 18">
            <a:extLst>
              <a:ext uri="{FF2B5EF4-FFF2-40B4-BE49-F238E27FC236}">
                <a16:creationId xmlns:a16="http://schemas.microsoft.com/office/drawing/2014/main" id="{2263B089-C91F-B667-9F26-E12C63D96A66}"/>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5" name="Datumsplatzhalter 18">
            <a:extLst>
              <a:ext uri="{FF2B5EF4-FFF2-40B4-BE49-F238E27FC236}">
                <a16:creationId xmlns:a16="http://schemas.microsoft.com/office/drawing/2014/main" id="{D40DDC24-D564-57A1-F7BB-72424C7F39D5}"/>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mit Bi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0F26D4E-E048-DFF5-E476-65A6F1252A60}"/>
              </a:ext>
            </a:extLst>
          </p:cNvPr>
          <p:cNvPicPr>
            <a:picLocks noChangeAspect="1"/>
          </p:cNvPicPr>
          <p:nvPr userDrawn="1"/>
        </p:nvPicPr>
        <p:blipFill>
          <a:blip r:embed="rId2"/>
          <a:stretch>
            <a:fillRect/>
          </a:stretch>
        </p:blipFill>
        <p:spPr>
          <a:xfrm>
            <a:off x="0" y="1332047"/>
            <a:ext cx="9144000" cy="2489279"/>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2832652"/>
            <a:ext cx="8598632" cy="91529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3"/>
          <a:stretch>
            <a:fillRect/>
          </a:stretch>
        </p:blipFill>
        <p:spPr>
          <a:xfrm>
            <a:off x="152602" y="618616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4"/>
          <a:stretch>
            <a:fillRect/>
          </a:stretch>
        </p:blipFill>
        <p:spPr>
          <a:xfrm>
            <a:off x="2529418" y="6194206"/>
            <a:ext cx="1571702" cy="284271"/>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5"/>
          <a:stretch>
            <a:fillRect/>
          </a:stretch>
        </p:blipFill>
        <p:spPr>
          <a:xfrm>
            <a:off x="6915167" y="6212613"/>
            <a:ext cx="2076231" cy="243041"/>
          </a:xfrm>
          <a:prstGeom prst="rect">
            <a:avLst/>
          </a:prstGeom>
        </p:spPr>
      </p:pic>
      <p:pic>
        <p:nvPicPr>
          <p:cNvPr id="5" name="Grafik 4">
            <a:extLst>
              <a:ext uri="{FF2B5EF4-FFF2-40B4-BE49-F238E27FC236}">
                <a16:creationId xmlns:a16="http://schemas.microsoft.com/office/drawing/2014/main" id="{AD4F74EA-1C06-B4FA-BF0F-B54D1303A137}"/>
              </a:ext>
            </a:extLst>
          </p:cNvPr>
          <p:cNvPicPr>
            <a:picLocks noChangeAspect="1"/>
          </p:cNvPicPr>
          <p:nvPr userDrawn="1"/>
        </p:nvPicPr>
        <p:blipFill>
          <a:blip r:embed="rId6"/>
          <a:stretch>
            <a:fillRect/>
          </a:stretch>
        </p:blipFill>
        <p:spPr>
          <a:xfrm>
            <a:off x="244032" y="74759"/>
            <a:ext cx="3768148" cy="1076614"/>
          </a:xfrm>
          <a:prstGeom prst="rect">
            <a:avLst/>
          </a:prstGeom>
        </p:spPr>
      </p:pic>
      <p:pic>
        <p:nvPicPr>
          <p:cNvPr id="4" name="Grafik 3">
            <a:extLst>
              <a:ext uri="{FF2B5EF4-FFF2-40B4-BE49-F238E27FC236}">
                <a16:creationId xmlns:a16="http://schemas.microsoft.com/office/drawing/2014/main" id="{B1DCAC84-4271-A9EA-89EF-988969872CEF}"/>
              </a:ext>
            </a:extLst>
          </p:cNvPr>
          <p:cNvPicPr>
            <a:picLocks noChangeAspect="1"/>
          </p:cNvPicPr>
          <p:nvPr userDrawn="1"/>
        </p:nvPicPr>
        <p:blipFill>
          <a:blip r:embed="rId7"/>
          <a:stretch>
            <a:fillRect/>
          </a:stretch>
        </p:blipFill>
        <p:spPr>
          <a:xfrm>
            <a:off x="4747283" y="6038312"/>
            <a:ext cx="1517568" cy="434809"/>
          </a:xfrm>
          <a:prstGeom prst="rect">
            <a:avLst/>
          </a:prstGeom>
        </p:spPr>
      </p:pic>
    </p:spTree>
    <p:extLst>
      <p:ext uri="{BB962C8B-B14F-4D97-AF65-F5344CB8AC3E}">
        <p14:creationId xmlns:p14="http://schemas.microsoft.com/office/powerpoint/2010/main" val="994186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9B22FF-C10B-ACBB-F41B-22C18B0F1F8C}"/>
              </a:ext>
            </a:extLst>
          </p:cNvPr>
          <p:cNvPicPr>
            <a:picLocks noChangeAspect="1"/>
          </p:cNvPicPr>
          <p:nvPr userDrawn="1"/>
        </p:nvPicPr>
        <p:blipFill>
          <a:blip r:embed="rId2"/>
          <a:stretch>
            <a:fillRect/>
          </a:stretch>
        </p:blipFill>
        <p:spPr>
          <a:xfrm>
            <a:off x="5467192" y="2491052"/>
            <a:ext cx="7062283" cy="3956051"/>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331355" y="316648"/>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 name="Textfeld 1">
            <a:extLst>
              <a:ext uri="{FF2B5EF4-FFF2-40B4-BE49-F238E27FC236}">
                <a16:creationId xmlns:a16="http://schemas.microsoft.com/office/drawing/2014/main" id="{63081271-CA52-A14D-AB75-C8D92DA489DE}"/>
              </a:ext>
            </a:extLst>
          </p:cNvPr>
          <p:cNvSpPr txBox="1"/>
          <p:nvPr userDrawn="1"/>
        </p:nvSpPr>
        <p:spPr>
          <a:xfrm>
            <a:off x="333737" y="629180"/>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5" name="Grafik 14">
            <a:extLst>
              <a:ext uri="{FF2B5EF4-FFF2-40B4-BE49-F238E27FC236}">
                <a16:creationId xmlns:a16="http://schemas.microsoft.com/office/drawing/2014/main" id="{6344E85C-4946-1B1C-4E44-838CFE7FD007}"/>
              </a:ext>
            </a:extLst>
          </p:cNvPr>
          <p:cNvPicPr>
            <a:picLocks noChangeAspect="1"/>
          </p:cNvPicPr>
          <p:nvPr userDrawn="1"/>
        </p:nvPicPr>
        <p:blipFill>
          <a:blip r:embed="rId3"/>
          <a:stretch>
            <a:fillRect/>
          </a:stretch>
        </p:blipFill>
        <p:spPr>
          <a:xfrm>
            <a:off x="3854285" y="1999113"/>
            <a:ext cx="3225813" cy="2058379"/>
          </a:xfrm>
          <a:prstGeom prst="rect">
            <a:avLst/>
          </a:prstGeom>
        </p:spPr>
      </p:pic>
      <p:pic>
        <p:nvPicPr>
          <p:cNvPr id="4" name="Grafik 3">
            <a:extLst>
              <a:ext uri="{FF2B5EF4-FFF2-40B4-BE49-F238E27FC236}">
                <a16:creationId xmlns:a16="http://schemas.microsoft.com/office/drawing/2014/main" id="{26916B91-B5C2-1C27-8DD6-2FFD0C30D43F}"/>
              </a:ext>
            </a:extLst>
          </p:cNvPr>
          <p:cNvPicPr>
            <a:picLocks/>
          </p:cNvPicPr>
          <p:nvPr userDrawn="1"/>
        </p:nvPicPr>
        <p:blipFill>
          <a:blip r:embed="rId4"/>
          <a:stretch>
            <a:fillRect/>
          </a:stretch>
        </p:blipFill>
        <p:spPr>
          <a:xfrm>
            <a:off x="152602" y="6231889"/>
            <a:ext cx="1730654" cy="353896"/>
          </a:xfrm>
          <a:prstGeom prst="rect">
            <a:avLst/>
          </a:prstGeom>
        </p:spPr>
      </p:pic>
      <p:pic>
        <p:nvPicPr>
          <p:cNvPr id="5" name="Grafik 4">
            <a:extLst>
              <a:ext uri="{FF2B5EF4-FFF2-40B4-BE49-F238E27FC236}">
                <a16:creationId xmlns:a16="http://schemas.microsoft.com/office/drawing/2014/main" id="{1188C9DC-AA62-11D2-C70D-1530ECE557F6}"/>
              </a:ext>
            </a:extLst>
          </p:cNvPr>
          <p:cNvPicPr>
            <a:picLocks/>
          </p:cNvPicPr>
          <p:nvPr userDrawn="1"/>
        </p:nvPicPr>
        <p:blipFill>
          <a:blip r:embed="rId5"/>
          <a:stretch>
            <a:fillRect/>
          </a:stretch>
        </p:blipFill>
        <p:spPr>
          <a:xfrm>
            <a:off x="2529418" y="6239926"/>
            <a:ext cx="1571702" cy="284271"/>
          </a:xfrm>
          <a:prstGeom prst="rect">
            <a:avLst/>
          </a:prstGeom>
        </p:spPr>
      </p:pic>
      <p:pic>
        <p:nvPicPr>
          <p:cNvPr id="6" name="Grafik 5">
            <a:extLst>
              <a:ext uri="{FF2B5EF4-FFF2-40B4-BE49-F238E27FC236}">
                <a16:creationId xmlns:a16="http://schemas.microsoft.com/office/drawing/2014/main" id="{894633C8-9BD3-D1A3-9E42-679956086829}"/>
              </a:ext>
            </a:extLst>
          </p:cNvPr>
          <p:cNvPicPr>
            <a:picLocks/>
          </p:cNvPicPr>
          <p:nvPr userDrawn="1"/>
        </p:nvPicPr>
        <p:blipFill>
          <a:blip r:embed="rId6"/>
          <a:stretch>
            <a:fillRect/>
          </a:stretch>
        </p:blipFill>
        <p:spPr>
          <a:xfrm>
            <a:off x="6915167" y="6258333"/>
            <a:ext cx="2076231" cy="243041"/>
          </a:xfrm>
          <a:prstGeom prst="rect">
            <a:avLst/>
          </a:prstGeom>
        </p:spPr>
      </p:pic>
      <p:pic>
        <p:nvPicPr>
          <p:cNvPr id="7" name="Grafik 6">
            <a:extLst>
              <a:ext uri="{FF2B5EF4-FFF2-40B4-BE49-F238E27FC236}">
                <a16:creationId xmlns:a16="http://schemas.microsoft.com/office/drawing/2014/main" id="{960FAE24-8F7C-D61F-9785-258569EDC8BA}"/>
              </a:ext>
            </a:extLst>
          </p:cNvPr>
          <p:cNvPicPr>
            <a:picLocks noChangeAspect="1"/>
          </p:cNvPicPr>
          <p:nvPr userDrawn="1"/>
        </p:nvPicPr>
        <p:blipFill>
          <a:blip r:embed="rId7"/>
          <a:stretch>
            <a:fillRect/>
          </a:stretch>
        </p:blipFill>
        <p:spPr>
          <a:xfrm>
            <a:off x="4747283" y="6084032"/>
            <a:ext cx="1517568" cy="434809"/>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3186241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7"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7"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2"/>
          <a:stretch>
            <a:fillRect/>
          </a:stretch>
        </p:blipFill>
        <p:spPr>
          <a:xfrm>
            <a:off x="152602" y="6234537"/>
            <a:ext cx="1730654" cy="353896"/>
          </a:xfrm>
          <a:prstGeom prst="rect">
            <a:avLst/>
          </a:prstGeom>
        </p:spPr>
      </p:pic>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3"/>
          <a:stretch>
            <a:fillRect/>
          </a:stretch>
        </p:blipFill>
        <p:spPr>
          <a:xfrm>
            <a:off x="344436" y="395130"/>
            <a:ext cx="646166" cy="412316"/>
          </a:xfrm>
          <a:prstGeom prst="rect">
            <a:avLst/>
          </a:prstGeom>
        </p:spPr>
      </p:pic>
      <p:sp>
        <p:nvSpPr>
          <p:cNvPr id="2" name="Textfeld 1">
            <a:extLst>
              <a:ext uri="{FF2B5EF4-FFF2-40B4-BE49-F238E27FC236}">
                <a16:creationId xmlns:a16="http://schemas.microsoft.com/office/drawing/2014/main" id="{75F874A4-568D-D197-0458-6A8732E77DF8}"/>
              </a:ext>
            </a:extLst>
          </p:cNvPr>
          <p:cNvSpPr txBox="1"/>
          <p:nvPr userDrawn="1"/>
        </p:nvSpPr>
        <p:spPr>
          <a:xfrm>
            <a:off x="1089243" y="1627431"/>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80869E38-29A0-20DD-703D-C27045DBD9C0}"/>
              </a:ext>
            </a:extLst>
          </p:cNvPr>
          <p:cNvSpPr txBox="1"/>
          <p:nvPr userDrawn="1"/>
        </p:nvSpPr>
        <p:spPr>
          <a:xfrm>
            <a:off x="1090801" y="1282669"/>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5" name="Textfeld 4">
            <a:extLst>
              <a:ext uri="{FF2B5EF4-FFF2-40B4-BE49-F238E27FC236}">
                <a16:creationId xmlns:a16="http://schemas.microsoft.com/office/drawing/2014/main" id="{84D899E6-E5A6-9A2D-9FE2-7BEDD98A3092}"/>
              </a:ext>
            </a:extLst>
          </p:cNvPr>
          <p:cNvSpPr txBox="1"/>
          <p:nvPr userDrawn="1"/>
        </p:nvSpPr>
        <p:spPr>
          <a:xfrm>
            <a:off x="1004186" y="368601"/>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6" name="Rechteck 5">
            <a:extLst>
              <a:ext uri="{FF2B5EF4-FFF2-40B4-BE49-F238E27FC236}">
                <a16:creationId xmlns:a16="http://schemas.microsoft.com/office/drawing/2014/main" id="{0EC76893-6B09-71D5-0181-A2DAC67608D1}"/>
              </a:ext>
            </a:extLst>
          </p:cNvPr>
          <p:cNvSpPr/>
          <p:nvPr userDrawn="1"/>
        </p:nvSpPr>
        <p:spPr>
          <a:xfrm>
            <a:off x="5416953" y="39948"/>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8" name="Grafik 7">
            <a:extLst>
              <a:ext uri="{FF2B5EF4-FFF2-40B4-BE49-F238E27FC236}">
                <a16:creationId xmlns:a16="http://schemas.microsoft.com/office/drawing/2014/main" id="{F7E18F73-BA53-D78E-8260-D169FE130113}"/>
              </a:ext>
            </a:extLst>
          </p:cNvPr>
          <p:cNvPicPr>
            <a:picLocks noChangeAspect="1"/>
          </p:cNvPicPr>
          <p:nvPr userDrawn="1"/>
        </p:nvPicPr>
        <p:blipFill>
          <a:blip r:embed="rId5"/>
          <a:stretch>
            <a:fillRect/>
          </a:stretch>
        </p:blipFill>
        <p:spPr>
          <a:xfrm>
            <a:off x="4747283" y="6084034"/>
            <a:ext cx="1517568" cy="434809"/>
          </a:xfrm>
          <a:prstGeom prst="rect">
            <a:avLst/>
          </a:prstGeom>
        </p:spPr>
      </p:pic>
      <p:pic>
        <p:nvPicPr>
          <p:cNvPr id="9" name="Grafik 8">
            <a:extLst>
              <a:ext uri="{FF2B5EF4-FFF2-40B4-BE49-F238E27FC236}">
                <a16:creationId xmlns:a16="http://schemas.microsoft.com/office/drawing/2014/main" id="{3A817F2C-3F5F-A771-9868-833166B62847}"/>
              </a:ext>
            </a:extLst>
          </p:cNvPr>
          <p:cNvPicPr>
            <a:picLocks/>
          </p:cNvPicPr>
          <p:nvPr userDrawn="1"/>
        </p:nvPicPr>
        <p:blipFill>
          <a:blip r:embed="rId6"/>
          <a:stretch>
            <a:fillRect/>
          </a:stretch>
        </p:blipFill>
        <p:spPr>
          <a:xfrm>
            <a:off x="2529418" y="6239928"/>
            <a:ext cx="1571702" cy="284271"/>
          </a:xfrm>
          <a:prstGeom prst="rect">
            <a:avLst/>
          </a:prstGeom>
        </p:spPr>
      </p:pic>
      <p:pic>
        <p:nvPicPr>
          <p:cNvPr id="10" name="Grafik 9">
            <a:extLst>
              <a:ext uri="{FF2B5EF4-FFF2-40B4-BE49-F238E27FC236}">
                <a16:creationId xmlns:a16="http://schemas.microsoft.com/office/drawing/2014/main" id="{296CF847-3B1D-C2B9-5C04-5631174CCDB6}"/>
              </a:ext>
            </a:extLst>
          </p:cNvPr>
          <p:cNvPicPr>
            <a:picLocks/>
          </p:cNvPicPr>
          <p:nvPr userDrawn="1"/>
        </p:nvPicPr>
        <p:blipFill>
          <a:blip r:embed="rId7"/>
          <a:stretch>
            <a:fillRect/>
          </a:stretch>
        </p:blipFill>
        <p:spPr>
          <a:xfrm>
            <a:off x="6915167" y="6258335"/>
            <a:ext cx="2076231" cy="243041"/>
          </a:xfrm>
          <a:prstGeom prst="rect">
            <a:avLst/>
          </a:prstGeom>
        </p:spPr>
      </p:pic>
    </p:spTree>
    <p:extLst>
      <p:ext uri="{BB962C8B-B14F-4D97-AF65-F5344CB8AC3E}">
        <p14:creationId xmlns:p14="http://schemas.microsoft.com/office/powerpoint/2010/main" val="2772906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7"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7"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2"/>
          <a:stretch>
            <a:fillRect/>
          </a:stretch>
        </p:blipFill>
        <p:spPr>
          <a:xfrm>
            <a:off x="344436" y="395130"/>
            <a:ext cx="646166" cy="412316"/>
          </a:xfrm>
          <a:prstGeom prst="rect">
            <a:avLst/>
          </a:prstGeom>
        </p:spPr>
      </p:pic>
      <p:sp>
        <p:nvSpPr>
          <p:cNvPr id="4" name="Textfeld 3">
            <a:extLst>
              <a:ext uri="{FF2B5EF4-FFF2-40B4-BE49-F238E27FC236}">
                <a16:creationId xmlns:a16="http://schemas.microsoft.com/office/drawing/2014/main" id="{80869E38-29A0-20DD-703D-C27045DBD9C0}"/>
              </a:ext>
            </a:extLst>
          </p:cNvPr>
          <p:cNvSpPr txBox="1"/>
          <p:nvPr userDrawn="1"/>
        </p:nvSpPr>
        <p:spPr>
          <a:xfrm>
            <a:off x="1090801" y="1282669"/>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6" name="Rechteck 5">
            <a:extLst>
              <a:ext uri="{FF2B5EF4-FFF2-40B4-BE49-F238E27FC236}">
                <a16:creationId xmlns:a16="http://schemas.microsoft.com/office/drawing/2014/main" id="{0EC76893-6B09-71D5-0181-A2DAC67608D1}"/>
              </a:ext>
            </a:extLst>
          </p:cNvPr>
          <p:cNvSpPr/>
          <p:nvPr userDrawn="1"/>
        </p:nvSpPr>
        <p:spPr>
          <a:xfrm>
            <a:off x="5416953" y="39948"/>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8" name="Textfeld 7">
            <a:extLst>
              <a:ext uri="{FF2B5EF4-FFF2-40B4-BE49-F238E27FC236}">
                <a16:creationId xmlns:a16="http://schemas.microsoft.com/office/drawing/2014/main" id="{089B7333-E6E8-6477-B8C1-FE78492EC26D}"/>
              </a:ext>
            </a:extLst>
          </p:cNvPr>
          <p:cNvSpPr txBox="1"/>
          <p:nvPr userDrawn="1"/>
        </p:nvSpPr>
        <p:spPr>
          <a:xfrm>
            <a:off x="1089243" y="1627431"/>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9" name="Textfeld 8">
            <a:extLst>
              <a:ext uri="{FF2B5EF4-FFF2-40B4-BE49-F238E27FC236}">
                <a16:creationId xmlns:a16="http://schemas.microsoft.com/office/drawing/2014/main" id="{A680A7D8-3423-F42B-7BC5-7DBC9D358ADE}"/>
              </a:ext>
            </a:extLst>
          </p:cNvPr>
          <p:cNvSpPr txBox="1"/>
          <p:nvPr userDrawn="1"/>
        </p:nvSpPr>
        <p:spPr>
          <a:xfrm>
            <a:off x="1107055" y="368601"/>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pic>
        <p:nvPicPr>
          <p:cNvPr id="2" name="Grafik 1">
            <a:extLst>
              <a:ext uri="{FF2B5EF4-FFF2-40B4-BE49-F238E27FC236}">
                <a16:creationId xmlns:a16="http://schemas.microsoft.com/office/drawing/2014/main" id="{D6A050CE-041D-2825-7FF8-6A1166BAE5DC}"/>
              </a:ext>
            </a:extLst>
          </p:cNvPr>
          <p:cNvPicPr>
            <a:picLocks/>
          </p:cNvPicPr>
          <p:nvPr userDrawn="1"/>
        </p:nvPicPr>
        <p:blipFill>
          <a:blip r:embed="rId3"/>
          <a:stretch>
            <a:fillRect/>
          </a:stretch>
        </p:blipFill>
        <p:spPr>
          <a:xfrm>
            <a:off x="152602" y="6234537"/>
            <a:ext cx="1730654" cy="353896"/>
          </a:xfrm>
          <a:prstGeom prst="rect">
            <a:avLst/>
          </a:prstGeom>
        </p:spPr>
      </p:pic>
      <p:pic>
        <p:nvPicPr>
          <p:cNvPr id="5" name="Grafik 4">
            <a:extLst>
              <a:ext uri="{FF2B5EF4-FFF2-40B4-BE49-F238E27FC236}">
                <a16:creationId xmlns:a16="http://schemas.microsoft.com/office/drawing/2014/main" id="{577D03B3-6A07-40D7-EB5B-D72C6F179CB1}"/>
              </a:ext>
            </a:extLst>
          </p:cNvPr>
          <p:cNvPicPr>
            <a:picLocks/>
          </p:cNvPicPr>
          <p:nvPr userDrawn="1"/>
        </p:nvPicPr>
        <p:blipFill>
          <a:blip r:embed="rId4"/>
          <a:stretch>
            <a:fillRect/>
          </a:stretch>
        </p:blipFill>
        <p:spPr>
          <a:xfrm>
            <a:off x="2529418" y="6239928"/>
            <a:ext cx="1571702" cy="284271"/>
          </a:xfrm>
          <a:prstGeom prst="rect">
            <a:avLst/>
          </a:prstGeom>
        </p:spPr>
      </p:pic>
      <p:pic>
        <p:nvPicPr>
          <p:cNvPr id="10" name="Grafik 9">
            <a:extLst>
              <a:ext uri="{FF2B5EF4-FFF2-40B4-BE49-F238E27FC236}">
                <a16:creationId xmlns:a16="http://schemas.microsoft.com/office/drawing/2014/main" id="{F7C7362E-351F-2603-2BDD-F8AFF2371A99}"/>
              </a:ext>
            </a:extLst>
          </p:cNvPr>
          <p:cNvPicPr>
            <a:picLocks noChangeAspect="1"/>
          </p:cNvPicPr>
          <p:nvPr userDrawn="1"/>
        </p:nvPicPr>
        <p:blipFill>
          <a:blip r:embed="rId5"/>
          <a:stretch>
            <a:fillRect/>
          </a:stretch>
        </p:blipFill>
        <p:spPr>
          <a:xfrm>
            <a:off x="4747283" y="6084034"/>
            <a:ext cx="1517568" cy="434809"/>
          </a:xfrm>
          <a:prstGeom prst="rect">
            <a:avLst/>
          </a:prstGeom>
        </p:spPr>
      </p:pic>
      <p:pic>
        <p:nvPicPr>
          <p:cNvPr id="11" name="Grafik 10">
            <a:extLst>
              <a:ext uri="{FF2B5EF4-FFF2-40B4-BE49-F238E27FC236}">
                <a16:creationId xmlns:a16="http://schemas.microsoft.com/office/drawing/2014/main" id="{18DBA6FA-6609-F467-2C06-B28B013D9935}"/>
              </a:ext>
            </a:extLst>
          </p:cNvPr>
          <p:cNvPicPr>
            <a:picLocks/>
          </p:cNvPicPr>
          <p:nvPr userDrawn="1"/>
        </p:nvPicPr>
        <p:blipFill>
          <a:blip r:embed="rId6"/>
          <a:stretch>
            <a:fillRect/>
          </a:stretch>
        </p:blipFill>
        <p:spPr>
          <a:xfrm>
            <a:off x="6915167" y="6258335"/>
            <a:ext cx="2076231" cy="243041"/>
          </a:xfrm>
          <a:prstGeom prst="rect">
            <a:avLst/>
          </a:prstGeom>
        </p:spPr>
      </p:pic>
    </p:spTree>
    <p:extLst>
      <p:ext uri="{BB962C8B-B14F-4D97-AF65-F5344CB8AC3E}">
        <p14:creationId xmlns:p14="http://schemas.microsoft.com/office/powerpoint/2010/main" val="187782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Lehrerbildung Mathematik (DZLM) konzipiert und kann unter der </a:t>
            </a:r>
            <a:r>
              <a:rPr lang="de-DE" sz="1400" i="1" dirty="0">
                <a:latin typeface="Arial" panose="020B0604020202020204" pitchFamily="34" charset="0"/>
                <a:cs typeface="Arial" panose="020B0604020202020204" pitchFamily="34" charset="0"/>
              </a:rPr>
              <a:t>Creative </a:t>
            </a:r>
            <a:r>
              <a:rPr lang="de-DE" sz="1400" i="1" dirty="0" err="1">
                <a:latin typeface="Arial" panose="020B0604020202020204" pitchFamily="34" charset="0"/>
                <a:cs typeface="Arial" panose="020B0604020202020204" pitchFamily="34" charset="0"/>
              </a:rPr>
              <a:t>Commons</a:t>
            </a:r>
            <a:r>
              <a:rPr lang="de-DE" sz="1400" i="1" dirty="0">
                <a:latin typeface="Arial" panose="020B0604020202020204" pitchFamily="34" charset="0"/>
                <a:cs typeface="Arial" panose="020B0604020202020204" pitchFamily="34" charset="0"/>
              </a:rPr>
              <a:t>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1C3F6042-6791-B94A-B67D-4685231AF0D6}"/>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7"/>
          <a:stretch>
            <a:fillRect/>
          </a:stretch>
        </p:blipFill>
        <p:spPr>
          <a:xfrm>
            <a:off x="5940771" y="6049009"/>
            <a:ext cx="1332960" cy="353896"/>
          </a:xfrm>
          <a:prstGeom prst="rect">
            <a:avLst/>
          </a:prstGeom>
        </p:spPr>
      </p:pic>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8"/>
          <a:stretch>
            <a:fillRect/>
          </a:stretch>
        </p:blipFill>
        <p:spPr>
          <a:xfrm>
            <a:off x="344435" y="395130"/>
            <a:ext cx="646166" cy="412316"/>
          </a:xfrm>
          <a:prstGeom prst="rect">
            <a:avLst/>
          </a:prstGeom>
        </p:spPr>
      </p:pic>
    </p:spTree>
    <p:extLst>
      <p:ext uri="{BB962C8B-B14F-4D97-AF65-F5344CB8AC3E}">
        <p14:creationId xmlns:p14="http://schemas.microsoft.com/office/powerpoint/2010/main" val="2408110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82F722B7-449B-B6D8-A7B0-205E9B959645}"/>
              </a:ext>
            </a:extLst>
          </p:cNvPr>
          <p:cNvPicPr>
            <a:picLocks noChangeAspect="1"/>
          </p:cNvPicPr>
          <p:nvPr userDrawn="1"/>
        </p:nvPicPr>
        <p:blipFill>
          <a:blip r:embed="rId2"/>
          <a:stretch>
            <a:fillRect/>
          </a:stretch>
        </p:blipFill>
        <p:spPr>
          <a:xfrm>
            <a:off x="244032" y="74759"/>
            <a:ext cx="3768148" cy="1076614"/>
          </a:xfrm>
          <a:prstGeom prst="rect">
            <a:avLst/>
          </a:prstGeom>
        </p:spPr>
      </p:pic>
      <p:pic>
        <p:nvPicPr>
          <p:cNvPr id="4" name="Grafik 3">
            <a:extLst>
              <a:ext uri="{FF2B5EF4-FFF2-40B4-BE49-F238E27FC236}">
                <a16:creationId xmlns:a16="http://schemas.microsoft.com/office/drawing/2014/main" id="{AB57DA56-239C-C626-13AE-ACA03F9FCE7C}"/>
              </a:ext>
            </a:extLst>
          </p:cNvPr>
          <p:cNvPicPr>
            <a:picLocks/>
          </p:cNvPicPr>
          <p:nvPr userDrawn="1"/>
        </p:nvPicPr>
        <p:blipFill>
          <a:blip r:embed="rId3"/>
          <a:stretch>
            <a:fillRect/>
          </a:stretch>
        </p:blipFill>
        <p:spPr>
          <a:xfrm>
            <a:off x="152602" y="6129019"/>
            <a:ext cx="1730654" cy="353896"/>
          </a:xfrm>
          <a:prstGeom prst="rect">
            <a:avLst/>
          </a:prstGeom>
        </p:spPr>
      </p:pic>
      <p:pic>
        <p:nvPicPr>
          <p:cNvPr id="5" name="Grafik 4">
            <a:extLst>
              <a:ext uri="{FF2B5EF4-FFF2-40B4-BE49-F238E27FC236}">
                <a16:creationId xmlns:a16="http://schemas.microsoft.com/office/drawing/2014/main" id="{5FA82DC3-C731-452B-6290-D1E1F7289D6F}"/>
              </a:ext>
            </a:extLst>
          </p:cNvPr>
          <p:cNvPicPr>
            <a:picLocks/>
          </p:cNvPicPr>
          <p:nvPr userDrawn="1"/>
        </p:nvPicPr>
        <p:blipFill>
          <a:blip r:embed="rId4"/>
          <a:stretch>
            <a:fillRect/>
          </a:stretch>
        </p:blipFill>
        <p:spPr>
          <a:xfrm>
            <a:off x="2529418" y="6137056"/>
            <a:ext cx="1571702" cy="284271"/>
          </a:xfrm>
          <a:prstGeom prst="rect">
            <a:avLst/>
          </a:prstGeom>
        </p:spPr>
      </p:pic>
      <p:pic>
        <p:nvPicPr>
          <p:cNvPr id="6" name="Grafik 5">
            <a:extLst>
              <a:ext uri="{FF2B5EF4-FFF2-40B4-BE49-F238E27FC236}">
                <a16:creationId xmlns:a16="http://schemas.microsoft.com/office/drawing/2014/main" id="{94FABA6C-6DD7-D55B-9C7B-D70E6A936581}"/>
              </a:ext>
            </a:extLst>
          </p:cNvPr>
          <p:cNvPicPr>
            <a:picLocks/>
          </p:cNvPicPr>
          <p:nvPr userDrawn="1"/>
        </p:nvPicPr>
        <p:blipFill>
          <a:blip r:embed="rId5"/>
          <a:stretch>
            <a:fillRect/>
          </a:stretch>
        </p:blipFill>
        <p:spPr>
          <a:xfrm>
            <a:off x="6915167" y="6155463"/>
            <a:ext cx="2076231" cy="243041"/>
          </a:xfrm>
          <a:prstGeom prst="rect">
            <a:avLst/>
          </a:prstGeom>
        </p:spPr>
      </p:pic>
      <p:pic>
        <p:nvPicPr>
          <p:cNvPr id="7" name="Grafik 6">
            <a:extLst>
              <a:ext uri="{FF2B5EF4-FFF2-40B4-BE49-F238E27FC236}">
                <a16:creationId xmlns:a16="http://schemas.microsoft.com/office/drawing/2014/main" id="{92487E65-45E6-1039-FB54-7C9BC6D7B4C5}"/>
              </a:ext>
            </a:extLst>
          </p:cNvPr>
          <p:cNvPicPr>
            <a:picLocks noChangeAspect="1"/>
          </p:cNvPicPr>
          <p:nvPr userDrawn="1"/>
        </p:nvPicPr>
        <p:blipFill>
          <a:blip r:embed="rId6"/>
          <a:stretch>
            <a:fillRect/>
          </a:stretch>
        </p:blipFill>
        <p:spPr>
          <a:xfrm>
            <a:off x="4747283" y="6026882"/>
            <a:ext cx="1517568" cy="434809"/>
          </a:xfrm>
          <a:prstGeom prst="rect">
            <a:avLst/>
          </a:prstGeom>
        </p:spPr>
      </p:pic>
    </p:spTree>
    <p:extLst>
      <p:ext uri="{BB962C8B-B14F-4D97-AF65-F5344CB8AC3E}">
        <p14:creationId xmlns:p14="http://schemas.microsoft.com/office/powerpoint/2010/main" val="397845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Lehrerbildung Mathematik (DZLM) konzipiert und kann unter der </a:t>
            </a:r>
            <a:r>
              <a:rPr lang="de-DE" sz="1400" i="1" dirty="0">
                <a:latin typeface="Arial" panose="020B0604020202020204" pitchFamily="34" charset="0"/>
                <a:cs typeface="Arial" panose="020B0604020202020204" pitchFamily="34" charset="0"/>
              </a:rPr>
              <a:t>Creative </a:t>
            </a:r>
            <a:r>
              <a:rPr lang="de-DE" sz="1400" i="1" dirty="0" err="1">
                <a:latin typeface="Arial" panose="020B0604020202020204" pitchFamily="34" charset="0"/>
                <a:cs typeface="Arial" panose="020B0604020202020204" pitchFamily="34" charset="0"/>
              </a:rPr>
              <a:t>Commons</a:t>
            </a:r>
            <a:r>
              <a:rPr lang="de-DE" sz="1400" i="1" dirty="0">
                <a:latin typeface="Arial" panose="020B0604020202020204" pitchFamily="34" charset="0"/>
                <a:cs typeface="Arial" panose="020B0604020202020204" pitchFamily="34" charset="0"/>
              </a:rPr>
              <a:t>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3"/>
          <a:stretch>
            <a:fillRect/>
          </a:stretch>
        </p:blipFill>
        <p:spPr>
          <a:xfrm>
            <a:off x="344435" y="395130"/>
            <a:ext cx="646166" cy="412316"/>
          </a:xfrm>
          <a:prstGeom prst="rect">
            <a:avLst/>
          </a:prstGeom>
        </p:spPr>
      </p:pic>
      <p:pic>
        <p:nvPicPr>
          <p:cNvPr id="2" name="Grafik 1">
            <a:extLst>
              <a:ext uri="{FF2B5EF4-FFF2-40B4-BE49-F238E27FC236}">
                <a16:creationId xmlns:a16="http://schemas.microsoft.com/office/drawing/2014/main" id="{D9B62D77-5167-8096-ECC2-34034A6FDDA8}"/>
              </a:ext>
            </a:extLst>
          </p:cNvPr>
          <p:cNvPicPr>
            <a:picLocks/>
          </p:cNvPicPr>
          <p:nvPr userDrawn="1"/>
        </p:nvPicPr>
        <p:blipFill>
          <a:blip r:embed="rId4"/>
          <a:stretch>
            <a:fillRect/>
          </a:stretch>
        </p:blipFill>
        <p:spPr>
          <a:xfrm>
            <a:off x="152602" y="6231889"/>
            <a:ext cx="1730654" cy="353896"/>
          </a:xfrm>
          <a:prstGeom prst="rect">
            <a:avLst/>
          </a:prstGeom>
        </p:spPr>
      </p:pic>
      <p:pic>
        <p:nvPicPr>
          <p:cNvPr id="4" name="Grafik 3">
            <a:extLst>
              <a:ext uri="{FF2B5EF4-FFF2-40B4-BE49-F238E27FC236}">
                <a16:creationId xmlns:a16="http://schemas.microsoft.com/office/drawing/2014/main" id="{4CDB4024-EEDC-FC98-843F-CC6BE6900AC2}"/>
              </a:ext>
            </a:extLst>
          </p:cNvPr>
          <p:cNvPicPr>
            <a:picLocks/>
          </p:cNvPicPr>
          <p:nvPr userDrawn="1"/>
        </p:nvPicPr>
        <p:blipFill>
          <a:blip r:embed="rId5"/>
          <a:stretch>
            <a:fillRect/>
          </a:stretch>
        </p:blipFill>
        <p:spPr>
          <a:xfrm>
            <a:off x="2529418" y="6239926"/>
            <a:ext cx="1571702" cy="284271"/>
          </a:xfrm>
          <a:prstGeom prst="rect">
            <a:avLst/>
          </a:prstGeom>
        </p:spPr>
      </p:pic>
      <p:pic>
        <p:nvPicPr>
          <p:cNvPr id="5" name="Grafik 4">
            <a:extLst>
              <a:ext uri="{FF2B5EF4-FFF2-40B4-BE49-F238E27FC236}">
                <a16:creationId xmlns:a16="http://schemas.microsoft.com/office/drawing/2014/main" id="{B6F0F101-692E-B404-1A9B-CC192F5EB5A8}"/>
              </a:ext>
            </a:extLst>
          </p:cNvPr>
          <p:cNvPicPr>
            <a:picLocks/>
          </p:cNvPicPr>
          <p:nvPr userDrawn="1"/>
        </p:nvPicPr>
        <p:blipFill>
          <a:blip r:embed="rId6"/>
          <a:stretch>
            <a:fillRect/>
          </a:stretch>
        </p:blipFill>
        <p:spPr>
          <a:xfrm>
            <a:off x="6915167" y="6258333"/>
            <a:ext cx="2076231" cy="243041"/>
          </a:xfrm>
          <a:prstGeom prst="rect">
            <a:avLst/>
          </a:prstGeom>
        </p:spPr>
      </p:pic>
      <p:pic>
        <p:nvPicPr>
          <p:cNvPr id="6" name="Grafik 5">
            <a:extLst>
              <a:ext uri="{FF2B5EF4-FFF2-40B4-BE49-F238E27FC236}">
                <a16:creationId xmlns:a16="http://schemas.microsoft.com/office/drawing/2014/main" id="{1D637490-B961-6DD7-FA13-B89C681144D4}"/>
              </a:ext>
            </a:extLst>
          </p:cNvPr>
          <p:cNvPicPr>
            <a:picLocks noChangeAspect="1"/>
          </p:cNvPicPr>
          <p:nvPr userDrawn="1"/>
        </p:nvPicPr>
        <p:blipFill>
          <a:blip r:embed="rId7"/>
          <a:stretch>
            <a:fillRect/>
          </a:stretch>
        </p:blipFill>
        <p:spPr>
          <a:xfrm>
            <a:off x="4747283" y="6084032"/>
            <a:ext cx="1517568" cy="434809"/>
          </a:xfrm>
          <a:prstGeom prst="rect">
            <a:avLst/>
          </a:prstGeom>
        </p:spPr>
      </p:pic>
    </p:spTree>
    <p:extLst>
      <p:ext uri="{BB962C8B-B14F-4D97-AF65-F5344CB8AC3E}">
        <p14:creationId xmlns:p14="http://schemas.microsoft.com/office/powerpoint/2010/main" val="193051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0" name="Grafik 9">
            <a:extLst>
              <a:ext uri="{FF2B5EF4-FFF2-40B4-BE49-F238E27FC236}">
                <a16:creationId xmlns:a16="http://schemas.microsoft.com/office/drawing/2014/main" id="{0FB2F5C7-E5D8-4D0E-33B8-504668D59E8B}"/>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1DC0A653-0458-F97E-233D-8F27EE8FDC0B}"/>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2427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1" name="Grafik 10">
            <a:extLst>
              <a:ext uri="{FF2B5EF4-FFF2-40B4-BE49-F238E27FC236}">
                <a16:creationId xmlns:a16="http://schemas.microsoft.com/office/drawing/2014/main" id="{CBC1CA5B-3B45-799C-7FA4-31D6CFDCCCA7}"/>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0F20174A-A85B-28F5-0CA6-F2AB1446F41F}"/>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19109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0" name="Rechteck 9">
            <a:extLst>
              <a:ext uri="{FF2B5EF4-FFF2-40B4-BE49-F238E27FC236}">
                <a16:creationId xmlns:a16="http://schemas.microsoft.com/office/drawing/2014/main" id="{B9D77E92-4377-134C-81A1-8ABE87FBCBF4}"/>
              </a:ext>
            </a:extLst>
          </p:cNvPr>
          <p:cNvSpPr/>
          <p:nvPr userDrawn="1"/>
        </p:nvSpPr>
        <p:spPr>
          <a:xfrm>
            <a:off x="5496339" y="1070264"/>
            <a:ext cx="369785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FACHBERATENDE SICHTBAR, GGF. PRÜFEN.</a:t>
            </a: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3143068" cy="364318"/>
          </a:xfrm>
          <a:prstGeom prst="rect">
            <a:avLst/>
          </a:prstGeom>
        </p:spPr>
        <p:txBody>
          <a:bodyPr>
            <a:normAutofit fontScale="70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FACHBERATENDE</a:t>
            </a:r>
            <a:endParaRPr lang="de-DE" dirty="0"/>
          </a:p>
        </p:txBody>
      </p:sp>
      <p:pic>
        <p:nvPicPr>
          <p:cNvPr id="18" name="Grafik 17">
            <a:extLst>
              <a:ext uri="{FF2B5EF4-FFF2-40B4-BE49-F238E27FC236}">
                <a16:creationId xmlns:a16="http://schemas.microsoft.com/office/drawing/2014/main" id="{D9D4929B-8147-DA61-0280-53BCFDBB4163}"/>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7C1C3817-820B-5ED1-A894-75E598C88DE7}"/>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018175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6" name="Grafik 15">
            <a:extLst>
              <a:ext uri="{FF2B5EF4-FFF2-40B4-BE49-F238E27FC236}">
                <a16:creationId xmlns:a16="http://schemas.microsoft.com/office/drawing/2014/main" id="{ADFA04A2-23D8-B29A-65EE-A5F84B360B5C}"/>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A4BB8FA3-7964-B324-3381-2088E58B5193}"/>
              </a:ext>
            </a:extLst>
          </p:cNvPr>
          <p:cNvSpPr txBox="1">
            <a:spLocks/>
          </p:cNvSpPr>
          <p:nvPr userDrawn="1"/>
        </p:nvSpPr>
        <p:spPr>
          <a:xfrm>
            <a:off x="3503517" y="6338729"/>
            <a:ext cx="2559578"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98" r:id="rId2"/>
    <p:sldLayoutId id="2147483683" r:id="rId3"/>
    <p:sldLayoutId id="2147483699" r:id="rId4"/>
    <p:sldLayoutId id="2147483700" r:id="rId5"/>
    <p:sldLayoutId id="2147483684" r:id="rId6"/>
    <p:sldLayoutId id="2147483691" r:id="rId7"/>
    <p:sldLayoutId id="2147483689" r:id="rId8"/>
    <p:sldLayoutId id="2147483688" r:id="rId9"/>
    <p:sldLayoutId id="2147483661" r:id="rId10"/>
    <p:sldLayoutId id="2147483696" r:id="rId11"/>
    <p:sldLayoutId id="2147483692" r:id="rId12"/>
    <p:sldLayoutId id="2147483693" r:id="rId13"/>
    <p:sldLayoutId id="2147483694" r:id="rId14"/>
    <p:sldLayoutId id="2147483695" r:id="rId15"/>
    <p:sldLayoutId id="2147483666" r:id="rId16"/>
    <p:sldLayoutId id="2147483669" r:id="rId17"/>
    <p:sldLayoutId id="2147483652" r:id="rId18"/>
    <p:sldLayoutId id="2147483668" r:id="rId19"/>
    <p:sldLayoutId id="2147483662" r:id="rId20"/>
    <p:sldLayoutId id="2147483697" r:id="rId21"/>
    <p:sldLayoutId id="2147483701" r:id="rId22"/>
    <p:sldLayoutId id="2147483702"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pikas-mi.dzlm.de/node/33" TargetMode="Externa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84.png"/><Relationship Id="rId4" Type="http://schemas.openxmlformats.org/officeDocument/2006/relationships/image" Target="../media/image83.emf"/></Relationships>
</file>

<file path=ppt/slides/_rels/slide1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21.xml"/><Relationship Id="rId5" Type="http://schemas.openxmlformats.org/officeDocument/2006/relationships/hyperlink" Target="https://pikas-kompakt.dzlm.de/node/33" TargetMode="External"/><Relationship Id="rId4" Type="http://schemas.openxmlformats.org/officeDocument/2006/relationships/image" Target="../media/image82.emf"/></Relationships>
</file>

<file path=ppt/slides/_rels/slide1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8" Type="http://schemas.openxmlformats.org/officeDocument/2006/relationships/hyperlink" Target="https://pikas-mi.dzlm.de/node/633" TargetMode="External"/><Relationship Id="rId3" Type="http://schemas.openxmlformats.org/officeDocument/2006/relationships/hyperlink" Target="https://pikas-mi.dzlm.de/node/605" TargetMode="External"/><Relationship Id="rId7" Type="http://schemas.openxmlformats.org/officeDocument/2006/relationships/hyperlink" Target="https://pikas-mi.dzlm.de/node/629" TargetMode="External"/><Relationship Id="rId2" Type="http://schemas.openxmlformats.org/officeDocument/2006/relationships/hyperlink" Target="https://pikas-mi.dzlm.de/node/637" TargetMode="External"/><Relationship Id="rId1" Type="http://schemas.openxmlformats.org/officeDocument/2006/relationships/slideLayout" Target="../slideLayouts/slideLayout12.xml"/><Relationship Id="rId6" Type="http://schemas.openxmlformats.org/officeDocument/2006/relationships/hyperlink" Target="https://pikas-mi.dzlm.de/node/632" TargetMode="External"/><Relationship Id="rId5" Type="http://schemas.openxmlformats.org/officeDocument/2006/relationships/hyperlink" Target="https://pikas-mi.dzlm.de/node/627" TargetMode="External"/><Relationship Id="rId10" Type="http://schemas.openxmlformats.org/officeDocument/2006/relationships/hyperlink" Target="https://pikas-mi.dzlm.de/node/636" TargetMode="External"/><Relationship Id="rId4" Type="http://schemas.openxmlformats.org/officeDocument/2006/relationships/hyperlink" Target="https://pikas-mi.dzlm.de/node/624" TargetMode="External"/><Relationship Id="rId9" Type="http://schemas.openxmlformats.org/officeDocument/2006/relationships/hyperlink" Target="https://pikas-mi.dzlm.de/node/634"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hyperlink" Target="https://pikas-mi.dzlm.de/node/54"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hyperlink" Target="https://pikas-mi.dzlm.de/node/637"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1.xml"/><Relationship Id="rId5" Type="http://schemas.openxmlformats.org/officeDocument/2006/relationships/hyperlink" Target="https://pikas-mi.dzlm.de/node/637"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1.xml"/><Relationship Id="rId5" Type="http://schemas.openxmlformats.org/officeDocument/2006/relationships/hyperlink" Target="https://pikas-mi.dzlm.de/node/637"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hyperlink" Target="https://pikas-mi.dzlm.de/node/54"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pikas-mi.dzlm.de/node/54"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hyperlink" Target="https://pikas-mi.dzlm.de/node/54" TargetMode="Externa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hyperlink" Target="https://pikas-mi.dzlm.de/node/500"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pikas-mi.dzlm.de/node/412"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hyperlink" Target="https://pikas-mi.dzlm.de/node/50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ikas-mi.dzlm.de/node/500"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hyperlink" Target="https://pikas-mi.dzlm.de/node/413" TargetMode="Externa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pikas-mi.dzlm.de/node/589"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hyperlink" Target="https://pikas-mi.dzlm.de/node/589" TargetMode="Externa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hyperlink" Target="https://pikas-mi.dzlm.de/node/589" TargetMode="Externa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hyperlink" Target="https://pikas-mi.dzlm.de/node/589"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hyperlink" Target="https://pikas-mi.dzlm.de/node/589" TargetMode="Externa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s://pikas-mi.dzlm.de/node/589"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pikas-mi.dzlm.de/node/589"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ikas-mi.dzlm.de/node/713" TargetMode="External"/><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pikas-mi.dzlm.de/node/589" TargetMode="External"/><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hyperlink" Target="https://pikas-mi.dzlm.de/node/589"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hyperlink" Target="https://pikas-kompakt.dzlm.de/node/36" TargetMode="Externa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pikas-mi.dzlm.de/node/589"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s://pikas-mi.dzlm.de/node/589"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hyperlink" Target="https://pikas-mi.dzlm.de/node/589" TargetMode="Externa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pikas-mi.dzlm.de/node/637"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hyperlink" Target="https://pikas-mi.dzlm.de/node/637" TargetMode="External"/><Relationship Id="rId5" Type="http://schemas.openxmlformats.org/officeDocument/2006/relationships/image" Target="../media/image21.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hyperlink" Target="https://pikas-mi.dzlm.de/node/637" TargetMode="External"/><Relationship Id="rId4" Type="http://schemas.openxmlformats.org/officeDocument/2006/relationships/image" Target="../media/image21.png"/></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hyperlink" Target="https://pikas-mi.dzlm.de/node/637" TargetMode="External"/><Relationship Id="rId5" Type="http://schemas.openxmlformats.org/officeDocument/2006/relationships/image" Target="../media/image21.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75.xml.rels><?xml version="1.0" encoding="UTF-8" standalone="yes"?>
<Relationships xmlns="http://schemas.openxmlformats.org/package/2006/relationships"><Relationship Id="rId2" Type="http://schemas.openxmlformats.org/officeDocument/2006/relationships/hyperlink" Target="https://pikas-mi.dzlm.de/node/713" TargetMode="Externa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hyperlink" Target="https://pikas-mi.dzlm.de/node/589" TargetMode="Externa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hyperlink" Target="https://pikas-mi.dzlm.de/node/589"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hyperlink" Target="https://pikas-mi.dzlm.de/node/589"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pikas-mi.dzlm.de/node/636"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hyperlink" Target="https://pikas-mi.dzlm.de/node/637" TargetMode="External"/><Relationship Id="rId5" Type="http://schemas.openxmlformats.org/officeDocument/2006/relationships/image" Target="../media/image21.png"/><Relationship Id="rId4" Type="http://schemas.openxmlformats.org/officeDocument/2006/relationships/image" Target="../media/image43.png"/></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1.xml"/><Relationship Id="rId5" Type="http://schemas.openxmlformats.org/officeDocument/2006/relationships/hyperlink" Target="https://pikas-mi.dzlm.de/node/637" TargetMode="Externa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21" Type="http://schemas.openxmlformats.org/officeDocument/2006/relationships/image" Target="../media/image63.png"/><Relationship Id="rId34" Type="http://schemas.openxmlformats.org/officeDocument/2006/relationships/image" Target="../media/image76.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2" Type="http://schemas.openxmlformats.org/officeDocument/2006/relationships/notesSlide" Target="../notesSlides/notesSlide42.xml"/><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21.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hyperlink" Target="https://pikas-mi.dzlm.de/node/637" TargetMode="External"/><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21.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8" Type="http://schemas.openxmlformats.org/officeDocument/2006/relationships/image" Target="../media/image50.png"/><Relationship Id="rId3"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hyperlink" Target="https://pikas-mi.dzlm.de/node/637"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hyperlink" Target="https://bass.schul-welt.de/6225.htm"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s://bass.schul-welt.de/6225.htm#13-41nr2.1p4"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hyperlink" Target="https://www.bochum.de/C125830C0042AB74/vwContentByKey/W2BSKGG3560BOCMDE/$File/Checkliste_SQ_20200520.pdf"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broschuerenservice.nrw.de/msb-duesseldorf/shop/Sonderp&#228;dagogische_F&#246;rderschwerpunkte_in_NRW" TargetMode="External"/><Relationship Id="rId2" Type="http://schemas.openxmlformats.org/officeDocument/2006/relationships/hyperlink" Target="https://pikas-mi.dzlm.de/node/713" TargetMode="Externa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hyperlink" Target="https://pikas-mi.dzlm.de/node/713" TargetMode="External"/><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hyperlink" Target="https://pikas-mi.dzlm.de/node/713" TargetMode="External"/><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hyperlink" Target="https://pikas-mi.dzlm.de/node/713" TargetMode="External"/><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hyperlink" Target="https://pikas-kompakt.dzlm.de/node/33"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FF7182A9-0430-A601-6BE1-DE4D27587998}"/>
              </a:ext>
            </a:extLst>
          </p:cNvPr>
          <p:cNvSpPr>
            <a:spLocks noGrp="1"/>
          </p:cNvSpPr>
          <p:nvPr>
            <p:ph type="subTitle" idx="1"/>
          </p:nvPr>
        </p:nvSpPr>
        <p:spPr/>
        <p:txBody>
          <a:bodyPr/>
          <a:lstStyle/>
          <a:p>
            <a:r>
              <a:rPr lang="de-DE" dirty="0">
                <a:latin typeface="Arial"/>
                <a:cs typeface="Arial"/>
              </a:rPr>
              <a:t>Modul 2</a:t>
            </a:r>
            <a:endParaRPr lang="de-DE" dirty="0"/>
          </a:p>
          <a:p>
            <a:endParaRPr lang="de-DE" dirty="0"/>
          </a:p>
        </p:txBody>
      </p:sp>
      <p:sp>
        <p:nvSpPr>
          <p:cNvPr id="5" name="Titel 4">
            <a:extLst>
              <a:ext uri="{FF2B5EF4-FFF2-40B4-BE49-F238E27FC236}">
                <a16:creationId xmlns:a16="http://schemas.microsoft.com/office/drawing/2014/main" id="{18F33088-E684-1891-2E06-D73B607F4AF2}"/>
              </a:ext>
            </a:extLst>
          </p:cNvPr>
          <p:cNvSpPr>
            <a:spLocks noGrp="1"/>
          </p:cNvSpPr>
          <p:nvPr>
            <p:ph type="ctrTitle"/>
          </p:nvPr>
        </p:nvSpPr>
        <p:spPr/>
        <p:txBody>
          <a:bodyPr/>
          <a:lstStyle/>
          <a:p>
            <a:r>
              <a:rPr lang="de-DE" dirty="0">
                <a:latin typeface="Arial"/>
                <a:cs typeface="Arial"/>
              </a:rPr>
              <a:t>Diagnosegeleitet fördern - Operationen verstehen - Förderschwerpunkt Sprache</a:t>
            </a:r>
            <a:endParaRPr lang="de-DE" dirty="0"/>
          </a:p>
        </p:txBody>
      </p:sp>
      <p:sp>
        <p:nvSpPr>
          <p:cNvPr id="7" name="Textplatzhalter 6">
            <a:extLst>
              <a:ext uri="{FF2B5EF4-FFF2-40B4-BE49-F238E27FC236}">
                <a16:creationId xmlns:a16="http://schemas.microsoft.com/office/drawing/2014/main" id="{733B017E-186E-06B9-8AEC-C12A9C77C43B}"/>
              </a:ext>
            </a:extLst>
          </p:cNvPr>
          <p:cNvSpPr>
            <a:spLocks noGrp="1"/>
          </p:cNvSpPr>
          <p:nvPr>
            <p:ph type="body" idx="10"/>
          </p:nvPr>
        </p:nvSpPr>
        <p:spPr/>
        <p:txBody>
          <a:bodyPr/>
          <a:lstStyle/>
          <a:p>
            <a:r>
              <a:rPr lang="de-DE" dirty="0"/>
              <a:t>Veranstaltungsreihe: Mathematik gemeinsam lernen</a:t>
            </a:r>
          </a:p>
          <a:p>
            <a:endParaRPr lang="de-DE" dirty="0"/>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DC6A6-84F7-65D1-145C-0AFD04AD18CF}"/>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903D44C5-8197-EA41-B039-23BBFA00DD80}"/>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5" name="Textplatzhalter 4">
            <a:extLst>
              <a:ext uri="{FF2B5EF4-FFF2-40B4-BE49-F238E27FC236}">
                <a16:creationId xmlns:a16="http://schemas.microsoft.com/office/drawing/2014/main" id="{D927B3CD-91C0-5C64-AD0F-46B4A1C8A65D}"/>
              </a:ext>
            </a:extLst>
          </p:cNvPr>
          <p:cNvSpPr>
            <a:spLocks noGrp="1"/>
          </p:cNvSpPr>
          <p:nvPr>
            <p:ph type="body" sz="quarter" idx="13"/>
          </p:nvPr>
        </p:nvSpPr>
        <p:spPr/>
        <p:txBody>
          <a:bodyPr lIns="91440" tIns="45720" rIns="91440" bIns="45720" anchor="t"/>
          <a:lstStyle/>
          <a:p>
            <a:r>
              <a:rPr lang="de-DE" dirty="0">
                <a:latin typeface="Arial"/>
                <a:cs typeface="Arial"/>
              </a:rPr>
              <a:t>DIAGNOSEGELEITET FÖRDERN 1</a:t>
            </a:r>
            <a:endParaRPr lang="de-DE" dirty="0"/>
          </a:p>
        </p:txBody>
      </p:sp>
      <p:sp>
        <p:nvSpPr>
          <p:cNvPr id="6" name="Inhaltsplatzhalter 5">
            <a:extLst>
              <a:ext uri="{FF2B5EF4-FFF2-40B4-BE49-F238E27FC236}">
                <a16:creationId xmlns:a16="http://schemas.microsoft.com/office/drawing/2014/main" id="{9536D59A-25FF-5C16-BFBA-7180E4BD26B0}"/>
              </a:ext>
            </a:extLst>
          </p:cNvPr>
          <p:cNvSpPr>
            <a:spLocks noGrp="1"/>
          </p:cNvSpPr>
          <p:nvPr>
            <p:ph idx="1"/>
          </p:nvPr>
        </p:nvSpPr>
        <p:spPr/>
        <p:txBody>
          <a:bodyPr/>
          <a:lstStyle/>
          <a:p>
            <a:pPr marL="285750" indent="-285750">
              <a:buFont typeface="Arial" panose="020B0604020202020204" pitchFamily="34" charset="0"/>
              <a:buChar char="•"/>
            </a:pPr>
            <a:r>
              <a:rPr lang="de-DE" dirty="0"/>
              <a:t>DIAGNOSEGELEITET FÖRDERN ist eine von insgesamt fünf Leitideen des Projekts Mathe inklusiv. Leitideen sind übergreifende Aspekte inklusiven Unterrichts, die für jeden Inhalt zu beachten sind.</a:t>
            </a:r>
          </a:p>
          <a:p>
            <a:pPr marL="285750" indent="-285750">
              <a:buFont typeface="Arial" panose="020B0604020202020204" pitchFamily="34" charset="0"/>
              <a:buChar char="•"/>
            </a:pPr>
            <a:r>
              <a:rPr lang="de-DE" dirty="0"/>
              <a:t>Im Vordergrund der Leitidee DIAGNOSEGELEITET FÖRDERN stehen die Verknüpfung sowie die konkrete Umsetzung von Diagnose und individueller Förderung im inklusiven (Mathematik-)Unterricht, um den Schülerinnen und Schülern einen erfolgreichen Lernprozess zu ermöglichen (</a:t>
            </a:r>
            <a:r>
              <a:rPr lang="de-DE" sz="1800" u="sng" dirty="0">
                <a:solidFill>
                  <a:srgbClr val="0563C1"/>
                </a:solidFill>
                <a:effectLst/>
                <a:ea typeface="DengXian" panose="02010600030101010101" pitchFamily="2" charset="-122"/>
                <a:hlinkClick r:id="rId2"/>
              </a:rPr>
              <a:t>Webseite Mathe inklusiv mit PIKAS</a:t>
            </a:r>
            <a:r>
              <a:rPr lang="de-DE" dirty="0">
                <a:effectLst/>
              </a:rPr>
              <a:t> </a:t>
            </a:r>
            <a:r>
              <a:rPr lang="de-DE" b="0" i="0" u="none" strike="noStrike" dirty="0">
                <a:solidFill>
                  <a:srgbClr val="222222"/>
                </a:solidFill>
                <a:effectLst/>
              </a:rPr>
              <a:t>)</a:t>
            </a:r>
            <a:r>
              <a:rPr lang="de-DE" dirty="0"/>
              <a:t>.</a:t>
            </a:r>
          </a:p>
        </p:txBody>
      </p:sp>
    </p:spTree>
    <p:extLst>
      <p:ext uri="{BB962C8B-B14F-4D97-AF65-F5344CB8AC3E}">
        <p14:creationId xmlns:p14="http://schemas.microsoft.com/office/powerpoint/2010/main" val="32547893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platzhalter 9"/>
          <p:cNvSpPr>
            <a:spLocks noGrp="1"/>
          </p:cNvSpPr>
          <p:nvPr>
            <p:ph type="body" sz="quarter" idx="14"/>
          </p:nvPr>
        </p:nvSpPr>
        <p:spPr>
          <a:xfrm>
            <a:off x="1096423" y="1660386"/>
            <a:ext cx="7105793" cy="2225815"/>
          </a:xfrm>
        </p:spPr>
        <p:txBody>
          <a:bodyPr/>
          <a:lstStyle/>
          <a:p>
            <a:r>
              <a:rPr lang="de-DE" dirty="0"/>
              <a:t>Lösen Sie die Aufgabe und begründen Sie ihre Lösung.</a:t>
            </a:r>
          </a:p>
        </p:txBody>
      </p:sp>
      <p:sp>
        <p:nvSpPr>
          <p:cNvPr id="5" name="Foliennummernplatzhalter 4"/>
          <p:cNvSpPr>
            <a:spLocks noGrp="1"/>
          </p:cNvSpPr>
          <p:nvPr>
            <p:ph type="sldNum" sz="quarter" idx="12"/>
          </p:nvPr>
        </p:nvSpPr>
        <p:spPr/>
        <p:txBody>
          <a:bodyPr/>
          <a:lstStyle/>
          <a:p>
            <a:fld id="{C3752B7C-18A9-864D-BBCB-54A9F41B5594}" type="slidenum">
              <a:rPr lang="de-DE" smtClean="0"/>
              <a:pPr/>
              <a:t>100</a:t>
            </a:fld>
            <a:endParaRPr lang="de-DE" dirty="0"/>
          </a:p>
        </p:txBody>
      </p:sp>
      <p:pic>
        <p:nvPicPr>
          <p:cNvPr id="9" name="Inhaltsplatzhalter 8"/>
          <p:cNvPicPr>
            <a:picLocks noGrp="1" noChangeAspect="1"/>
          </p:cNvPicPr>
          <p:nvPr>
            <p:ph idx="4294967295"/>
          </p:nvPr>
        </p:nvPicPr>
        <p:blipFill>
          <a:blip r:embed="rId3"/>
          <a:stretch>
            <a:fillRect/>
          </a:stretch>
        </p:blipFill>
        <p:spPr>
          <a:xfrm>
            <a:off x="1193404" y="2184242"/>
            <a:ext cx="7008812" cy="4052887"/>
          </a:xfrm>
          <a:prstGeom prst="rect">
            <a:avLst/>
          </a:prstGeom>
        </p:spPr>
      </p:pic>
      <p:pic>
        <p:nvPicPr>
          <p:cNvPr id="3" name="Bild 2"/>
          <p:cNvPicPr>
            <a:picLocks noChangeAspect="1"/>
          </p:cNvPicPr>
          <p:nvPr/>
        </p:nvPicPr>
        <p:blipFill>
          <a:blip r:embed="rId4"/>
          <a:stretch>
            <a:fillRect/>
          </a:stretch>
        </p:blipFill>
        <p:spPr>
          <a:xfrm>
            <a:off x="1107145" y="2503875"/>
            <a:ext cx="7181329" cy="2309328"/>
          </a:xfrm>
          <a:prstGeom prst="rect">
            <a:avLst/>
          </a:prstGeom>
        </p:spPr>
      </p:pic>
      <p:sp>
        <p:nvSpPr>
          <p:cNvPr id="7" name="Textfeld 6"/>
          <p:cNvSpPr txBox="1"/>
          <p:nvPr/>
        </p:nvSpPr>
        <p:spPr>
          <a:xfrm>
            <a:off x="1096423" y="1780600"/>
            <a:ext cx="7363363" cy="1446550"/>
          </a:xfrm>
          <a:prstGeom prst="rect">
            <a:avLst/>
          </a:prstGeom>
          <a:noFill/>
        </p:spPr>
        <p:txBody>
          <a:bodyPr wrap="square" rtlCol="0">
            <a:spAutoFit/>
          </a:bodyPr>
          <a:lstStyle/>
          <a:p>
            <a:pPr defTabSz="914400">
              <a:defRPr/>
            </a:pPr>
            <a:r>
              <a:rPr lang="de-DE" sz="2200" dirty="0">
                <a:latin typeface="Arial" charset="0"/>
                <a:ea typeface="Arial" charset="0"/>
                <a:cs typeface="Arial" charset="0"/>
              </a:rPr>
              <a:t>Welche besonderen Schwierigkeiten oder auch besonderen Chancen könnten sich durch diese Anforderungen für Kinder im Förderschwerpunkt Sprache ergeben?</a:t>
            </a:r>
          </a:p>
        </p:txBody>
      </p:sp>
    </p:spTree>
    <p:extLst>
      <p:ext uri="{BB962C8B-B14F-4D97-AF65-F5344CB8AC3E}">
        <p14:creationId xmlns:p14="http://schemas.microsoft.com/office/powerpoint/2010/main" val="200659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01789 -0.14329 L -0.26059 0.13125 " pathEditMode="relative" rAng="0" ptsTypes="AA">
                                      <p:cBhvr>
                                        <p:cTn id="6" dur="1000" fill="hold"/>
                                        <p:tgtEl>
                                          <p:spTgt spid="9"/>
                                        </p:tgtEl>
                                        <p:attrNameLst>
                                          <p:attrName>ppt_x</p:attrName>
                                          <p:attrName>ppt_y</p:attrName>
                                        </p:attrNameLst>
                                      </p:cBhvr>
                                      <p:rCtr x="-12135" y="13727"/>
                                    </p:animMotion>
                                  </p:childTnLst>
                                </p:cTn>
                              </p:par>
                              <p:par>
                                <p:cTn id="7" presetID="6" presetClass="emph" presetSubtype="0" fill="hold" nodeType="withEffect">
                                  <p:stCondLst>
                                    <p:cond delay="0"/>
                                  </p:stCondLst>
                                  <p:childTnLst>
                                    <p:animScale>
                                      <p:cBhvr>
                                        <p:cTn id="8" dur="1000" fill="hold"/>
                                        <p:tgtEl>
                                          <p:spTgt spid="9"/>
                                        </p:tgtEl>
                                      </p:cBhvr>
                                      <p:by x="50000" y="50000"/>
                                    </p:animScale>
                                  </p:childTnLst>
                                </p:cTn>
                              </p:par>
                              <p:par>
                                <p:cTn id="9" presetID="1" presetClass="exit"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1000" fill="hold"/>
                                        <p:tgtEl>
                                          <p:spTgt spid="3"/>
                                        </p:tgtEl>
                                      </p:cBhvr>
                                      <p:by x="65000" y="65000"/>
                                    </p:animScale>
                                  </p:childTnLst>
                                </p:cTn>
                              </p:par>
                              <p:par>
                                <p:cTn id="18" presetID="42" presetClass="path" presetSubtype="0" fill="hold" nodeType="withEffect">
                                  <p:stCondLst>
                                    <p:cond delay="0"/>
                                  </p:stCondLst>
                                  <p:childTnLst>
                                    <p:animMotion origin="layout" path="M 0 4.44444E-6 L 0.2125 0.1287 " pathEditMode="relative" rAng="0" ptsTypes="AA">
                                      <p:cBhvr>
                                        <p:cTn id="19" dur="1000" fill="hold"/>
                                        <p:tgtEl>
                                          <p:spTgt spid="3"/>
                                        </p:tgtEl>
                                        <p:attrNameLst>
                                          <p:attrName>ppt_x</p:attrName>
                                          <p:attrName>ppt_y</p:attrName>
                                        </p:attrNameLst>
                                      </p:cBhvr>
                                      <p:rCtr x="10625" y="6435"/>
                                    </p:animMotion>
                                  </p:childTnLst>
                                </p:cTn>
                              </p:par>
                              <p:par>
                                <p:cTn id="20" presetID="10"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nhaltsplatzhalter 7"/>
          <p:cNvSpPr txBox="1">
            <a:spLocks/>
          </p:cNvSpPr>
          <p:nvPr/>
        </p:nvSpPr>
        <p:spPr>
          <a:xfrm>
            <a:off x="4842652" y="3227471"/>
            <a:ext cx="3951152" cy="2219599"/>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buFont typeface="Arial" charset="0"/>
              <a:buChar char="•"/>
            </a:pPr>
            <a:r>
              <a:rPr lang="de-DE" sz="1600" dirty="0"/>
              <a:t>Hürden: fachsprachliche Lücken erschweren die Kommunikation über den mathematischen Gegenstand</a:t>
            </a:r>
          </a:p>
          <a:p>
            <a:pPr marL="285750" indent="-285750">
              <a:buFont typeface="Arial" charset="0"/>
              <a:buChar char="•"/>
            </a:pPr>
            <a:r>
              <a:rPr lang="de-DE" sz="1600" dirty="0"/>
              <a:t>Mögliche Folge: Überforderung, keine aktive Teilnahme an Gesprächen</a:t>
            </a:r>
          </a:p>
        </p:txBody>
      </p:sp>
      <p:sp>
        <p:nvSpPr>
          <p:cNvPr id="22" name="Inhaltsplatzhalter 7"/>
          <p:cNvSpPr txBox="1">
            <a:spLocks/>
          </p:cNvSpPr>
          <p:nvPr/>
        </p:nvSpPr>
        <p:spPr>
          <a:xfrm>
            <a:off x="833091" y="3260684"/>
            <a:ext cx="3776082" cy="2424865"/>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buFont typeface="Arial" charset="0"/>
              <a:buChar char="•"/>
            </a:pPr>
            <a:r>
              <a:rPr lang="de-DE" sz="1600" dirty="0"/>
              <a:t>Hürden: durch Probleme in der Alltagssprache wird Erlernen der Fachsprache erschwert</a:t>
            </a:r>
          </a:p>
          <a:p>
            <a:pPr marL="285750" indent="-285750">
              <a:buFont typeface="Arial" charset="0"/>
              <a:buChar char="•"/>
            </a:pPr>
            <a:r>
              <a:rPr lang="de-DE" sz="1600" dirty="0"/>
              <a:t>Mögliche Folge: mathematischer Gehalt der Aufgabe wird nicht erschlossen</a:t>
            </a:r>
          </a:p>
          <a:p>
            <a:pPr marL="285750" indent="-285750">
              <a:buFont typeface="Arial" charset="0"/>
              <a:buChar char="•"/>
            </a:pPr>
            <a:endParaRPr lang="de-DE" dirty="0"/>
          </a:p>
        </p:txBody>
      </p:sp>
      <p:sp>
        <p:nvSpPr>
          <p:cNvPr id="8" name="Inhaltsplatzhalter 7"/>
          <p:cNvSpPr>
            <a:spLocks noGrp="1"/>
          </p:cNvSpPr>
          <p:nvPr>
            <p:ph idx="1"/>
          </p:nvPr>
        </p:nvSpPr>
        <p:spPr>
          <a:xfrm>
            <a:off x="2540919" y="1661375"/>
            <a:ext cx="3577177" cy="544397"/>
          </a:xfrm>
          <a:ln w="12700" cap="rnd">
            <a:noFill/>
            <a:round/>
          </a:ln>
        </p:spPr>
        <p:style>
          <a:lnRef idx="2">
            <a:schemeClr val="dk1"/>
          </a:lnRef>
          <a:fillRef idx="1">
            <a:schemeClr val="lt1"/>
          </a:fillRef>
          <a:effectRef idx="0">
            <a:schemeClr val="dk1"/>
          </a:effectRef>
          <a:fontRef idx="minor">
            <a:schemeClr val="dk1"/>
          </a:fontRef>
        </p:style>
        <p:txBody>
          <a:bodyPr/>
          <a:lstStyle/>
          <a:p>
            <a:r>
              <a:rPr lang="de-DE" dirty="0"/>
              <a:t>Sprache im Mathematikunterricht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101</a:t>
            </a:fld>
            <a:endParaRPr lang="de-DE" dirty="0"/>
          </a:p>
        </p:txBody>
      </p:sp>
      <p:sp>
        <p:nvSpPr>
          <p:cNvPr id="2" name="Abgerundetes Rechteck 1"/>
          <p:cNvSpPr/>
          <p:nvPr/>
        </p:nvSpPr>
        <p:spPr>
          <a:xfrm>
            <a:off x="2540919" y="1639658"/>
            <a:ext cx="3577177" cy="587829"/>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 name="Gerade Verbindung mit Pfeil 3"/>
          <p:cNvCxnSpPr/>
          <p:nvPr/>
        </p:nvCxnSpPr>
        <p:spPr>
          <a:xfrm flipH="1">
            <a:off x="2540919" y="2276311"/>
            <a:ext cx="1206408" cy="313600"/>
          </a:xfrm>
          <a:prstGeom prst="straightConnector1">
            <a:avLst/>
          </a:prstGeom>
          <a:ln w="28575">
            <a:solidFill>
              <a:srgbClr val="327D8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4951834" y="2286310"/>
            <a:ext cx="906395" cy="347705"/>
          </a:xfrm>
          <a:prstGeom prst="straightConnector1">
            <a:avLst/>
          </a:prstGeom>
          <a:ln w="28575">
            <a:solidFill>
              <a:srgbClr val="327D87"/>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19" name="Gruppierung 18"/>
          <p:cNvGrpSpPr/>
          <p:nvPr/>
        </p:nvGrpSpPr>
        <p:grpSpPr>
          <a:xfrm>
            <a:off x="1205448" y="2683825"/>
            <a:ext cx="2009642" cy="587829"/>
            <a:chOff x="1023844" y="3173305"/>
            <a:chExt cx="2009642" cy="587829"/>
          </a:xfrm>
        </p:grpSpPr>
        <p:sp>
          <p:nvSpPr>
            <p:cNvPr id="12" name="Inhaltsplatzhalter 7"/>
            <p:cNvSpPr txBox="1">
              <a:spLocks/>
            </p:cNvSpPr>
            <p:nvPr/>
          </p:nvSpPr>
          <p:spPr>
            <a:xfrm>
              <a:off x="1096266" y="3197660"/>
              <a:ext cx="1937220" cy="544397"/>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de-DE" dirty="0"/>
                <a:t>Lerngegenstand</a:t>
              </a:r>
            </a:p>
          </p:txBody>
        </p:sp>
        <p:sp>
          <p:nvSpPr>
            <p:cNvPr id="18" name="Abgerundetes Rechteck 17"/>
            <p:cNvSpPr/>
            <p:nvPr/>
          </p:nvSpPr>
          <p:spPr>
            <a:xfrm>
              <a:off x="1023844" y="3173305"/>
              <a:ext cx="1921237" cy="587829"/>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 name="Gruppierung 20"/>
          <p:cNvGrpSpPr/>
          <p:nvPr/>
        </p:nvGrpSpPr>
        <p:grpSpPr>
          <a:xfrm>
            <a:off x="4951834" y="2692838"/>
            <a:ext cx="2717590" cy="587829"/>
            <a:chOff x="5156410" y="3173305"/>
            <a:chExt cx="2717590" cy="587829"/>
          </a:xfrm>
        </p:grpSpPr>
        <p:sp>
          <p:nvSpPr>
            <p:cNvPr id="13" name="Inhaltsplatzhalter 7"/>
            <p:cNvSpPr txBox="1">
              <a:spLocks/>
            </p:cNvSpPr>
            <p:nvPr/>
          </p:nvSpPr>
          <p:spPr>
            <a:xfrm>
              <a:off x="5156410" y="3198539"/>
              <a:ext cx="2717590" cy="537363"/>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de-DE" dirty="0"/>
                <a:t>Mittel zur Verständigung</a:t>
              </a:r>
            </a:p>
          </p:txBody>
        </p:sp>
        <p:sp>
          <p:nvSpPr>
            <p:cNvPr id="20" name="Abgerundetes Rechteck 19"/>
            <p:cNvSpPr/>
            <p:nvPr/>
          </p:nvSpPr>
          <p:spPr>
            <a:xfrm>
              <a:off x="5156410" y="3173305"/>
              <a:ext cx="2634343" cy="587829"/>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4" name="Gerade Verbindung mit Pfeil 23"/>
          <p:cNvCxnSpPr/>
          <p:nvPr/>
        </p:nvCxnSpPr>
        <p:spPr>
          <a:xfrm flipH="1">
            <a:off x="6764376" y="5227093"/>
            <a:ext cx="318812" cy="294567"/>
          </a:xfrm>
          <a:prstGeom prst="straightConnector1">
            <a:avLst/>
          </a:prstGeom>
          <a:ln w="28575">
            <a:solidFill>
              <a:srgbClr val="327D8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2540919" y="5352930"/>
            <a:ext cx="285350" cy="173853"/>
          </a:xfrm>
          <a:prstGeom prst="straightConnector1">
            <a:avLst/>
          </a:prstGeom>
          <a:ln w="28575">
            <a:solidFill>
              <a:srgbClr val="327D87"/>
            </a:solidFill>
            <a:tailEnd type="triangle" w="lg" len="med"/>
          </a:ln>
        </p:spPr>
        <p:style>
          <a:lnRef idx="1">
            <a:schemeClr val="accent1"/>
          </a:lnRef>
          <a:fillRef idx="0">
            <a:schemeClr val="accent1"/>
          </a:fillRef>
          <a:effectRef idx="0">
            <a:schemeClr val="accent1"/>
          </a:effectRef>
          <a:fontRef idx="minor">
            <a:schemeClr val="tx1"/>
          </a:fontRef>
        </p:style>
      </p:cxnSp>
      <p:sp>
        <p:nvSpPr>
          <p:cNvPr id="30" name="Inhaltsplatzhalter 7"/>
          <p:cNvSpPr txBox="1">
            <a:spLocks/>
          </p:cNvSpPr>
          <p:nvPr/>
        </p:nvSpPr>
        <p:spPr>
          <a:xfrm>
            <a:off x="2907281" y="5352930"/>
            <a:ext cx="3776082" cy="1304311"/>
          </a:xfrm>
          <a:prstGeom prst="rect">
            <a:avLst/>
          </a:prstGeom>
          <a:ln w="12700" cap="rnd" cmpd="sng" algn="ctr">
            <a:solidFill>
              <a:srgbClr val="327D87"/>
            </a:solid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2700" marR="0" lvl="0" indent="-12700" algn="ctr" defTabSz="914400" eaLnBrk="1" fontAlgn="auto" latinLnBrk="0" hangingPunct="1">
              <a:lnSpc>
                <a:spcPct val="100000"/>
              </a:lnSpc>
              <a:spcBef>
                <a:spcPts val="0"/>
              </a:spcBef>
              <a:spcAft>
                <a:spcPts val="0"/>
              </a:spcAft>
              <a:buClrTx/>
              <a:buSzTx/>
              <a:buFont typeface="Arial" charset="0"/>
              <a:buNone/>
              <a:defRPr/>
            </a:pPr>
            <a:r>
              <a:rPr lang="de-DE" dirty="0"/>
              <a:t>Aktive Teilnahme am Mathematikunterricht erschwert bis unmöglich – mathematisches Lernen wird ggf. verhindert</a:t>
            </a:r>
          </a:p>
        </p:txBody>
      </p:sp>
      <p:sp>
        <p:nvSpPr>
          <p:cNvPr id="27" name="Textplatzhalter 7">
            <a:extLst>
              <a:ext uri="{FF2B5EF4-FFF2-40B4-BE49-F238E27FC236}">
                <a16:creationId xmlns:a16="http://schemas.microsoft.com/office/drawing/2014/main" id="{D1E8EDF1-DB62-FD84-C384-FFADAE66C8D8}"/>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sp>
        <p:nvSpPr>
          <p:cNvPr id="28" name="Abgerundetes Rechteck">
            <a:extLst>
              <a:ext uri="{FF2B5EF4-FFF2-40B4-BE49-F238E27FC236}">
                <a16:creationId xmlns:a16="http://schemas.microsoft.com/office/drawing/2014/main" id="{D165AD10-0A78-6B3F-C423-5AFD8D8A4E86}"/>
              </a:ext>
            </a:extLst>
          </p:cNvPr>
          <p:cNvSpPr/>
          <p:nvPr/>
        </p:nvSpPr>
        <p:spPr>
          <a:xfrm>
            <a:off x="1232185" y="2682368"/>
            <a:ext cx="1917074" cy="578316"/>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29" name="Abgerundetes Rechteck">
            <a:extLst>
              <a:ext uri="{FF2B5EF4-FFF2-40B4-BE49-F238E27FC236}">
                <a16:creationId xmlns:a16="http://schemas.microsoft.com/office/drawing/2014/main" id="{9B255FFE-50A0-5B52-C9DD-29137C8562E1}"/>
              </a:ext>
            </a:extLst>
          </p:cNvPr>
          <p:cNvSpPr/>
          <p:nvPr/>
        </p:nvSpPr>
        <p:spPr>
          <a:xfrm>
            <a:off x="4981529" y="2702351"/>
            <a:ext cx="2604647" cy="578316"/>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10" name="Titel 1">
            <a:extLst>
              <a:ext uri="{FF2B5EF4-FFF2-40B4-BE49-F238E27FC236}">
                <a16:creationId xmlns:a16="http://schemas.microsoft.com/office/drawing/2014/main" id="{6821BC71-476A-9FC3-3171-E5F4CFF7A2C8}"/>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143366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1000"/>
                                        <p:tgtEl>
                                          <p:spTgt spid="2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bg/>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8"/>
                                        </p:tgtEl>
                                        <p:attrNameLst>
                                          <p:attrName>style.visibility</p:attrName>
                                        </p:attrNameLst>
                                      </p:cBhvr>
                                      <p:to>
                                        <p:strVal val="hidden"/>
                                      </p:to>
                                    </p:set>
                                  </p:childTnLst>
                                </p:cTn>
                              </p:par>
                              <p:par>
                                <p:cTn id="22" presetID="21" presetClass="entr" presetSubtype="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heel(1)">
                                      <p:cBhvr>
                                        <p:cTn id="24" dur="1000"/>
                                        <p:tgtEl>
                                          <p:spTgt spid="29"/>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23">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par>
                                <p:cTn id="39" presetID="55"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ppt_w</p:attrName>
                                        </p:attrNameLst>
                                      </p:cBhvr>
                                      <p:tavLst>
                                        <p:tav tm="0">
                                          <p:val>
                                            <p:strVal val="#ppt_w*0.70"/>
                                          </p:val>
                                        </p:tav>
                                        <p:tav tm="100000">
                                          <p:val>
                                            <p:strVal val="#ppt_w"/>
                                          </p:val>
                                        </p:tav>
                                      </p:tavLst>
                                    </p:anim>
                                    <p:anim calcmode="lin" valueType="num">
                                      <p:cBhvr>
                                        <p:cTn id="42" dur="1000" fill="hold"/>
                                        <p:tgtEl>
                                          <p:spTgt spid="25"/>
                                        </p:tgtEl>
                                        <p:attrNameLst>
                                          <p:attrName>ppt_h</p:attrName>
                                        </p:attrNameLst>
                                      </p:cBhvr>
                                      <p:tavLst>
                                        <p:tav tm="0">
                                          <p:val>
                                            <p:strVal val="#ppt_h"/>
                                          </p:val>
                                        </p:tav>
                                        <p:tav tm="100000">
                                          <p:val>
                                            <p:strVal val="#ppt_h"/>
                                          </p:val>
                                        </p:tav>
                                      </p:tavLst>
                                    </p:anim>
                                    <p:animEffect transition="in" filter="fade">
                                      <p:cBhvr>
                                        <p:cTn id="43" dur="1000"/>
                                        <p:tgtEl>
                                          <p:spTgt spid="25"/>
                                        </p:tgtEl>
                                      </p:cBhvr>
                                    </p:animEffect>
                                  </p:childTnLst>
                                </p:cTn>
                              </p:par>
                              <p:par>
                                <p:cTn id="44" presetID="55"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1000" fill="hold"/>
                                        <p:tgtEl>
                                          <p:spTgt spid="24"/>
                                        </p:tgtEl>
                                        <p:attrNameLst>
                                          <p:attrName>ppt_w</p:attrName>
                                        </p:attrNameLst>
                                      </p:cBhvr>
                                      <p:tavLst>
                                        <p:tav tm="0">
                                          <p:val>
                                            <p:strVal val="#ppt_w*0.70"/>
                                          </p:val>
                                        </p:tav>
                                        <p:tav tm="100000">
                                          <p:val>
                                            <p:strVal val="#ppt_w"/>
                                          </p:val>
                                        </p:tav>
                                      </p:tavLst>
                                    </p:anim>
                                    <p:anim calcmode="lin" valueType="num">
                                      <p:cBhvr>
                                        <p:cTn id="47" dur="1000" fill="hold"/>
                                        <p:tgtEl>
                                          <p:spTgt spid="24"/>
                                        </p:tgtEl>
                                        <p:attrNameLst>
                                          <p:attrName>ppt_h</p:attrName>
                                        </p:attrNameLst>
                                      </p:cBhvr>
                                      <p:tavLst>
                                        <p:tav tm="0">
                                          <p:val>
                                            <p:strVal val="#ppt_h"/>
                                          </p:val>
                                        </p:tav>
                                        <p:tav tm="100000">
                                          <p:val>
                                            <p:strVal val="#ppt_h"/>
                                          </p:val>
                                        </p:tav>
                                      </p:tavLst>
                                    </p:anim>
                                    <p:animEffect transition="in" filter="fade">
                                      <p:cBhvr>
                                        <p:cTn id="48" dur="1000"/>
                                        <p:tgtEl>
                                          <p:spTgt spid="24"/>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strVal val="#ppt_w*0.70"/>
                                          </p:val>
                                        </p:tav>
                                        <p:tav tm="100000">
                                          <p:val>
                                            <p:strVal val="#ppt_w"/>
                                          </p:val>
                                        </p:tav>
                                      </p:tavLst>
                                    </p:anim>
                                    <p:anim calcmode="lin" valueType="num">
                                      <p:cBhvr>
                                        <p:cTn id="52" dur="1000" fill="hold"/>
                                        <p:tgtEl>
                                          <p:spTgt spid="30"/>
                                        </p:tgtEl>
                                        <p:attrNameLst>
                                          <p:attrName>ppt_h</p:attrName>
                                        </p:attrNameLst>
                                      </p:cBhvr>
                                      <p:tavLst>
                                        <p:tav tm="0">
                                          <p:val>
                                            <p:strVal val="#ppt_h"/>
                                          </p:val>
                                        </p:tav>
                                        <p:tav tm="100000">
                                          <p:val>
                                            <p:strVal val="#ppt_h"/>
                                          </p:val>
                                        </p:tav>
                                      </p:tavLst>
                                    </p:anim>
                                    <p:animEffect transition="in" filter="fade">
                                      <p:cBhvr>
                                        <p:cTn id="5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animBg="1"/>
      <p:bldP spid="22" grpId="0" uiExpand="1" build="p" animBg="1"/>
      <p:bldP spid="30" grpId="0" animBg="1"/>
      <p:bldP spid="28" grpId="0" animBg="1"/>
      <p:bldP spid="28" grpId="1" animBg="1"/>
      <p:bldP spid="29" grpId="0" animBg="1"/>
      <p:bldP spid="29"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102</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 1</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62923"/>
            <a:ext cx="6076950"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Arial" panose="020B0604020202020204" pitchFamily="34" charset="0"/>
                <a:cs typeface="Arial" panose="020B0604020202020204" pitchFamily="34" charset="0"/>
              </a:rPr>
              <a:t>Sprache im (Mathematik-) Unterricht ist sowohl Lerngegenstand als auch Mittel zur Verständigung. Beides muss (nicht nur) von Kindern mit dem Förderschwerpunkt Sprache explizit erlernt werden.</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9" name="Titel 1">
            <a:extLst>
              <a:ext uri="{FF2B5EF4-FFF2-40B4-BE49-F238E27FC236}">
                <a16:creationId xmlns:a16="http://schemas.microsoft.com/office/drawing/2014/main" id="{7979432B-CFF4-C145-0BEA-746A59C72837}"/>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32013864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74BCF-DFD2-E17D-578E-49397C46C33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ABDE060C-623E-C4A8-228F-B89A6E512E83}"/>
              </a:ext>
            </a:extLst>
          </p:cNvPr>
          <p:cNvSpPr>
            <a:spLocks noGrp="1"/>
          </p:cNvSpPr>
          <p:nvPr>
            <p:ph type="sldNum" sz="quarter" idx="12"/>
          </p:nvPr>
        </p:nvSpPr>
        <p:spPr/>
        <p:txBody>
          <a:bodyPr/>
          <a:lstStyle/>
          <a:p>
            <a:fld id="{C3752B7C-18A9-864D-BBCB-54A9F41B5594}" type="slidenum">
              <a:rPr lang="de-DE" smtClean="0"/>
              <a:pPr/>
              <a:t>103</a:t>
            </a:fld>
            <a:endParaRPr lang="de-DE" dirty="0"/>
          </a:p>
        </p:txBody>
      </p:sp>
      <p:sp>
        <p:nvSpPr>
          <p:cNvPr id="5" name="Textplatzhalter 4">
            <a:extLst>
              <a:ext uri="{FF2B5EF4-FFF2-40B4-BE49-F238E27FC236}">
                <a16:creationId xmlns:a16="http://schemas.microsoft.com/office/drawing/2014/main" id="{F6370A75-6321-9678-97BB-96F3CE68034E}"/>
              </a:ext>
            </a:extLst>
          </p:cNvPr>
          <p:cNvSpPr>
            <a:spLocks noGrp="1"/>
          </p:cNvSpPr>
          <p:nvPr>
            <p:ph type="body" sz="quarter" idx="13"/>
          </p:nvPr>
        </p:nvSpPr>
        <p:spPr/>
        <p:txBody>
          <a:bodyPr/>
          <a:lstStyle/>
          <a:p>
            <a:r>
              <a:rPr lang="de-DE" dirty="0"/>
              <a:t>FÖRDERSCHWERPUNKT SPRACHE 8 - AKTIVITÄT</a:t>
            </a:r>
          </a:p>
        </p:txBody>
      </p:sp>
      <p:sp>
        <p:nvSpPr>
          <p:cNvPr id="6" name="Inhaltsplatzhalter 5">
            <a:extLst>
              <a:ext uri="{FF2B5EF4-FFF2-40B4-BE49-F238E27FC236}">
                <a16:creationId xmlns:a16="http://schemas.microsoft.com/office/drawing/2014/main" id="{F05C42B3-4E15-5A93-CB97-63EA418B1651}"/>
              </a:ext>
            </a:extLst>
          </p:cNvPr>
          <p:cNvSpPr>
            <a:spLocks noGrp="1"/>
          </p:cNvSpPr>
          <p:nvPr>
            <p:ph idx="1"/>
          </p:nvPr>
        </p:nvSpPr>
        <p:spPr>
          <a:xfrm>
            <a:off x="1096423" y="1639658"/>
            <a:ext cx="7009509" cy="4699071"/>
          </a:xfrm>
        </p:spPr>
        <p:txBody>
          <a:bodyPr/>
          <a:lstStyle/>
          <a:p>
            <a:r>
              <a:rPr lang="de-DE" b="1" dirty="0"/>
              <a:t>Ziel</a:t>
            </a:r>
            <a:r>
              <a:rPr lang="de-DE" dirty="0"/>
              <a:t>: Auseinandersetzung mit der Aufgabe kompakt “Pasch würfeln“ auf dem Hintergrund sprachsensibler Überlegungen</a:t>
            </a:r>
          </a:p>
          <a:p>
            <a:r>
              <a:rPr lang="de-DE" b="1" dirty="0"/>
              <a:t>Chancen</a:t>
            </a:r>
            <a:r>
              <a:rPr lang="de-DE" dirty="0"/>
              <a:t> für Kinder im FS Sprache: </a:t>
            </a:r>
          </a:p>
          <a:p>
            <a:pPr marL="285750" indent="-285750">
              <a:buFont typeface="Arial" panose="020B0604020202020204" pitchFamily="34" charset="0"/>
              <a:buChar char="•"/>
            </a:pPr>
            <a:r>
              <a:rPr lang="de-DE" dirty="0"/>
              <a:t>Konkrete Aufgabenstellung, die durch Handlung leicht verständlich ist und kaum Sprache bei der Erklärung des Spiels notwendig macht </a:t>
            </a:r>
          </a:p>
          <a:p>
            <a:pPr marL="285750" indent="-285750">
              <a:buFont typeface="Arial" panose="020B0604020202020204" pitchFamily="34" charset="0"/>
              <a:buChar char="•"/>
            </a:pPr>
            <a:r>
              <a:rPr lang="de-DE" dirty="0"/>
              <a:t>Einfache und direkte Notation</a:t>
            </a:r>
          </a:p>
          <a:p>
            <a:pPr marL="285750" indent="-285750">
              <a:buFont typeface="Arial" panose="020B0604020202020204" pitchFamily="34" charset="0"/>
              <a:buChar char="•"/>
            </a:pPr>
            <a:r>
              <a:rPr lang="de-DE" dirty="0"/>
              <a:t>Sprache ist zum Mitspielen nicht notwendig, kann aber durch vorgegebene Satzteile, viel Wiederholung und Kommunikationsanlässe gut gefördert werden</a:t>
            </a:r>
          </a:p>
        </p:txBody>
      </p:sp>
    </p:spTree>
    <p:extLst>
      <p:ext uri="{BB962C8B-B14F-4D97-AF65-F5344CB8AC3E}">
        <p14:creationId xmlns:p14="http://schemas.microsoft.com/office/powerpoint/2010/main" val="1186718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74BCF-DFD2-E17D-578E-49397C46C33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ABDE060C-623E-C4A8-228F-B89A6E512E83}"/>
              </a:ext>
            </a:extLst>
          </p:cNvPr>
          <p:cNvSpPr>
            <a:spLocks noGrp="1"/>
          </p:cNvSpPr>
          <p:nvPr>
            <p:ph type="sldNum" sz="quarter" idx="12"/>
          </p:nvPr>
        </p:nvSpPr>
        <p:spPr/>
        <p:txBody>
          <a:bodyPr/>
          <a:lstStyle/>
          <a:p>
            <a:fld id="{C3752B7C-18A9-864D-BBCB-54A9F41B5594}" type="slidenum">
              <a:rPr lang="de-DE" smtClean="0"/>
              <a:pPr/>
              <a:t>104</a:t>
            </a:fld>
            <a:endParaRPr lang="de-DE" dirty="0"/>
          </a:p>
        </p:txBody>
      </p:sp>
      <p:sp>
        <p:nvSpPr>
          <p:cNvPr id="5" name="Textplatzhalter 4">
            <a:extLst>
              <a:ext uri="{FF2B5EF4-FFF2-40B4-BE49-F238E27FC236}">
                <a16:creationId xmlns:a16="http://schemas.microsoft.com/office/drawing/2014/main" id="{F6370A75-6321-9678-97BB-96F3CE68034E}"/>
              </a:ext>
            </a:extLst>
          </p:cNvPr>
          <p:cNvSpPr>
            <a:spLocks noGrp="1"/>
          </p:cNvSpPr>
          <p:nvPr>
            <p:ph type="body" sz="quarter" idx="13"/>
          </p:nvPr>
        </p:nvSpPr>
        <p:spPr/>
        <p:txBody>
          <a:bodyPr/>
          <a:lstStyle/>
          <a:p>
            <a:r>
              <a:rPr lang="de-DE" dirty="0"/>
              <a:t>FÖRDERSCHWERPUNKT SPRACHE 9 - AKTIVITÄT</a:t>
            </a:r>
          </a:p>
        </p:txBody>
      </p:sp>
      <p:sp>
        <p:nvSpPr>
          <p:cNvPr id="6" name="Inhaltsplatzhalter 5">
            <a:extLst>
              <a:ext uri="{FF2B5EF4-FFF2-40B4-BE49-F238E27FC236}">
                <a16:creationId xmlns:a16="http://schemas.microsoft.com/office/drawing/2014/main" id="{F05C42B3-4E15-5A93-CB97-63EA418B1651}"/>
              </a:ext>
            </a:extLst>
          </p:cNvPr>
          <p:cNvSpPr>
            <a:spLocks noGrp="1"/>
          </p:cNvSpPr>
          <p:nvPr>
            <p:ph idx="1"/>
          </p:nvPr>
        </p:nvSpPr>
        <p:spPr>
          <a:xfrm>
            <a:off x="801859" y="1639658"/>
            <a:ext cx="7877908" cy="4699071"/>
          </a:xfrm>
        </p:spPr>
        <p:txBody>
          <a:bodyPr/>
          <a:lstStyle/>
          <a:p>
            <a:r>
              <a:rPr lang="de-DE" b="1" dirty="0"/>
              <a:t>Mögliche Hürden</a:t>
            </a:r>
            <a:r>
              <a:rPr lang="de-DE" dirty="0"/>
              <a:t> für Kinder im FS Sprache: </a:t>
            </a:r>
          </a:p>
          <a:p>
            <a:pPr marL="285750" indent="-285750">
              <a:buFont typeface="Arial" panose="020B0604020202020204" pitchFamily="34" charset="0"/>
              <a:buChar char="•"/>
            </a:pPr>
            <a:r>
              <a:rPr lang="de-DE" dirty="0"/>
              <a:t>Austausch über Entdeckungen mit dem Partnerkind </a:t>
            </a:r>
          </a:p>
          <a:p>
            <a:pPr marL="285750" indent="-285750">
              <a:buFont typeface="Wingdings" pitchFamily="2" charset="2"/>
              <a:buChar char="à"/>
            </a:pPr>
            <a:r>
              <a:rPr lang="de-DE" dirty="0">
                <a:sym typeface="Wingdings" pitchFamily="2" charset="2"/>
              </a:rPr>
              <a:t>Lösungsmöglichkeiten: zu Beginn Begleitung durch LK; (individuelle) Wortspeicher und vorgegebene Satzteile</a:t>
            </a:r>
          </a:p>
          <a:p>
            <a:pPr marL="285750" indent="-285750">
              <a:buFont typeface="Arial" panose="020B0604020202020204" pitchFamily="34" charset="0"/>
              <a:buChar char="•"/>
            </a:pPr>
            <a:r>
              <a:rPr lang="de-DE" dirty="0">
                <a:sym typeface="Wingdings" pitchFamily="2" charset="2"/>
              </a:rPr>
              <a:t>verbale Präsentation der Ergebnisse </a:t>
            </a:r>
          </a:p>
          <a:p>
            <a:pPr marL="285750" indent="-285750">
              <a:buFont typeface="Wingdings" pitchFamily="2" charset="2"/>
              <a:buChar char="à"/>
            </a:pPr>
            <a:r>
              <a:rPr lang="de-DE" dirty="0">
                <a:sym typeface="Wingdings" pitchFamily="2" charset="2"/>
              </a:rPr>
              <a:t>Lösungsmöglichkeiten: Präsentation anhand der Notationszettel oder als Plakat; nur kurze anteilige Vorstellung, mit Unterstützung durch Wortspeicher/vorgegebene Satzteile/Partnerkind/LK; Präsentation im geschützten Rahmen als Video aufnehmen</a:t>
            </a:r>
          </a:p>
          <a:p>
            <a:endParaRPr lang="de-DE" dirty="0">
              <a:sym typeface="Wingdings" pitchFamily="2" charset="2"/>
            </a:endParaRPr>
          </a:p>
          <a:p>
            <a:endParaRPr lang="de-DE" dirty="0"/>
          </a:p>
        </p:txBody>
      </p:sp>
    </p:spTree>
    <p:extLst>
      <p:ext uri="{BB962C8B-B14F-4D97-AF65-F5344CB8AC3E}">
        <p14:creationId xmlns:p14="http://schemas.microsoft.com/office/powerpoint/2010/main" val="25901561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74BCF-DFD2-E17D-578E-49397C46C33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ABDE060C-623E-C4A8-228F-B89A6E512E83}"/>
              </a:ext>
            </a:extLst>
          </p:cNvPr>
          <p:cNvSpPr>
            <a:spLocks noGrp="1"/>
          </p:cNvSpPr>
          <p:nvPr>
            <p:ph type="sldNum" sz="quarter" idx="12"/>
          </p:nvPr>
        </p:nvSpPr>
        <p:spPr/>
        <p:txBody>
          <a:bodyPr/>
          <a:lstStyle/>
          <a:p>
            <a:fld id="{C3752B7C-18A9-864D-BBCB-54A9F41B5594}" type="slidenum">
              <a:rPr lang="de-DE" smtClean="0"/>
              <a:pPr/>
              <a:t>105</a:t>
            </a:fld>
            <a:endParaRPr lang="de-DE" dirty="0"/>
          </a:p>
        </p:txBody>
      </p:sp>
      <p:sp>
        <p:nvSpPr>
          <p:cNvPr id="5" name="Textplatzhalter 4">
            <a:extLst>
              <a:ext uri="{FF2B5EF4-FFF2-40B4-BE49-F238E27FC236}">
                <a16:creationId xmlns:a16="http://schemas.microsoft.com/office/drawing/2014/main" id="{F6370A75-6321-9678-97BB-96F3CE68034E}"/>
              </a:ext>
            </a:extLst>
          </p:cNvPr>
          <p:cNvSpPr>
            <a:spLocks noGrp="1"/>
          </p:cNvSpPr>
          <p:nvPr>
            <p:ph type="body" sz="quarter" idx="13"/>
          </p:nvPr>
        </p:nvSpPr>
        <p:spPr/>
        <p:txBody>
          <a:bodyPr/>
          <a:lstStyle/>
          <a:p>
            <a:r>
              <a:rPr lang="de-DE" dirty="0"/>
              <a:t>FÖRDERSCHWERPUNKT SPRACHE 10 - AKTIVITÄT</a:t>
            </a:r>
          </a:p>
        </p:txBody>
      </p:sp>
      <p:sp>
        <p:nvSpPr>
          <p:cNvPr id="6" name="Inhaltsplatzhalter 5">
            <a:extLst>
              <a:ext uri="{FF2B5EF4-FFF2-40B4-BE49-F238E27FC236}">
                <a16:creationId xmlns:a16="http://schemas.microsoft.com/office/drawing/2014/main" id="{F05C42B3-4E15-5A93-CB97-63EA418B1651}"/>
              </a:ext>
            </a:extLst>
          </p:cNvPr>
          <p:cNvSpPr>
            <a:spLocks noGrp="1"/>
          </p:cNvSpPr>
          <p:nvPr>
            <p:ph idx="1"/>
          </p:nvPr>
        </p:nvSpPr>
        <p:spPr>
          <a:xfrm>
            <a:off x="801859" y="1639658"/>
            <a:ext cx="7877908" cy="4699071"/>
          </a:xfrm>
        </p:spPr>
        <p:txBody>
          <a:bodyPr/>
          <a:lstStyle/>
          <a:p>
            <a:r>
              <a:rPr lang="de-DE" b="1" dirty="0"/>
              <a:t>Mögliche Hürden</a:t>
            </a:r>
            <a:r>
              <a:rPr lang="de-DE" dirty="0"/>
              <a:t> für Kinder im FS Sprache: </a:t>
            </a:r>
          </a:p>
          <a:p>
            <a:pPr marL="285750" indent="-285750">
              <a:buFont typeface="Arial" panose="020B0604020202020204" pitchFamily="34" charset="0"/>
              <a:buChar char="•"/>
            </a:pPr>
            <a:r>
              <a:rPr lang="de-DE" dirty="0">
                <a:sym typeface="Wingdings" pitchFamily="2" charset="2"/>
              </a:rPr>
              <a:t>Weiterführung Darstellungswechsel: Erlesen/Erzählen der Situationen </a:t>
            </a:r>
          </a:p>
          <a:p>
            <a:pPr marL="285750" indent="-285750">
              <a:buFont typeface="Wingdings" pitchFamily="2" charset="2"/>
              <a:buChar char="à"/>
            </a:pPr>
            <a:r>
              <a:rPr lang="de-DE" dirty="0">
                <a:sym typeface="Wingdings" pitchFamily="2" charset="2"/>
              </a:rPr>
              <a:t>Lösungsmöglichkeiten: Vorlesen durch (stärkeres) Partnerkind; unterstütztes Lesen durch LK; Karten nutzen mit Bildern oder symbolischen Darstellungen; Vorlesen lassen durch </a:t>
            </a:r>
            <a:r>
              <a:rPr lang="de-DE" dirty="0" err="1">
                <a:sym typeface="Wingdings" pitchFamily="2" charset="2"/>
              </a:rPr>
              <a:t>Anybook</a:t>
            </a:r>
            <a:r>
              <a:rPr lang="de-DE" dirty="0">
                <a:sym typeface="Wingdings" pitchFamily="2" charset="2"/>
              </a:rPr>
              <a:t>-Reader</a:t>
            </a:r>
          </a:p>
          <a:p>
            <a:pPr marL="285750" indent="-285750">
              <a:buFont typeface="Arial" panose="020B0604020202020204" pitchFamily="34" charset="0"/>
              <a:buChar char="•"/>
            </a:pPr>
            <a:r>
              <a:rPr lang="de-DE" dirty="0">
                <a:sym typeface="Wingdings" pitchFamily="2" charset="2"/>
              </a:rPr>
              <a:t>Stark gestörte und dadurch undeutliche Aussprache</a:t>
            </a:r>
          </a:p>
          <a:p>
            <a:pPr marL="285750" indent="-285750">
              <a:buFont typeface="Wingdings" pitchFamily="2" charset="2"/>
              <a:buChar char="à"/>
            </a:pPr>
            <a:r>
              <a:rPr lang="de-DE" dirty="0">
                <a:sym typeface="Wingdings" pitchFamily="2" charset="2"/>
              </a:rPr>
              <a:t>Unterstützung durch digitale Medien (z.B. Sprachassistenten zum Vorlesen von eingegebenen Texten oder Texteingabeprogramm, um verbale Beiträge schriftlich zu präsentieren</a:t>
            </a:r>
          </a:p>
          <a:p>
            <a:endParaRPr lang="de-DE" dirty="0">
              <a:sym typeface="Wingdings" pitchFamily="2" charset="2"/>
            </a:endParaRPr>
          </a:p>
          <a:p>
            <a:pPr>
              <a:lnSpc>
                <a:spcPct val="100000"/>
              </a:lnSpc>
            </a:pPr>
            <a:endParaRPr lang="de-DE" dirty="0">
              <a:sym typeface="Wingdings" pitchFamily="2" charset="2"/>
            </a:endParaRPr>
          </a:p>
          <a:p>
            <a:pPr marL="285750" indent="-285750">
              <a:lnSpc>
                <a:spcPct val="100000"/>
              </a:lnSpc>
              <a:buFont typeface="Arial" panose="020B0604020202020204" pitchFamily="34" charset="0"/>
              <a:buChar char="•"/>
            </a:pPr>
            <a:endParaRPr lang="de-DE" dirty="0">
              <a:sym typeface="Wingdings" pitchFamily="2" charset="2"/>
            </a:endParaRPr>
          </a:p>
          <a:p>
            <a:endParaRPr lang="de-DE" dirty="0"/>
          </a:p>
        </p:txBody>
      </p:sp>
    </p:spTree>
    <p:extLst>
      <p:ext uri="{BB962C8B-B14F-4D97-AF65-F5344CB8AC3E}">
        <p14:creationId xmlns:p14="http://schemas.microsoft.com/office/powerpoint/2010/main" val="31488615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D0266-CFA2-A674-6318-203DA0ECABF8}"/>
              </a:ext>
            </a:extLst>
          </p:cNvPr>
          <p:cNvSpPr>
            <a:spLocks noGrp="1"/>
          </p:cNvSpPr>
          <p:nvPr>
            <p:ph type="title"/>
          </p:nvPr>
        </p:nvSpPr>
        <p:spPr/>
        <p:txBody>
          <a:bodyPr/>
          <a:lstStyle/>
          <a:p>
            <a:r>
              <a:rPr lang="de-DE" dirty="0"/>
              <a:t>Sprachliche Hürden und Chancen </a:t>
            </a:r>
          </a:p>
        </p:txBody>
      </p:sp>
      <p:sp>
        <p:nvSpPr>
          <p:cNvPr id="3" name="Textplatzhalter 2">
            <a:extLst>
              <a:ext uri="{FF2B5EF4-FFF2-40B4-BE49-F238E27FC236}">
                <a16:creationId xmlns:a16="http://schemas.microsoft.com/office/drawing/2014/main" id="{29B1AE0F-E92B-F541-348C-DF210A3A5C90}"/>
              </a:ext>
            </a:extLst>
          </p:cNvPr>
          <p:cNvSpPr>
            <a:spLocks noGrp="1"/>
          </p:cNvSpPr>
          <p:nvPr>
            <p:ph type="body" sz="quarter" idx="13"/>
          </p:nvPr>
        </p:nvSpPr>
        <p:spPr>
          <a:xfrm>
            <a:off x="1096423" y="4134423"/>
            <a:ext cx="5349553" cy="2033015"/>
          </a:xfrm>
        </p:spPr>
        <p:txBody>
          <a:bodyPr/>
          <a:lstStyle/>
          <a:p>
            <a:r>
              <a:rPr lang="de-DE" dirty="0"/>
              <a:t>Zusatzaufgabe: Entwickeln Sie für die von Ihnen erkannten Hürden erste Lösungen.</a:t>
            </a:r>
          </a:p>
        </p:txBody>
      </p:sp>
      <p:sp>
        <p:nvSpPr>
          <p:cNvPr id="4" name="Textplatzhalter 3">
            <a:extLst>
              <a:ext uri="{FF2B5EF4-FFF2-40B4-BE49-F238E27FC236}">
                <a16:creationId xmlns:a16="http://schemas.microsoft.com/office/drawing/2014/main" id="{562647F3-2989-F08B-97BB-F2B94A5F9681}"/>
              </a:ext>
            </a:extLst>
          </p:cNvPr>
          <p:cNvSpPr>
            <a:spLocks noGrp="1"/>
          </p:cNvSpPr>
          <p:nvPr>
            <p:ph type="body" sz="quarter" idx="14"/>
          </p:nvPr>
        </p:nvSpPr>
        <p:spPr>
          <a:xfrm>
            <a:off x="1096423" y="1660386"/>
            <a:ext cx="5349553" cy="2225815"/>
          </a:xfrm>
        </p:spPr>
        <p:txBody>
          <a:bodyPr>
            <a:normAutofit/>
          </a:bodyPr>
          <a:lstStyle/>
          <a:p>
            <a:r>
              <a:rPr lang="de-DE" dirty="0"/>
              <a:t>Welche Chancen oder Hürden sehen Sie bei der Aufgabe kompakt „Pasch würfeln“ konkret für Kinder mit dem Förderschwerpunkt Sprache?</a:t>
            </a:r>
          </a:p>
        </p:txBody>
      </p:sp>
      <p:sp>
        <p:nvSpPr>
          <p:cNvPr id="6" name="Foliennummernplatzhalter 5">
            <a:extLst>
              <a:ext uri="{FF2B5EF4-FFF2-40B4-BE49-F238E27FC236}">
                <a16:creationId xmlns:a16="http://schemas.microsoft.com/office/drawing/2014/main" id="{715E9090-4F21-D3EB-19BF-D96AECFC7DD8}"/>
              </a:ext>
            </a:extLst>
          </p:cNvPr>
          <p:cNvSpPr>
            <a:spLocks noGrp="1"/>
          </p:cNvSpPr>
          <p:nvPr>
            <p:ph type="sldNum" sz="quarter" idx="12"/>
          </p:nvPr>
        </p:nvSpPr>
        <p:spPr/>
        <p:txBody>
          <a:bodyPr/>
          <a:lstStyle/>
          <a:p>
            <a:fld id="{C3752B7C-18A9-864D-BBCB-54A9F41B5594}" type="slidenum">
              <a:rPr lang="de-DE" smtClean="0"/>
              <a:pPr/>
              <a:t>106</a:t>
            </a:fld>
            <a:endParaRPr lang="de-DE" dirty="0"/>
          </a:p>
        </p:txBody>
      </p:sp>
      <p:grpSp>
        <p:nvGrpSpPr>
          <p:cNvPr id="7" name="Gruppieren">
            <a:extLst>
              <a:ext uri="{FF2B5EF4-FFF2-40B4-BE49-F238E27FC236}">
                <a16:creationId xmlns:a16="http://schemas.microsoft.com/office/drawing/2014/main" id="{3927DFC1-9D9F-85FB-75BC-773FEEB458F7}"/>
              </a:ext>
            </a:extLst>
          </p:cNvPr>
          <p:cNvGrpSpPr/>
          <p:nvPr/>
        </p:nvGrpSpPr>
        <p:grpSpPr>
          <a:xfrm>
            <a:off x="6502404" y="2246097"/>
            <a:ext cx="2295181" cy="2615609"/>
            <a:chOff x="254982" y="228975"/>
            <a:chExt cx="3513363" cy="4718418"/>
          </a:xfrm>
        </p:grpSpPr>
        <p:sp>
          <p:nvSpPr>
            <p:cNvPr id="8" name="Abgerundetes Rechteck">
              <a:extLst>
                <a:ext uri="{FF2B5EF4-FFF2-40B4-BE49-F238E27FC236}">
                  <a16:creationId xmlns:a16="http://schemas.microsoft.com/office/drawing/2014/main" id="{0408273E-0CA1-1FBD-E5EE-CECEEF6B16FE}"/>
                </a:ext>
              </a:extLst>
            </p:cNvPr>
            <p:cNvSpPr/>
            <p:nvPr/>
          </p:nvSpPr>
          <p:spPr>
            <a:xfrm>
              <a:off x="254982" y="228975"/>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dirty="0"/>
            </a:p>
          </p:txBody>
        </p:sp>
        <p:sp>
          <p:nvSpPr>
            <p:cNvPr id="9" name="Basisaufgabe…">
              <a:extLst>
                <a:ext uri="{FF2B5EF4-FFF2-40B4-BE49-F238E27FC236}">
                  <a16:creationId xmlns:a16="http://schemas.microsoft.com/office/drawing/2014/main" id="{217DA9BB-25DC-B7D9-379D-6C526F561306}"/>
                </a:ext>
              </a:extLst>
            </p:cNvPr>
            <p:cNvSpPr txBox="1"/>
            <p:nvPr/>
          </p:nvSpPr>
          <p:spPr>
            <a:xfrm>
              <a:off x="322088" y="695484"/>
              <a:ext cx="3284653" cy="13522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grpSp>
      <p:grpSp>
        <p:nvGrpSpPr>
          <p:cNvPr id="10" name="Gruppieren">
            <a:extLst>
              <a:ext uri="{FF2B5EF4-FFF2-40B4-BE49-F238E27FC236}">
                <a16:creationId xmlns:a16="http://schemas.microsoft.com/office/drawing/2014/main" id="{270983B9-1598-2A09-3C1F-9A6067E91A0F}"/>
              </a:ext>
            </a:extLst>
          </p:cNvPr>
          <p:cNvGrpSpPr/>
          <p:nvPr/>
        </p:nvGrpSpPr>
        <p:grpSpPr>
          <a:xfrm>
            <a:off x="6546242" y="2795076"/>
            <a:ext cx="2187873" cy="1772650"/>
            <a:chOff x="427514" y="0"/>
            <a:chExt cx="2917161" cy="2363530"/>
          </a:xfrm>
        </p:grpSpPr>
        <p:sp>
          <p:nvSpPr>
            <p:cNvPr id="11" name="Rechteck">
              <a:extLst>
                <a:ext uri="{FF2B5EF4-FFF2-40B4-BE49-F238E27FC236}">
                  <a16:creationId xmlns:a16="http://schemas.microsoft.com/office/drawing/2014/main" id="{EEAFC82D-3358-636F-1791-D61E5442F5C7}"/>
                </a:ext>
              </a:extLst>
            </p:cNvPr>
            <p:cNvSpPr/>
            <p:nvPr/>
          </p:nvSpPr>
          <p:spPr>
            <a:xfrm>
              <a:off x="427514" y="0"/>
              <a:ext cx="2917161" cy="2363530"/>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2" name="Gruppieren">
              <a:extLst>
                <a:ext uri="{FF2B5EF4-FFF2-40B4-BE49-F238E27FC236}">
                  <a16:creationId xmlns:a16="http://schemas.microsoft.com/office/drawing/2014/main" id="{3E1C15FF-03A8-9B1E-69D7-9334979E99EF}"/>
                </a:ext>
              </a:extLst>
            </p:cNvPr>
            <p:cNvGrpSpPr/>
            <p:nvPr/>
          </p:nvGrpSpPr>
          <p:grpSpPr>
            <a:xfrm>
              <a:off x="1609641" y="1082166"/>
              <a:ext cx="289566" cy="289568"/>
              <a:chOff x="1" y="0"/>
              <a:chExt cx="289564" cy="289566"/>
            </a:xfrm>
          </p:grpSpPr>
          <p:sp>
            <p:nvSpPr>
              <p:cNvPr id="46" name="Abgerundetes Rechteck">
                <a:extLst>
                  <a:ext uri="{FF2B5EF4-FFF2-40B4-BE49-F238E27FC236}">
                    <a16:creationId xmlns:a16="http://schemas.microsoft.com/office/drawing/2014/main" id="{11503246-A9C1-2870-2DAB-F0A91980C108}"/>
                  </a:ext>
                </a:extLst>
              </p:cNvPr>
              <p:cNvSpPr/>
              <p:nvPr/>
            </p:nvSpPr>
            <p:spPr>
              <a:xfrm>
                <a:off x="1" y="0"/>
                <a:ext cx="289564" cy="289566"/>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47" name="Gruppieren">
                <a:extLst>
                  <a:ext uri="{FF2B5EF4-FFF2-40B4-BE49-F238E27FC236}">
                    <a16:creationId xmlns:a16="http://schemas.microsoft.com/office/drawing/2014/main" id="{BDC4F333-7C58-9117-9B57-D5DA6D86A33B}"/>
                  </a:ext>
                </a:extLst>
              </p:cNvPr>
              <p:cNvGrpSpPr/>
              <p:nvPr/>
            </p:nvGrpSpPr>
            <p:grpSpPr>
              <a:xfrm>
                <a:off x="43171" y="43324"/>
                <a:ext cx="202899" cy="206489"/>
                <a:chOff x="0" y="0"/>
                <a:chExt cx="202898" cy="206487"/>
              </a:xfrm>
            </p:grpSpPr>
            <p:sp>
              <p:nvSpPr>
                <p:cNvPr id="48" name="Kreis">
                  <a:extLst>
                    <a:ext uri="{FF2B5EF4-FFF2-40B4-BE49-F238E27FC236}">
                      <a16:creationId xmlns:a16="http://schemas.microsoft.com/office/drawing/2014/main" id="{740C3F38-91D5-07F6-3B06-E36B49ED49F5}"/>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49" name="Kreis">
                  <a:extLst>
                    <a:ext uri="{FF2B5EF4-FFF2-40B4-BE49-F238E27FC236}">
                      <a16:creationId xmlns:a16="http://schemas.microsoft.com/office/drawing/2014/main" id="{C771C80E-7020-549D-484E-158C1EBDF120}"/>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3" name="Gruppieren">
              <a:extLst>
                <a:ext uri="{FF2B5EF4-FFF2-40B4-BE49-F238E27FC236}">
                  <a16:creationId xmlns:a16="http://schemas.microsoft.com/office/drawing/2014/main" id="{E1E4606E-374B-B2BF-BDAF-4FF53F4864A1}"/>
                </a:ext>
              </a:extLst>
            </p:cNvPr>
            <p:cNvGrpSpPr/>
            <p:nvPr/>
          </p:nvGrpSpPr>
          <p:grpSpPr>
            <a:xfrm>
              <a:off x="2125246" y="1175464"/>
              <a:ext cx="289567" cy="289567"/>
              <a:chOff x="0" y="0"/>
              <a:chExt cx="289565" cy="289565"/>
            </a:xfrm>
          </p:grpSpPr>
          <p:sp>
            <p:nvSpPr>
              <p:cNvPr id="42" name="Abgerundetes Rechteck">
                <a:extLst>
                  <a:ext uri="{FF2B5EF4-FFF2-40B4-BE49-F238E27FC236}">
                    <a16:creationId xmlns:a16="http://schemas.microsoft.com/office/drawing/2014/main" id="{FABE4E91-85A1-430F-D086-71C043010FE2}"/>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43" name="Gruppieren">
                <a:extLst>
                  <a:ext uri="{FF2B5EF4-FFF2-40B4-BE49-F238E27FC236}">
                    <a16:creationId xmlns:a16="http://schemas.microsoft.com/office/drawing/2014/main" id="{909B3AF4-F8F4-3A8C-D90C-C51D0B3E7DDB}"/>
                  </a:ext>
                </a:extLst>
              </p:cNvPr>
              <p:cNvGrpSpPr/>
              <p:nvPr/>
            </p:nvGrpSpPr>
            <p:grpSpPr>
              <a:xfrm>
                <a:off x="43172" y="43324"/>
                <a:ext cx="202899" cy="206490"/>
                <a:chOff x="1" y="0"/>
                <a:chExt cx="202898" cy="206488"/>
              </a:xfrm>
            </p:grpSpPr>
            <p:sp>
              <p:nvSpPr>
                <p:cNvPr id="44" name="Kreis">
                  <a:extLst>
                    <a:ext uri="{FF2B5EF4-FFF2-40B4-BE49-F238E27FC236}">
                      <a16:creationId xmlns:a16="http://schemas.microsoft.com/office/drawing/2014/main" id="{AD9DEA6B-7293-A839-DA72-8AD3D1DA3904}"/>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45" name="Kreis">
                  <a:extLst>
                    <a:ext uri="{FF2B5EF4-FFF2-40B4-BE49-F238E27FC236}">
                      <a16:creationId xmlns:a16="http://schemas.microsoft.com/office/drawing/2014/main" id="{EEFCF12C-F3BD-8E26-3F75-0C6F924BE696}"/>
                    </a:ext>
                  </a:extLst>
                </p:cNvPr>
                <p:cNvSpPr/>
                <p:nvPr/>
              </p:nvSpPr>
              <p:spPr>
                <a:xfrm>
                  <a:off x="1"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4" name="Gruppieren">
              <a:extLst>
                <a:ext uri="{FF2B5EF4-FFF2-40B4-BE49-F238E27FC236}">
                  <a16:creationId xmlns:a16="http://schemas.microsoft.com/office/drawing/2014/main" id="{8346ACA4-26E9-9D40-49B7-D0D7A31B6A47}"/>
                </a:ext>
              </a:extLst>
            </p:cNvPr>
            <p:cNvGrpSpPr/>
            <p:nvPr/>
          </p:nvGrpSpPr>
          <p:grpSpPr>
            <a:xfrm>
              <a:off x="2461766" y="1587023"/>
              <a:ext cx="289567" cy="289567"/>
              <a:chOff x="0" y="0"/>
              <a:chExt cx="289565" cy="289565"/>
            </a:xfrm>
          </p:grpSpPr>
          <p:sp>
            <p:nvSpPr>
              <p:cNvPr id="36" name="Abgerundetes Rechteck">
                <a:extLst>
                  <a:ext uri="{FF2B5EF4-FFF2-40B4-BE49-F238E27FC236}">
                    <a16:creationId xmlns:a16="http://schemas.microsoft.com/office/drawing/2014/main" id="{14B0AFB8-FB36-1D6A-65A7-C33E92DA4A0F}"/>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37" name="Gruppieren">
                <a:extLst>
                  <a:ext uri="{FF2B5EF4-FFF2-40B4-BE49-F238E27FC236}">
                    <a16:creationId xmlns:a16="http://schemas.microsoft.com/office/drawing/2014/main" id="{921B1B62-8E04-164F-38A8-528A604AAFA4}"/>
                  </a:ext>
                </a:extLst>
              </p:cNvPr>
              <p:cNvGrpSpPr/>
              <p:nvPr/>
            </p:nvGrpSpPr>
            <p:grpSpPr>
              <a:xfrm>
                <a:off x="43331" y="41538"/>
                <a:ext cx="202903" cy="206490"/>
                <a:chOff x="-1" y="0"/>
                <a:chExt cx="202901" cy="206489"/>
              </a:xfrm>
            </p:grpSpPr>
            <p:sp>
              <p:nvSpPr>
                <p:cNvPr id="38" name="Kreis">
                  <a:extLst>
                    <a:ext uri="{FF2B5EF4-FFF2-40B4-BE49-F238E27FC236}">
                      <a16:creationId xmlns:a16="http://schemas.microsoft.com/office/drawing/2014/main" id="{F018994A-49A7-D636-D24E-F0F4DD955A58}"/>
                    </a:ext>
                  </a:extLst>
                </p:cNvPr>
                <p:cNvSpPr/>
                <p:nvPr/>
              </p:nvSpPr>
              <p:spPr>
                <a:xfrm>
                  <a:off x="66600" y="68394"/>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39" name="Gruppieren">
                  <a:extLst>
                    <a:ext uri="{FF2B5EF4-FFF2-40B4-BE49-F238E27FC236}">
                      <a16:creationId xmlns:a16="http://schemas.microsoft.com/office/drawing/2014/main" id="{037119CD-88B7-D436-0255-682BC103918A}"/>
                    </a:ext>
                  </a:extLst>
                </p:cNvPr>
                <p:cNvGrpSpPr/>
                <p:nvPr/>
              </p:nvGrpSpPr>
              <p:grpSpPr>
                <a:xfrm>
                  <a:off x="-1" y="0"/>
                  <a:ext cx="202901" cy="206489"/>
                  <a:chOff x="0" y="1"/>
                  <a:chExt cx="202899" cy="206487"/>
                </a:xfrm>
              </p:grpSpPr>
              <p:sp>
                <p:nvSpPr>
                  <p:cNvPr id="40" name="Kreis">
                    <a:extLst>
                      <a:ext uri="{FF2B5EF4-FFF2-40B4-BE49-F238E27FC236}">
                        <a16:creationId xmlns:a16="http://schemas.microsoft.com/office/drawing/2014/main" id="{690ED0E0-4940-C863-7916-66715E8F013C}"/>
                      </a:ext>
                    </a:extLst>
                  </p:cNvPr>
                  <p:cNvSpPr/>
                  <p:nvPr/>
                </p:nvSpPr>
                <p:spPr>
                  <a:xfrm>
                    <a:off x="133198" y="1"/>
                    <a:ext cx="69701"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41" name="Kreis">
                    <a:extLst>
                      <a:ext uri="{FF2B5EF4-FFF2-40B4-BE49-F238E27FC236}">
                        <a16:creationId xmlns:a16="http://schemas.microsoft.com/office/drawing/2014/main" id="{91AF161E-BD54-0D74-A118-592F9F186A59}"/>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5" name="Gruppieren">
              <a:extLst>
                <a:ext uri="{FF2B5EF4-FFF2-40B4-BE49-F238E27FC236}">
                  <a16:creationId xmlns:a16="http://schemas.microsoft.com/office/drawing/2014/main" id="{57A00A56-F70A-CCA2-0BB2-782C2D78FC4E}"/>
                </a:ext>
              </a:extLst>
            </p:cNvPr>
            <p:cNvGrpSpPr/>
            <p:nvPr/>
          </p:nvGrpSpPr>
          <p:grpSpPr>
            <a:xfrm>
              <a:off x="1348893" y="1587023"/>
              <a:ext cx="289566" cy="289567"/>
              <a:chOff x="0" y="0"/>
              <a:chExt cx="289565" cy="289565"/>
            </a:xfrm>
          </p:grpSpPr>
          <p:sp>
            <p:nvSpPr>
              <p:cNvPr id="28" name="Abgerundetes Rechteck">
                <a:extLst>
                  <a:ext uri="{FF2B5EF4-FFF2-40B4-BE49-F238E27FC236}">
                    <a16:creationId xmlns:a16="http://schemas.microsoft.com/office/drawing/2014/main" id="{1800A5F5-566D-9787-9E9D-662031E36BCD}"/>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9" name="Gruppieren">
                <a:extLst>
                  <a:ext uri="{FF2B5EF4-FFF2-40B4-BE49-F238E27FC236}">
                    <a16:creationId xmlns:a16="http://schemas.microsoft.com/office/drawing/2014/main" id="{4E23C03F-39CC-3C43-4D06-B8DC5361029A}"/>
                  </a:ext>
                </a:extLst>
              </p:cNvPr>
              <p:cNvGrpSpPr/>
              <p:nvPr/>
            </p:nvGrpSpPr>
            <p:grpSpPr>
              <a:xfrm>
                <a:off x="46330" y="20269"/>
                <a:ext cx="202902" cy="254820"/>
                <a:chOff x="0" y="0"/>
                <a:chExt cx="202900" cy="254818"/>
              </a:xfrm>
            </p:grpSpPr>
            <p:sp>
              <p:nvSpPr>
                <p:cNvPr id="30" name="Kreis">
                  <a:extLst>
                    <a:ext uri="{FF2B5EF4-FFF2-40B4-BE49-F238E27FC236}">
                      <a16:creationId xmlns:a16="http://schemas.microsoft.com/office/drawing/2014/main" id="{DDA9A62A-5313-AAFC-2FA8-A0F6AA972E9E}"/>
                    </a:ext>
                  </a:extLst>
                </p:cNvPr>
                <p:cNvSpPr/>
                <p:nvPr/>
              </p:nvSpPr>
              <p:spPr>
                <a:xfrm>
                  <a:off x="0"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1" name="Kreis">
                  <a:extLst>
                    <a:ext uri="{FF2B5EF4-FFF2-40B4-BE49-F238E27FC236}">
                      <a16:creationId xmlns:a16="http://schemas.microsoft.com/office/drawing/2014/main" id="{202520E3-C22F-E194-7FC2-349CABA25DB4}"/>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2" name="Kreis">
                  <a:extLst>
                    <a:ext uri="{FF2B5EF4-FFF2-40B4-BE49-F238E27FC236}">
                      <a16:creationId xmlns:a16="http://schemas.microsoft.com/office/drawing/2014/main" id="{637B67D2-2E00-945F-2C9D-5D58FB951022}"/>
                    </a:ext>
                  </a:extLst>
                </p:cNvPr>
                <p:cNvSpPr/>
                <p:nvPr/>
              </p:nvSpPr>
              <p:spPr>
                <a:xfrm>
                  <a:off x="133199"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3" name="Kreis">
                  <a:extLst>
                    <a:ext uri="{FF2B5EF4-FFF2-40B4-BE49-F238E27FC236}">
                      <a16:creationId xmlns:a16="http://schemas.microsoft.com/office/drawing/2014/main" id="{96F65E49-1028-CEC8-8FE4-CD6684D5644D}"/>
                    </a:ext>
                  </a:extLst>
                </p:cNvPr>
                <p:cNvSpPr/>
                <p:nvPr/>
              </p:nvSpPr>
              <p:spPr>
                <a:xfrm>
                  <a:off x="0"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4" name="Kreis">
                  <a:extLst>
                    <a:ext uri="{FF2B5EF4-FFF2-40B4-BE49-F238E27FC236}">
                      <a16:creationId xmlns:a16="http://schemas.microsoft.com/office/drawing/2014/main" id="{10B51DD0-980D-075F-4707-ACBBCCE1104A}"/>
                    </a:ext>
                  </a:extLst>
                </p:cNvPr>
                <p:cNvSpPr/>
                <p:nvPr/>
              </p:nvSpPr>
              <p:spPr>
                <a:xfrm>
                  <a:off x="133200" y="18511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5" name="Kreis">
                  <a:extLst>
                    <a:ext uri="{FF2B5EF4-FFF2-40B4-BE49-F238E27FC236}">
                      <a16:creationId xmlns:a16="http://schemas.microsoft.com/office/drawing/2014/main" id="{3D7CC5FF-EFF7-2085-A007-073C364502D4}"/>
                    </a:ext>
                  </a:extLst>
                </p:cNvPr>
                <p:cNvSpPr/>
                <p:nvPr/>
              </p:nvSpPr>
              <p:spPr>
                <a:xfrm>
                  <a:off x="0" y="185117"/>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6" name="Gruppieren">
              <a:extLst>
                <a:ext uri="{FF2B5EF4-FFF2-40B4-BE49-F238E27FC236}">
                  <a16:creationId xmlns:a16="http://schemas.microsoft.com/office/drawing/2014/main" id="{99A9A2BD-46E1-5363-0540-17155D7E107C}"/>
                </a:ext>
              </a:extLst>
            </p:cNvPr>
            <p:cNvGrpSpPr/>
            <p:nvPr/>
          </p:nvGrpSpPr>
          <p:grpSpPr>
            <a:xfrm>
              <a:off x="1831398" y="1757258"/>
              <a:ext cx="289567" cy="289566"/>
              <a:chOff x="0" y="-1"/>
              <a:chExt cx="289566" cy="289565"/>
            </a:xfrm>
          </p:grpSpPr>
          <p:sp>
            <p:nvSpPr>
              <p:cNvPr id="23" name="Abgerundetes Rechteck">
                <a:extLst>
                  <a:ext uri="{FF2B5EF4-FFF2-40B4-BE49-F238E27FC236}">
                    <a16:creationId xmlns:a16="http://schemas.microsoft.com/office/drawing/2014/main" id="{5076895D-0EB3-1EC1-A467-354565857066}"/>
                  </a:ext>
                </a:extLst>
              </p:cNvPr>
              <p:cNvSpPr/>
              <p:nvPr/>
            </p:nvSpPr>
            <p:spPr>
              <a:xfrm>
                <a:off x="0" y="-1"/>
                <a:ext cx="289566"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 name="Kreis">
                <a:extLst>
                  <a:ext uri="{FF2B5EF4-FFF2-40B4-BE49-F238E27FC236}">
                    <a16:creationId xmlns:a16="http://schemas.microsoft.com/office/drawing/2014/main" id="{4C146EE3-8C6E-17A7-ADE9-83678A70DD86}"/>
                  </a:ext>
                </a:extLst>
              </p:cNvPr>
              <p:cNvSpPr/>
              <p:nvPr/>
            </p:nvSpPr>
            <p:spPr>
              <a:xfrm>
                <a:off x="43171"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 name="Kreis">
                <a:extLst>
                  <a:ext uri="{FF2B5EF4-FFF2-40B4-BE49-F238E27FC236}">
                    <a16:creationId xmlns:a16="http://schemas.microsoft.com/office/drawing/2014/main" id="{4AD23475-761B-4EEE-1F0B-185C38930BBF}"/>
                  </a:ext>
                </a:extLst>
              </p:cNvPr>
              <p:cNvSpPr/>
              <p:nvPr/>
            </p:nvSpPr>
            <p:spPr>
              <a:xfrm>
                <a:off x="179530"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 name="Kreis">
                <a:extLst>
                  <a:ext uri="{FF2B5EF4-FFF2-40B4-BE49-F238E27FC236}">
                    <a16:creationId xmlns:a16="http://schemas.microsoft.com/office/drawing/2014/main" id="{18CDF94C-7BEC-A142-7349-D1F1A60CFBB8}"/>
                  </a:ext>
                </a:extLst>
              </p:cNvPr>
              <p:cNvSpPr/>
              <p:nvPr/>
            </p:nvSpPr>
            <p:spPr>
              <a:xfrm>
                <a:off x="176370" y="179172"/>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 name="Kreis">
                <a:extLst>
                  <a:ext uri="{FF2B5EF4-FFF2-40B4-BE49-F238E27FC236}">
                    <a16:creationId xmlns:a16="http://schemas.microsoft.com/office/drawing/2014/main" id="{F965967C-23DD-22F4-7580-4C52AC6AFA6C}"/>
                  </a:ext>
                </a:extLst>
              </p:cNvPr>
              <p:cNvSpPr/>
              <p:nvPr/>
            </p:nvSpPr>
            <p:spPr>
              <a:xfrm>
                <a:off x="40011" y="182331"/>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17" name="Gruppieren">
              <a:extLst>
                <a:ext uri="{FF2B5EF4-FFF2-40B4-BE49-F238E27FC236}">
                  <a16:creationId xmlns:a16="http://schemas.microsoft.com/office/drawing/2014/main" id="{2356AAD9-E008-8CCF-6D75-5DAB94172FBB}"/>
                </a:ext>
              </a:extLst>
            </p:cNvPr>
            <p:cNvGrpSpPr/>
            <p:nvPr/>
          </p:nvGrpSpPr>
          <p:grpSpPr>
            <a:xfrm rot="3720000">
              <a:off x="660945" y="632226"/>
              <a:ext cx="509948" cy="788224"/>
              <a:chOff x="-1" y="-2"/>
              <a:chExt cx="509947" cy="788222"/>
            </a:xfrm>
          </p:grpSpPr>
          <p:grpSp>
            <p:nvGrpSpPr>
              <p:cNvPr id="18" name="Gruppieren">
                <a:extLst>
                  <a:ext uri="{FF2B5EF4-FFF2-40B4-BE49-F238E27FC236}">
                    <a16:creationId xmlns:a16="http://schemas.microsoft.com/office/drawing/2014/main" id="{FD16D59A-6789-C193-F27D-201485820FCB}"/>
                  </a:ext>
                </a:extLst>
              </p:cNvPr>
              <p:cNvGrpSpPr/>
              <p:nvPr/>
            </p:nvGrpSpPr>
            <p:grpSpPr>
              <a:xfrm rot="21600000">
                <a:off x="-1" y="-2"/>
                <a:ext cx="509947" cy="788222"/>
                <a:chOff x="0" y="-1"/>
                <a:chExt cx="509945" cy="788220"/>
              </a:xfrm>
            </p:grpSpPr>
            <p:sp>
              <p:nvSpPr>
                <p:cNvPr id="20" name="Form">
                  <a:extLst>
                    <a:ext uri="{FF2B5EF4-FFF2-40B4-BE49-F238E27FC236}">
                      <a16:creationId xmlns:a16="http://schemas.microsoft.com/office/drawing/2014/main" id="{E44D42EE-3054-1EE3-220A-98E3F24DEA13}"/>
                    </a:ext>
                  </a:extLst>
                </p:cNvPr>
                <p:cNvSpPr/>
                <p:nvPr/>
              </p:nvSpPr>
              <p:spPr>
                <a:xfrm>
                  <a:off x="0" y="112001"/>
                  <a:ext cx="503991" cy="676218"/>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 name="Linie">
                  <a:extLst>
                    <a:ext uri="{FF2B5EF4-FFF2-40B4-BE49-F238E27FC236}">
                      <a16:creationId xmlns:a16="http://schemas.microsoft.com/office/drawing/2014/main" id="{39DBDB59-0F47-BCBE-087E-9ECB509D0327}"/>
                    </a:ext>
                  </a:extLst>
                </p:cNvPr>
                <p:cNvSpPr/>
                <p:nvPr/>
              </p:nvSpPr>
              <p:spPr>
                <a:xfrm rot="21600000">
                  <a:off x="1938" y="-1"/>
                  <a:ext cx="508007" cy="123284"/>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 name="Form">
                  <a:extLst>
                    <a:ext uri="{FF2B5EF4-FFF2-40B4-BE49-F238E27FC236}">
                      <a16:creationId xmlns:a16="http://schemas.microsoft.com/office/drawing/2014/main" id="{1EC71B10-60BB-4A76-7654-F867962C7499}"/>
                    </a:ext>
                  </a:extLst>
                </p:cNvPr>
                <p:cNvSpPr/>
                <p:nvPr/>
              </p:nvSpPr>
              <p:spPr>
                <a:xfrm rot="21600000">
                  <a:off x="33315" y="15245"/>
                  <a:ext cx="448964" cy="220593"/>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9" name="Linie">
                <a:extLst>
                  <a:ext uri="{FF2B5EF4-FFF2-40B4-BE49-F238E27FC236}">
                    <a16:creationId xmlns:a16="http://schemas.microsoft.com/office/drawing/2014/main" id="{81F8690E-C693-3004-4DB7-460A0DCC9F31}"/>
                  </a:ext>
                </a:extLst>
              </p:cNvPr>
              <p:cNvSpPr/>
              <p:nvPr/>
            </p:nvSpPr>
            <p:spPr>
              <a:xfrm>
                <a:off x="70310" y="235127"/>
                <a:ext cx="48782" cy="52101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dirty="0"/>
              </a:p>
            </p:txBody>
          </p:sp>
        </p:grpSp>
      </p:grpSp>
    </p:spTree>
    <p:extLst>
      <p:ext uri="{BB962C8B-B14F-4D97-AF65-F5344CB8AC3E}">
        <p14:creationId xmlns:p14="http://schemas.microsoft.com/office/powerpoint/2010/main" val="35462544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C47DC36E-1C14-0AB3-BD64-9346B3AA310A}"/>
              </a:ext>
            </a:extLst>
          </p:cNvPr>
          <p:cNvSpPr>
            <a:spLocks noGrp="1"/>
          </p:cNvSpPr>
          <p:nvPr>
            <p:ph idx="1"/>
          </p:nvPr>
        </p:nvSpPr>
        <p:spPr/>
        <p:txBody>
          <a:bodyPr/>
          <a:lstStyle/>
          <a:p>
            <a:pPr marL="285750" indent="-285750">
              <a:buFont typeface="Arial" panose="020B0604020202020204" pitchFamily="34" charset="0"/>
              <a:buChar char="•"/>
            </a:pPr>
            <a:r>
              <a:rPr lang="de-DE" dirty="0"/>
              <a:t>zur Beschreibung Sprachmuster verwenden (z.B. “Ich habe __ mal die __ gewürfelt.“ „Ich habe einen  __er Pasch gewürfelt.“) </a:t>
            </a:r>
          </a:p>
          <a:p>
            <a:pPr marL="285750" indent="-285750">
              <a:buFont typeface="Arial" panose="020B0604020202020204" pitchFamily="34" charset="0"/>
              <a:buChar char="•"/>
            </a:pPr>
            <a:r>
              <a:rPr lang="de-DE" dirty="0"/>
              <a:t>Wortspeicher anlegen (z.B. „mal“, „1er-, 2er-, 3er-, 4er-, 5er-, 6er-Pasch“)</a:t>
            </a:r>
          </a:p>
          <a:p>
            <a:pPr marL="285750" indent="-285750">
              <a:buFont typeface="Arial" panose="020B0604020202020204" pitchFamily="34" charset="0"/>
              <a:buChar char="•"/>
            </a:pPr>
            <a:r>
              <a:rPr lang="de-DE" dirty="0" err="1"/>
              <a:t>Anybook</a:t>
            </a:r>
            <a:r>
              <a:rPr lang="de-DE" dirty="0"/>
              <a:t>-Reader für Spielregeln, Situationen auf Karten etc. nutzen</a:t>
            </a:r>
          </a:p>
          <a:p>
            <a:pPr marL="285750" indent="-285750">
              <a:buFont typeface="Arial" panose="020B0604020202020204" pitchFamily="34" charset="0"/>
              <a:buChar char="•"/>
            </a:pPr>
            <a:r>
              <a:rPr lang="de-DE" dirty="0"/>
              <a:t>Wahlmöglichkeiten bei der Art der Präsentation (z.B. Plakat, verbale Präsentation vor der Klasse (ggf. mit unterschiedlichen Rollen), Video (nur an die LK))</a:t>
            </a:r>
          </a:p>
          <a:p>
            <a:pPr marL="285750" indent="-285750">
              <a:buFont typeface="Arial" panose="020B0604020202020204" pitchFamily="34" charset="0"/>
              <a:buChar char="•"/>
            </a:pPr>
            <a:endParaRPr lang="de-DE" dirty="0"/>
          </a:p>
        </p:txBody>
      </p:sp>
      <p:sp>
        <p:nvSpPr>
          <p:cNvPr id="6" name="Foliennummernplatzhalter 5">
            <a:extLst>
              <a:ext uri="{FF2B5EF4-FFF2-40B4-BE49-F238E27FC236}">
                <a16:creationId xmlns:a16="http://schemas.microsoft.com/office/drawing/2014/main" id="{613DEA72-CAC6-3944-D4DB-92FC0FBF0EBA}"/>
              </a:ext>
            </a:extLst>
          </p:cNvPr>
          <p:cNvSpPr>
            <a:spLocks noGrp="1"/>
          </p:cNvSpPr>
          <p:nvPr>
            <p:ph type="sldNum" sz="quarter" idx="12"/>
          </p:nvPr>
        </p:nvSpPr>
        <p:spPr/>
        <p:txBody>
          <a:bodyPr/>
          <a:lstStyle/>
          <a:p>
            <a:fld id="{C3752B7C-18A9-864D-BBCB-54A9F41B5594}" type="slidenum">
              <a:rPr lang="de-DE" smtClean="0"/>
              <a:pPr/>
              <a:t>107</a:t>
            </a:fld>
            <a:endParaRPr lang="de-DE" dirty="0"/>
          </a:p>
        </p:txBody>
      </p:sp>
      <p:sp>
        <p:nvSpPr>
          <p:cNvPr id="7" name="Titel 1">
            <a:extLst>
              <a:ext uri="{FF2B5EF4-FFF2-40B4-BE49-F238E27FC236}">
                <a16:creationId xmlns:a16="http://schemas.microsoft.com/office/drawing/2014/main" id="{B94D9A6B-324C-5A80-C49B-7AA6C71CFCF5}"/>
              </a:ext>
            </a:extLst>
          </p:cNvPr>
          <p:cNvSpPr>
            <a:spLocks noGrp="1"/>
          </p:cNvSpPr>
          <p:nvPr>
            <p:ph type="title"/>
          </p:nvPr>
        </p:nvSpPr>
        <p:spPr>
          <a:xfrm>
            <a:off x="1096423" y="382774"/>
            <a:ext cx="7009509" cy="603704"/>
          </a:xfrm>
        </p:spPr>
        <p:txBody>
          <a:bodyPr/>
          <a:lstStyle/>
          <a:p>
            <a:r>
              <a:rPr lang="de-DE" dirty="0"/>
              <a:t>4. FÖRDERSCHWERPUNKT Sprache</a:t>
            </a:r>
          </a:p>
        </p:txBody>
      </p:sp>
      <p:sp>
        <p:nvSpPr>
          <p:cNvPr id="8" name="Textplatzhalter 7">
            <a:extLst>
              <a:ext uri="{FF2B5EF4-FFF2-40B4-BE49-F238E27FC236}">
                <a16:creationId xmlns:a16="http://schemas.microsoft.com/office/drawing/2014/main" id="{A6E8C222-58F6-5B92-F448-5EEF2A0793FB}"/>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ADAPTIONSMÖGLICHKEITEN - AUFGABE KOMPAKT „PASCH WÜRFELN“</a:t>
            </a:r>
          </a:p>
        </p:txBody>
      </p:sp>
      <p:pic>
        <p:nvPicPr>
          <p:cNvPr id="9" name="Bildschirmfoto 2018-11-06 um 17.59.14.png" descr="Bildschirmfoto 2018-11-06 um 17.59.14.png">
            <a:extLst>
              <a:ext uri="{FF2B5EF4-FFF2-40B4-BE49-F238E27FC236}">
                <a16:creationId xmlns:a16="http://schemas.microsoft.com/office/drawing/2014/main" id="{AE4F6317-C678-3E70-7D27-4870C3018308}"/>
              </a:ext>
            </a:extLst>
          </p:cNvPr>
          <p:cNvPicPr>
            <a:picLocks noChangeAspect="1"/>
          </p:cNvPicPr>
          <p:nvPr/>
        </p:nvPicPr>
        <p:blipFill>
          <a:blip r:embed="rId2"/>
          <a:stretch>
            <a:fillRect/>
          </a:stretch>
        </p:blipFill>
        <p:spPr>
          <a:xfrm>
            <a:off x="452143" y="1032861"/>
            <a:ext cx="517227" cy="498755"/>
          </a:xfrm>
          <a:prstGeom prst="rect">
            <a:avLst/>
          </a:prstGeom>
          <a:ln w="12700">
            <a:miter lim="400000"/>
          </a:ln>
        </p:spPr>
      </p:pic>
    </p:spTree>
    <p:extLst>
      <p:ext uri="{BB962C8B-B14F-4D97-AF65-F5344CB8AC3E}">
        <p14:creationId xmlns:p14="http://schemas.microsoft.com/office/powerpoint/2010/main" val="28967709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splatzhalter 7"/>
          <p:cNvSpPr txBox="1">
            <a:spLocks/>
          </p:cNvSpPr>
          <p:nvPr/>
        </p:nvSpPr>
        <p:spPr>
          <a:xfrm>
            <a:off x="1205448" y="1467264"/>
            <a:ext cx="7728844" cy="3795774"/>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buFont typeface="Arial" charset="0"/>
              <a:buChar char="•"/>
            </a:pPr>
            <a:r>
              <a:rPr lang="de-DE" sz="1600" dirty="0"/>
              <a:t>Wichtige Unterstützungsmaßnahmen:</a:t>
            </a:r>
          </a:p>
          <a:p>
            <a:pPr marL="715963" indent="-419100">
              <a:buFont typeface="Wingdings" charset="2"/>
              <a:buChar char="à"/>
            </a:pPr>
            <a:r>
              <a:rPr lang="de-DE" sz="1600" dirty="0"/>
              <a:t>Individuelle Lern- Entwicklungspläne</a:t>
            </a:r>
          </a:p>
          <a:p>
            <a:pPr marL="715963" indent="-419100">
              <a:buFont typeface="Wingdings" charset="2"/>
              <a:buChar char="à"/>
            </a:pPr>
            <a:r>
              <a:rPr lang="de-DE" sz="1600" dirty="0">
                <a:sym typeface="Wingdings"/>
              </a:rPr>
              <a:t>Beachtung mathematikdidaktischer und sprachdidaktischer Fragen bei der Planung von Unterricht</a:t>
            </a:r>
          </a:p>
          <a:p>
            <a:pPr marL="715963" indent="-419100">
              <a:buFont typeface="Wingdings" charset="2"/>
              <a:buChar char="à"/>
            </a:pPr>
            <a:endParaRPr lang="de-DE" sz="1600" dirty="0">
              <a:sym typeface="Wingdings"/>
            </a:endParaRPr>
          </a:p>
          <a:p>
            <a:pPr marL="285750" indent="-285750">
              <a:buFont typeface="Arial" charset="0"/>
              <a:buChar char="•"/>
            </a:pPr>
            <a:endParaRPr lang="de-DE" sz="1600" dirty="0"/>
          </a:p>
          <a:p>
            <a:pPr marL="285750" indent="-285750">
              <a:buFont typeface="Arial" charset="0"/>
              <a:buChar char="•"/>
            </a:pPr>
            <a:endParaRPr lang="de-DE" sz="1600" dirty="0"/>
          </a:p>
          <a:p>
            <a:pPr marL="285750" indent="-285750">
              <a:buFont typeface="Arial" charset="0"/>
              <a:buChar char="•"/>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108</a:t>
            </a:fld>
            <a:endParaRPr lang="de-DE" dirty="0"/>
          </a:p>
        </p:txBody>
      </p:sp>
      <p:sp>
        <p:nvSpPr>
          <p:cNvPr id="24" name="Textplatzhalter 7">
            <a:extLst>
              <a:ext uri="{FF2B5EF4-FFF2-40B4-BE49-F238E27FC236}">
                <a16:creationId xmlns:a16="http://schemas.microsoft.com/office/drawing/2014/main" id="{132649B3-6B81-3B92-5DD1-84F8928CA307}"/>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pic>
        <p:nvPicPr>
          <p:cNvPr id="10" name="Grafik 9">
            <a:extLst>
              <a:ext uri="{FF2B5EF4-FFF2-40B4-BE49-F238E27FC236}">
                <a16:creationId xmlns:a16="http://schemas.microsoft.com/office/drawing/2014/main" id="{CF863751-7C21-18E2-08A5-5DE701DA7697}"/>
              </a:ext>
            </a:extLst>
          </p:cNvPr>
          <p:cNvPicPr>
            <a:picLocks noChangeAspect="1"/>
          </p:cNvPicPr>
          <p:nvPr/>
        </p:nvPicPr>
        <p:blipFill>
          <a:blip r:embed="rId2"/>
          <a:stretch>
            <a:fillRect/>
          </a:stretch>
        </p:blipFill>
        <p:spPr>
          <a:xfrm>
            <a:off x="1096265" y="1447800"/>
            <a:ext cx="6934200" cy="1981200"/>
          </a:xfrm>
          <a:prstGeom prst="rect">
            <a:avLst/>
          </a:prstGeom>
        </p:spPr>
      </p:pic>
      <p:sp>
        <p:nvSpPr>
          <p:cNvPr id="7" name="Titel 1">
            <a:extLst>
              <a:ext uri="{FF2B5EF4-FFF2-40B4-BE49-F238E27FC236}">
                <a16:creationId xmlns:a16="http://schemas.microsoft.com/office/drawing/2014/main" id="{46564C57-AC64-8DCE-7E88-BAA55163144E}"/>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58718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87 0.00833 L 0.28004 -0.05695 " pathEditMode="relative" rAng="0" ptsTypes="AA">
                                      <p:cBhvr>
                                        <p:cTn id="6" dur="2000" fill="hold"/>
                                        <p:tgtEl>
                                          <p:spTgt spid="10"/>
                                        </p:tgtEl>
                                        <p:attrNameLst>
                                          <p:attrName>ppt_x</p:attrName>
                                          <p:attrName>ppt_y</p:attrName>
                                        </p:attrNameLst>
                                      </p:cBhvr>
                                      <p:rCtr x="13958" y="-3264"/>
                                    </p:animMotion>
                                  </p:childTnLst>
                                </p:cTn>
                              </p:par>
                              <p:par>
                                <p:cTn id="7" presetID="6" presetClass="emph" presetSubtype="0" fill="hold" nodeType="withEffect">
                                  <p:stCondLst>
                                    <p:cond delay="0"/>
                                  </p:stCondLst>
                                  <p:childTnLst>
                                    <p:animScale>
                                      <p:cBhvr>
                                        <p:cTn id="8" dur="2000" fill="hold"/>
                                        <p:tgtEl>
                                          <p:spTgt spid="10"/>
                                        </p:tgtEl>
                                      </p:cBhvr>
                                      <p:by x="50000" y="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splatzhalter 7"/>
          <p:cNvSpPr txBox="1">
            <a:spLocks/>
          </p:cNvSpPr>
          <p:nvPr/>
        </p:nvSpPr>
        <p:spPr>
          <a:xfrm>
            <a:off x="1205447" y="1467264"/>
            <a:ext cx="7728843" cy="1809336"/>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buFont typeface="Arial" charset="0"/>
              <a:buChar char="•"/>
            </a:pPr>
            <a:r>
              <a:rPr lang="de-DE" sz="1600" dirty="0"/>
              <a:t>Wichtige Unterstützungsmaßnahmen:</a:t>
            </a:r>
          </a:p>
          <a:p>
            <a:pPr marL="715963" indent="-419100">
              <a:buFont typeface="Wingdings" charset="2"/>
              <a:buChar char="à"/>
            </a:pPr>
            <a:r>
              <a:rPr lang="de-DE" sz="1600" dirty="0"/>
              <a:t>Individuelle Lern- Entwicklungspläne</a:t>
            </a:r>
          </a:p>
          <a:p>
            <a:pPr marL="715963" indent="-419100">
              <a:buFont typeface="Wingdings" charset="2"/>
              <a:buChar char="à"/>
            </a:pPr>
            <a:r>
              <a:rPr lang="de-DE" sz="1600" dirty="0">
                <a:sym typeface="Wingdings"/>
              </a:rPr>
              <a:t>Beachtung mathematikdidaktischer und sprachdidaktischer Fragen bei der Planung von Unterricht</a:t>
            </a:r>
          </a:p>
          <a:p>
            <a:pPr marL="715963" indent="-419100">
              <a:buFont typeface="Wingdings" charset="2"/>
              <a:buChar char="à"/>
            </a:pPr>
            <a:endParaRPr lang="de-DE" sz="1600" dirty="0">
              <a:sym typeface="Wingdings"/>
            </a:endParaRPr>
          </a:p>
          <a:p>
            <a:pPr marL="285750" indent="-285750">
              <a:buFont typeface="Arial" charset="0"/>
              <a:buChar char="•"/>
            </a:pPr>
            <a:endParaRPr lang="de-DE" sz="1600" dirty="0"/>
          </a:p>
          <a:p>
            <a:pPr marL="285750" indent="-285750">
              <a:buFont typeface="Arial" charset="0"/>
              <a:buChar char="•"/>
            </a:pPr>
            <a:endParaRPr lang="de-DE" sz="1600" dirty="0"/>
          </a:p>
          <a:p>
            <a:pPr marL="285750" indent="-285750">
              <a:buFont typeface="Arial" charset="0"/>
              <a:buChar char="•"/>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109</a:t>
            </a:fld>
            <a:endParaRPr lang="de-DE" dirty="0"/>
          </a:p>
        </p:txBody>
      </p:sp>
      <p:sp>
        <p:nvSpPr>
          <p:cNvPr id="24" name="Textplatzhalter 7">
            <a:extLst>
              <a:ext uri="{FF2B5EF4-FFF2-40B4-BE49-F238E27FC236}">
                <a16:creationId xmlns:a16="http://schemas.microsoft.com/office/drawing/2014/main" id="{132649B3-6B81-3B92-5DD1-84F8928CA307}"/>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pic>
        <p:nvPicPr>
          <p:cNvPr id="2" name="Grafik 1">
            <a:extLst>
              <a:ext uri="{FF2B5EF4-FFF2-40B4-BE49-F238E27FC236}">
                <a16:creationId xmlns:a16="http://schemas.microsoft.com/office/drawing/2014/main" id="{230F3E8D-3C78-2475-1250-B87C1DB4268D}"/>
              </a:ext>
            </a:extLst>
          </p:cNvPr>
          <p:cNvPicPr>
            <a:picLocks noChangeAspect="1"/>
          </p:cNvPicPr>
          <p:nvPr/>
        </p:nvPicPr>
        <p:blipFill>
          <a:blip r:embed="rId3"/>
          <a:stretch>
            <a:fillRect/>
          </a:stretch>
        </p:blipFill>
        <p:spPr>
          <a:xfrm>
            <a:off x="5467192" y="1486314"/>
            <a:ext cx="3467100" cy="990600"/>
          </a:xfrm>
          <a:prstGeom prst="rect">
            <a:avLst/>
          </a:prstGeom>
        </p:spPr>
      </p:pic>
      <p:sp>
        <p:nvSpPr>
          <p:cNvPr id="3" name="Inhaltsplatzhalter 7">
            <a:extLst>
              <a:ext uri="{FF2B5EF4-FFF2-40B4-BE49-F238E27FC236}">
                <a16:creationId xmlns:a16="http://schemas.microsoft.com/office/drawing/2014/main" id="{A11A3D8A-24AE-1D21-1AFA-71E51CC28FED}"/>
              </a:ext>
            </a:extLst>
          </p:cNvPr>
          <p:cNvSpPr txBox="1">
            <a:spLocks/>
          </p:cNvSpPr>
          <p:nvPr/>
        </p:nvSpPr>
        <p:spPr>
          <a:xfrm>
            <a:off x="1205448" y="3315114"/>
            <a:ext cx="7728844" cy="1809336"/>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715963" indent="-419100">
              <a:buFont typeface="Wingdings" charset="2"/>
              <a:buChar char="à"/>
            </a:pPr>
            <a:r>
              <a:rPr lang="de-DE" sz="1600" dirty="0">
                <a:sym typeface="Wingdings"/>
              </a:rPr>
              <a:t>Abbau von sprachlichen Auffälligkeiten, die zu Lernbarrieren geworden sind</a:t>
            </a:r>
          </a:p>
          <a:p>
            <a:pPr marL="1039813" lvl="1" indent="-285750">
              <a:lnSpc>
                <a:spcPct val="100000"/>
              </a:lnSpc>
              <a:buFont typeface="Arial" panose="020B0604020202020204" pitchFamily="34" charset="0"/>
              <a:buChar char="•"/>
            </a:pPr>
            <a:r>
              <a:rPr lang="de-DE" sz="1600" dirty="0">
                <a:sym typeface="Wingdings"/>
              </a:rPr>
              <a:t>Lehrkraft als sprachliches Vorbild</a:t>
            </a:r>
          </a:p>
          <a:p>
            <a:pPr marL="1039813" lvl="1" indent="-285750">
              <a:lnSpc>
                <a:spcPct val="100000"/>
              </a:lnSpc>
              <a:buFont typeface="Arial" panose="020B0604020202020204" pitchFamily="34" charset="0"/>
              <a:buChar char="•"/>
            </a:pPr>
            <a:r>
              <a:rPr lang="de-DE" sz="1600" dirty="0">
                <a:sym typeface="Wingdings"/>
              </a:rPr>
              <a:t>Verbale und schriftliche Lernaufgaben in einfacher Sprache </a:t>
            </a:r>
            <a:endParaRPr lang="de-DE" sz="1600" dirty="0"/>
          </a:p>
          <a:p>
            <a:pPr marL="715963" indent="-419100">
              <a:buFont typeface="Wingdings" charset="2"/>
              <a:buChar char="à"/>
            </a:pPr>
            <a:endParaRPr lang="de-DE" sz="1600" dirty="0">
              <a:sym typeface="Wingdings"/>
            </a:endParaRPr>
          </a:p>
          <a:p>
            <a:pPr marL="285750" indent="-285750">
              <a:buFont typeface="Arial" charset="0"/>
              <a:buChar char="•"/>
            </a:pPr>
            <a:endParaRPr lang="de-DE" sz="1600" dirty="0"/>
          </a:p>
          <a:p>
            <a:pPr marL="285750" indent="-285750">
              <a:buFont typeface="Arial" charset="0"/>
              <a:buChar char="•"/>
            </a:pPr>
            <a:endParaRPr lang="de-DE" sz="1600" dirty="0"/>
          </a:p>
          <a:p>
            <a:pPr marL="285750" indent="-285750">
              <a:buFont typeface="Arial" charset="0"/>
              <a:buChar char="•"/>
            </a:pPr>
            <a:endParaRPr lang="de-DE" dirty="0"/>
          </a:p>
        </p:txBody>
      </p:sp>
      <p:sp>
        <p:nvSpPr>
          <p:cNvPr id="9" name="Titel 1">
            <a:extLst>
              <a:ext uri="{FF2B5EF4-FFF2-40B4-BE49-F238E27FC236}">
                <a16:creationId xmlns:a16="http://schemas.microsoft.com/office/drawing/2014/main" id="{F6AFD0F8-83F7-AC1B-C912-EE570D3D1CF7}"/>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328902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DC6A6-84F7-65D1-145C-0AFD04AD18CF}"/>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903D44C5-8197-EA41-B039-23BBFA00DD80}"/>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5" name="Textplatzhalter 4">
            <a:extLst>
              <a:ext uri="{FF2B5EF4-FFF2-40B4-BE49-F238E27FC236}">
                <a16:creationId xmlns:a16="http://schemas.microsoft.com/office/drawing/2014/main" id="{D927B3CD-91C0-5C64-AD0F-46B4A1C8A65D}"/>
              </a:ext>
            </a:extLst>
          </p:cNvPr>
          <p:cNvSpPr>
            <a:spLocks noGrp="1"/>
          </p:cNvSpPr>
          <p:nvPr>
            <p:ph type="body" sz="quarter" idx="13"/>
          </p:nvPr>
        </p:nvSpPr>
        <p:spPr/>
        <p:txBody>
          <a:bodyPr lIns="91440" tIns="45720" rIns="91440" bIns="45720" anchor="t"/>
          <a:lstStyle/>
          <a:p>
            <a:r>
              <a:rPr lang="de-DE" dirty="0">
                <a:latin typeface="Arial"/>
                <a:cs typeface="Arial"/>
              </a:rPr>
              <a:t>DIAGNOSEGELEITET FÖRDERN 2</a:t>
            </a:r>
            <a:endParaRPr lang="de-DE" dirty="0"/>
          </a:p>
        </p:txBody>
      </p:sp>
      <p:sp>
        <p:nvSpPr>
          <p:cNvPr id="6" name="Inhaltsplatzhalter 5">
            <a:extLst>
              <a:ext uri="{FF2B5EF4-FFF2-40B4-BE49-F238E27FC236}">
                <a16:creationId xmlns:a16="http://schemas.microsoft.com/office/drawing/2014/main" id="{9536D59A-25FF-5C16-BFBA-7180E4BD26B0}"/>
              </a:ext>
            </a:extLst>
          </p:cNvPr>
          <p:cNvSpPr>
            <a:spLocks noGrp="1"/>
          </p:cNvSpPr>
          <p:nvPr>
            <p:ph idx="1"/>
          </p:nvPr>
        </p:nvSpPr>
        <p:spPr/>
        <p:txBody>
          <a:bodyPr/>
          <a:lstStyle/>
          <a:p>
            <a:pPr marL="285750" indent="-285750">
              <a:buFont typeface="Arial" panose="020B0604020202020204" pitchFamily="34" charset="0"/>
              <a:buChar char="•"/>
            </a:pPr>
            <a:r>
              <a:rPr lang="de-DE" dirty="0"/>
              <a:t>Die Leitidee „diagnosegeleitet fördern“ besteht aus insgesamt sechs Unterthemen (siehe Folie 15) – nach einer allgemeinen Einführung in die Leitidee und einem kurzen Überblick über die sechs Unterthemen, liegt der Schwerpunkt im Bereich „Diagnosegeleitet fördern“ auf dem Thema Diagnoseaufgaben und Förderaufgaben (genauere Informationen befinden sich auf den Folien mit den Hintergrundinfos Diagnose- und Förderaufgaben 1-3).</a:t>
            </a:r>
          </a:p>
        </p:txBody>
      </p:sp>
    </p:spTree>
    <p:extLst>
      <p:ext uri="{BB962C8B-B14F-4D97-AF65-F5344CB8AC3E}">
        <p14:creationId xmlns:p14="http://schemas.microsoft.com/office/powerpoint/2010/main" val="21625200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splatzhalter 7"/>
          <p:cNvSpPr txBox="1">
            <a:spLocks/>
          </p:cNvSpPr>
          <p:nvPr/>
        </p:nvSpPr>
        <p:spPr>
          <a:xfrm>
            <a:off x="1205448" y="1467264"/>
            <a:ext cx="7728844" cy="2628484"/>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buFont typeface="Arial" charset="0"/>
              <a:buChar char="•"/>
            </a:pPr>
            <a:r>
              <a:rPr lang="de-DE" sz="1600" dirty="0"/>
              <a:t>Wichtige Unterstützungsmaßnahmen:</a:t>
            </a:r>
          </a:p>
          <a:p>
            <a:pPr marL="715963" indent="-419100">
              <a:buFont typeface="Wingdings" charset="2"/>
              <a:buChar char="à"/>
            </a:pPr>
            <a:r>
              <a:rPr lang="de-DE" sz="1600" dirty="0"/>
              <a:t>Individuelle Lern- Entwicklungspläne</a:t>
            </a:r>
          </a:p>
          <a:p>
            <a:pPr marL="715963" indent="-419100">
              <a:buFont typeface="Wingdings" charset="2"/>
              <a:buChar char="à"/>
            </a:pPr>
            <a:r>
              <a:rPr lang="de-DE" sz="1600" dirty="0">
                <a:sym typeface="Wingdings"/>
              </a:rPr>
              <a:t>Beachtung mathematikdidaktischer und sprachdidaktischer Fragen bei der Planung von Unterricht</a:t>
            </a:r>
          </a:p>
          <a:p>
            <a:pPr marL="715963" indent="-419100">
              <a:buFont typeface="Wingdings" charset="2"/>
              <a:buChar char="à"/>
            </a:pPr>
            <a:r>
              <a:rPr lang="de-DE" sz="1600" dirty="0">
                <a:sym typeface="Wingdings"/>
              </a:rPr>
              <a:t>Abbau von sprachlichen Auffälligkeiten, die zu Lernbarrieren geworden sind</a:t>
            </a:r>
          </a:p>
          <a:p>
            <a:pPr marL="715963" indent="-419100">
              <a:buFont typeface="Wingdings" charset="2"/>
              <a:buChar char="à"/>
            </a:pPr>
            <a:endParaRPr lang="de-DE" sz="1600" dirty="0">
              <a:sym typeface="Wingdings"/>
            </a:endParaRPr>
          </a:p>
          <a:p>
            <a:pPr marL="715963" indent="-419100">
              <a:buFont typeface="Wingdings" charset="2"/>
              <a:buChar char="à"/>
            </a:pPr>
            <a:endParaRPr lang="de-DE" sz="1600" dirty="0">
              <a:sym typeface="Wingdings"/>
            </a:endParaRPr>
          </a:p>
          <a:p>
            <a:pPr marL="285750" indent="-285750">
              <a:buFont typeface="Arial" charset="0"/>
              <a:buChar char="•"/>
            </a:pPr>
            <a:endParaRPr lang="de-DE" sz="1600" dirty="0"/>
          </a:p>
          <a:p>
            <a:pPr marL="285750" indent="-285750">
              <a:buFont typeface="Arial" charset="0"/>
              <a:buChar char="•"/>
            </a:pPr>
            <a:endParaRPr lang="de-DE" sz="1600" dirty="0"/>
          </a:p>
          <a:p>
            <a:pPr marL="285750" indent="-285750">
              <a:buFont typeface="Arial" charset="0"/>
              <a:buChar char="•"/>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110</a:t>
            </a:fld>
            <a:endParaRPr lang="de-DE" dirty="0"/>
          </a:p>
        </p:txBody>
      </p:sp>
      <p:sp>
        <p:nvSpPr>
          <p:cNvPr id="24" name="Textplatzhalter 7">
            <a:extLst>
              <a:ext uri="{FF2B5EF4-FFF2-40B4-BE49-F238E27FC236}">
                <a16:creationId xmlns:a16="http://schemas.microsoft.com/office/drawing/2014/main" id="{132649B3-6B81-3B92-5DD1-84F8928CA307}"/>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pic>
        <p:nvPicPr>
          <p:cNvPr id="2" name="Grafik 1">
            <a:extLst>
              <a:ext uri="{FF2B5EF4-FFF2-40B4-BE49-F238E27FC236}">
                <a16:creationId xmlns:a16="http://schemas.microsoft.com/office/drawing/2014/main" id="{230F3E8D-3C78-2475-1250-B87C1DB4268D}"/>
              </a:ext>
            </a:extLst>
          </p:cNvPr>
          <p:cNvPicPr>
            <a:picLocks noChangeAspect="1"/>
          </p:cNvPicPr>
          <p:nvPr/>
        </p:nvPicPr>
        <p:blipFill>
          <a:blip r:embed="rId3"/>
          <a:stretch>
            <a:fillRect/>
          </a:stretch>
        </p:blipFill>
        <p:spPr>
          <a:xfrm>
            <a:off x="5467192" y="1486314"/>
            <a:ext cx="3467100" cy="990600"/>
          </a:xfrm>
          <a:prstGeom prst="rect">
            <a:avLst/>
          </a:prstGeom>
        </p:spPr>
      </p:pic>
      <p:sp>
        <p:nvSpPr>
          <p:cNvPr id="3" name="Inhaltsplatzhalter 7">
            <a:extLst>
              <a:ext uri="{FF2B5EF4-FFF2-40B4-BE49-F238E27FC236}">
                <a16:creationId xmlns:a16="http://schemas.microsoft.com/office/drawing/2014/main" id="{A11A3D8A-24AE-1D21-1AFA-71E51CC28FED}"/>
              </a:ext>
            </a:extLst>
          </p:cNvPr>
          <p:cNvSpPr txBox="1">
            <a:spLocks/>
          </p:cNvSpPr>
          <p:nvPr/>
        </p:nvSpPr>
        <p:spPr>
          <a:xfrm>
            <a:off x="1205448" y="3648039"/>
            <a:ext cx="7938552" cy="1742697"/>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715963" indent="-419100">
              <a:buFont typeface="Wingdings" charset="2"/>
              <a:buChar char="à"/>
            </a:pPr>
            <a:r>
              <a:rPr lang="de-DE" sz="1600" dirty="0">
                <a:sym typeface="Wingdings"/>
              </a:rPr>
              <a:t>Adaption von Medien</a:t>
            </a:r>
          </a:p>
          <a:p>
            <a:pPr marL="1039813" lvl="1" indent="-285750">
              <a:lnSpc>
                <a:spcPct val="100000"/>
              </a:lnSpc>
              <a:buFont typeface="Arial" panose="020B0604020202020204" pitchFamily="34" charset="0"/>
              <a:buChar char="•"/>
            </a:pPr>
            <a:r>
              <a:rPr lang="de-DE" sz="1600" dirty="0">
                <a:sym typeface="Wingdings"/>
              </a:rPr>
              <a:t>Mehrdimensionale Sprachproduktion und -rezeption</a:t>
            </a:r>
          </a:p>
          <a:p>
            <a:pPr marL="285750" indent="-285750">
              <a:buFont typeface="Arial" charset="0"/>
              <a:buChar char="•"/>
            </a:pPr>
            <a:endParaRPr lang="de-DE" sz="1600" dirty="0"/>
          </a:p>
          <a:p>
            <a:pPr marL="285750" indent="-285750">
              <a:buFont typeface="Arial" charset="0"/>
              <a:buChar char="•"/>
            </a:pPr>
            <a:endParaRPr lang="de-DE" sz="1600" dirty="0"/>
          </a:p>
          <a:p>
            <a:pPr marL="285750" indent="-285750">
              <a:buFont typeface="Arial" charset="0"/>
              <a:buChar char="•"/>
            </a:pPr>
            <a:endParaRPr lang="de-DE" dirty="0"/>
          </a:p>
        </p:txBody>
      </p:sp>
      <p:sp>
        <p:nvSpPr>
          <p:cNvPr id="9" name="Titel 1">
            <a:extLst>
              <a:ext uri="{FF2B5EF4-FFF2-40B4-BE49-F238E27FC236}">
                <a16:creationId xmlns:a16="http://schemas.microsoft.com/office/drawing/2014/main" id="{28524ACC-9863-FD8E-D71C-7809BE04B73D}"/>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26391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C3752B7C-18A9-864D-BBCB-54A9F41B5594}" type="slidenum">
              <a:rPr lang="de-DE" smtClean="0"/>
              <a:pPr/>
              <a:t>111</a:t>
            </a:fld>
            <a:endParaRPr lang="de-DE" dirty="0"/>
          </a:p>
        </p:txBody>
      </p:sp>
      <p:sp>
        <p:nvSpPr>
          <p:cNvPr id="24" name="Textplatzhalter 7">
            <a:extLst>
              <a:ext uri="{FF2B5EF4-FFF2-40B4-BE49-F238E27FC236}">
                <a16:creationId xmlns:a16="http://schemas.microsoft.com/office/drawing/2014/main" id="{132649B3-6B81-3B92-5DD1-84F8928CA307}"/>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sp>
        <p:nvSpPr>
          <p:cNvPr id="3" name="Inhaltsplatzhalter 7">
            <a:extLst>
              <a:ext uri="{FF2B5EF4-FFF2-40B4-BE49-F238E27FC236}">
                <a16:creationId xmlns:a16="http://schemas.microsoft.com/office/drawing/2014/main" id="{A11A3D8A-24AE-1D21-1AFA-71E51CC28FED}"/>
              </a:ext>
            </a:extLst>
          </p:cNvPr>
          <p:cNvSpPr txBox="1">
            <a:spLocks/>
          </p:cNvSpPr>
          <p:nvPr/>
        </p:nvSpPr>
        <p:spPr>
          <a:xfrm>
            <a:off x="1208932" y="3648039"/>
            <a:ext cx="5995452" cy="1199737"/>
          </a:xfrm>
          <a:prstGeom prst="rect">
            <a:avLst/>
          </a:prstGeom>
          <a:noFill/>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715963" indent="-419100">
              <a:buFont typeface="Wingdings" charset="2"/>
              <a:buChar char="à"/>
            </a:pPr>
            <a:r>
              <a:rPr lang="de-DE" sz="1600" dirty="0">
                <a:sym typeface="Wingdings"/>
              </a:rPr>
              <a:t>Adaption von Medien</a:t>
            </a:r>
          </a:p>
          <a:p>
            <a:pPr marL="1039813" lvl="1" indent="-285750">
              <a:lnSpc>
                <a:spcPct val="100000"/>
              </a:lnSpc>
              <a:buFont typeface="Arial" panose="020B0604020202020204" pitchFamily="34" charset="0"/>
              <a:buChar char="•"/>
            </a:pPr>
            <a:r>
              <a:rPr lang="de-DE" sz="1600" dirty="0">
                <a:sym typeface="Wingdings"/>
              </a:rPr>
              <a:t>Mehrdimensionale Sprachproduktion und –</a:t>
            </a:r>
            <a:r>
              <a:rPr lang="de-DE" sz="1600" dirty="0" err="1">
                <a:sym typeface="Wingdings"/>
              </a:rPr>
              <a:t>rezeption</a:t>
            </a:r>
            <a:endParaRPr lang="de-DE" sz="1600" dirty="0">
              <a:sym typeface="Wingdings"/>
            </a:endParaRPr>
          </a:p>
          <a:p>
            <a:pPr marL="1039813" lvl="1" indent="-285750">
              <a:lnSpc>
                <a:spcPct val="100000"/>
              </a:lnSpc>
              <a:buFont typeface="Arial" panose="020B0604020202020204" pitchFamily="34" charset="0"/>
              <a:buChar char="•"/>
            </a:pPr>
            <a:r>
              <a:rPr lang="de-DE" sz="1600" dirty="0">
                <a:sym typeface="Wingdings"/>
              </a:rPr>
              <a:t>Nutzung verschiedener Darstellungsformen</a:t>
            </a:r>
          </a:p>
          <a:p>
            <a:pPr marL="1039813" lvl="1" indent="-285750">
              <a:lnSpc>
                <a:spcPct val="100000"/>
              </a:lnSpc>
              <a:buFont typeface="Arial" panose="020B0604020202020204" pitchFamily="34" charset="0"/>
              <a:buChar char="•"/>
            </a:pPr>
            <a:endParaRPr lang="de-DE" sz="1600" dirty="0"/>
          </a:p>
        </p:txBody>
      </p:sp>
      <p:sp>
        <p:nvSpPr>
          <p:cNvPr id="9" name="Titel 1">
            <a:extLst>
              <a:ext uri="{FF2B5EF4-FFF2-40B4-BE49-F238E27FC236}">
                <a16:creationId xmlns:a16="http://schemas.microsoft.com/office/drawing/2014/main" id="{28524ACC-9863-FD8E-D71C-7809BE04B73D}"/>
              </a:ext>
            </a:extLst>
          </p:cNvPr>
          <p:cNvSpPr>
            <a:spLocks noGrp="1"/>
          </p:cNvSpPr>
          <p:nvPr>
            <p:ph type="title"/>
          </p:nvPr>
        </p:nvSpPr>
        <p:spPr>
          <a:xfrm>
            <a:off x="1096423" y="382774"/>
            <a:ext cx="7009509" cy="603704"/>
          </a:xfrm>
        </p:spPr>
        <p:txBody>
          <a:bodyPr/>
          <a:lstStyle/>
          <a:p>
            <a:r>
              <a:rPr lang="de-DE" dirty="0"/>
              <a:t>4. FÖRDERSCHWERPUNKT Sprache</a:t>
            </a:r>
          </a:p>
        </p:txBody>
      </p:sp>
      <p:pic>
        <p:nvPicPr>
          <p:cNvPr id="2" name="Grafik 1">
            <a:extLst>
              <a:ext uri="{FF2B5EF4-FFF2-40B4-BE49-F238E27FC236}">
                <a16:creationId xmlns:a16="http://schemas.microsoft.com/office/drawing/2014/main" id="{230F3E8D-3C78-2475-1250-B87C1DB4268D}"/>
              </a:ext>
            </a:extLst>
          </p:cNvPr>
          <p:cNvPicPr>
            <a:picLocks noChangeAspect="1"/>
          </p:cNvPicPr>
          <p:nvPr/>
        </p:nvPicPr>
        <p:blipFill>
          <a:blip r:embed="rId3"/>
          <a:stretch>
            <a:fillRect/>
          </a:stretch>
        </p:blipFill>
        <p:spPr>
          <a:xfrm>
            <a:off x="5467192" y="1486314"/>
            <a:ext cx="3467100" cy="990600"/>
          </a:xfrm>
          <a:prstGeom prst="rect">
            <a:avLst/>
          </a:prstGeom>
        </p:spPr>
      </p:pic>
    </p:spTree>
    <p:extLst>
      <p:ext uri="{BB962C8B-B14F-4D97-AF65-F5344CB8AC3E}">
        <p14:creationId xmlns:p14="http://schemas.microsoft.com/office/powerpoint/2010/main" val="158535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5.55556E-7 -4.44444E-6 L -0.11979 -0.24328 " pathEditMode="relative" rAng="0" ptsTypes="AA">
                                      <p:cBhvr>
                                        <p:cTn id="6" dur="2000" fill="hold"/>
                                        <p:tgtEl>
                                          <p:spTgt spid="3"/>
                                        </p:tgtEl>
                                        <p:attrNameLst>
                                          <p:attrName>ppt_x</p:attrName>
                                          <p:attrName>ppt_y</p:attrName>
                                        </p:attrNameLst>
                                      </p:cBhvr>
                                      <p:rCtr x="-5990" y="-1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C3752B7C-18A9-864D-BBCB-54A9F41B5594}" type="slidenum">
              <a:rPr lang="de-DE" smtClean="0"/>
              <a:pPr/>
              <a:t>112</a:t>
            </a:fld>
            <a:endParaRPr lang="de-DE" dirty="0"/>
          </a:p>
        </p:txBody>
      </p:sp>
      <p:sp>
        <p:nvSpPr>
          <p:cNvPr id="24" name="Textplatzhalter 7">
            <a:extLst>
              <a:ext uri="{FF2B5EF4-FFF2-40B4-BE49-F238E27FC236}">
                <a16:creationId xmlns:a16="http://schemas.microsoft.com/office/drawing/2014/main" id="{132649B3-6B81-3B92-5DD1-84F8928CA307}"/>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sp>
        <p:nvSpPr>
          <p:cNvPr id="3" name="Inhaltsplatzhalter 7">
            <a:extLst>
              <a:ext uri="{FF2B5EF4-FFF2-40B4-BE49-F238E27FC236}">
                <a16:creationId xmlns:a16="http://schemas.microsoft.com/office/drawing/2014/main" id="{A11A3D8A-24AE-1D21-1AFA-71E51CC28FED}"/>
              </a:ext>
            </a:extLst>
          </p:cNvPr>
          <p:cNvSpPr txBox="1">
            <a:spLocks/>
          </p:cNvSpPr>
          <p:nvPr/>
        </p:nvSpPr>
        <p:spPr>
          <a:xfrm>
            <a:off x="120494" y="1981614"/>
            <a:ext cx="5995452" cy="990600"/>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715963" indent="-419100">
              <a:buFont typeface="Wingdings" charset="2"/>
              <a:buChar char="à"/>
            </a:pPr>
            <a:r>
              <a:rPr lang="de-DE" sz="1600" dirty="0">
                <a:sym typeface="Wingdings"/>
              </a:rPr>
              <a:t>Adaption von Medien</a:t>
            </a:r>
          </a:p>
          <a:p>
            <a:pPr marL="1039813" lvl="1" indent="-285750">
              <a:lnSpc>
                <a:spcPct val="100000"/>
              </a:lnSpc>
              <a:buFont typeface="Arial" panose="020B0604020202020204" pitchFamily="34" charset="0"/>
              <a:buChar char="•"/>
            </a:pPr>
            <a:r>
              <a:rPr lang="de-DE" sz="1600" dirty="0">
                <a:sym typeface="Wingdings"/>
              </a:rPr>
              <a:t>Mehrdimensionale Sprachproduktion und –</a:t>
            </a:r>
            <a:r>
              <a:rPr lang="de-DE" sz="1600" dirty="0" err="1">
                <a:sym typeface="Wingdings"/>
              </a:rPr>
              <a:t>rezeption</a:t>
            </a:r>
            <a:endParaRPr lang="de-DE" sz="1600" dirty="0">
              <a:sym typeface="Wingdings"/>
            </a:endParaRPr>
          </a:p>
          <a:p>
            <a:pPr marL="1039813" lvl="1" indent="-285750">
              <a:lnSpc>
                <a:spcPct val="100000"/>
              </a:lnSpc>
              <a:buFont typeface="Arial" panose="020B0604020202020204" pitchFamily="34" charset="0"/>
              <a:buChar char="•"/>
            </a:pPr>
            <a:r>
              <a:rPr lang="de-DE" sz="1600" dirty="0">
                <a:sym typeface="Wingdings"/>
              </a:rPr>
              <a:t>Nutzung verschiedener Darstellungsformen</a:t>
            </a:r>
          </a:p>
        </p:txBody>
      </p:sp>
      <p:sp>
        <p:nvSpPr>
          <p:cNvPr id="9" name="Titel 1">
            <a:extLst>
              <a:ext uri="{FF2B5EF4-FFF2-40B4-BE49-F238E27FC236}">
                <a16:creationId xmlns:a16="http://schemas.microsoft.com/office/drawing/2014/main" id="{28524ACC-9863-FD8E-D71C-7809BE04B73D}"/>
              </a:ext>
            </a:extLst>
          </p:cNvPr>
          <p:cNvSpPr>
            <a:spLocks noGrp="1"/>
          </p:cNvSpPr>
          <p:nvPr>
            <p:ph type="title"/>
          </p:nvPr>
        </p:nvSpPr>
        <p:spPr>
          <a:xfrm>
            <a:off x="1096423" y="382774"/>
            <a:ext cx="7009509" cy="603704"/>
          </a:xfrm>
        </p:spPr>
        <p:txBody>
          <a:bodyPr/>
          <a:lstStyle/>
          <a:p>
            <a:r>
              <a:rPr lang="de-DE" dirty="0"/>
              <a:t>4. FÖRDERSCHWERPUNKT Sprache</a:t>
            </a:r>
          </a:p>
        </p:txBody>
      </p:sp>
      <p:pic>
        <p:nvPicPr>
          <p:cNvPr id="2" name="Grafik 1">
            <a:extLst>
              <a:ext uri="{FF2B5EF4-FFF2-40B4-BE49-F238E27FC236}">
                <a16:creationId xmlns:a16="http://schemas.microsoft.com/office/drawing/2014/main" id="{230F3E8D-3C78-2475-1250-B87C1DB4268D}"/>
              </a:ext>
            </a:extLst>
          </p:cNvPr>
          <p:cNvPicPr>
            <a:picLocks noChangeAspect="1"/>
          </p:cNvPicPr>
          <p:nvPr/>
        </p:nvPicPr>
        <p:blipFill>
          <a:blip r:embed="rId3"/>
          <a:stretch>
            <a:fillRect/>
          </a:stretch>
        </p:blipFill>
        <p:spPr>
          <a:xfrm>
            <a:off x="5467192" y="1486314"/>
            <a:ext cx="3467100" cy="990600"/>
          </a:xfrm>
          <a:prstGeom prst="rect">
            <a:avLst/>
          </a:prstGeom>
        </p:spPr>
      </p:pic>
      <p:pic>
        <p:nvPicPr>
          <p:cNvPr id="8" name="Grafik 7">
            <a:extLst>
              <a:ext uri="{FF2B5EF4-FFF2-40B4-BE49-F238E27FC236}">
                <a16:creationId xmlns:a16="http://schemas.microsoft.com/office/drawing/2014/main" id="{6EF5EAB4-0C82-E32F-1CF2-136B9174C101}"/>
              </a:ext>
            </a:extLst>
          </p:cNvPr>
          <p:cNvPicPr>
            <a:picLocks noChangeAspect="1"/>
          </p:cNvPicPr>
          <p:nvPr/>
        </p:nvPicPr>
        <p:blipFill>
          <a:blip r:embed="rId4"/>
          <a:stretch>
            <a:fillRect/>
          </a:stretch>
        </p:blipFill>
        <p:spPr>
          <a:xfrm>
            <a:off x="6228502" y="2621788"/>
            <a:ext cx="2593234" cy="3518598"/>
          </a:xfrm>
          <a:prstGeom prst="rect">
            <a:avLst/>
          </a:prstGeom>
          <a:solidFill>
            <a:schemeClr val="bg1"/>
          </a:solidFill>
          <a:ln w="19050">
            <a:solidFill>
              <a:srgbClr val="000000"/>
            </a:solidFill>
          </a:ln>
        </p:spPr>
      </p:pic>
      <p:sp>
        <p:nvSpPr>
          <p:cNvPr id="10" name="Textfeld 9">
            <a:extLst>
              <a:ext uri="{FF2B5EF4-FFF2-40B4-BE49-F238E27FC236}">
                <a16:creationId xmlns:a16="http://schemas.microsoft.com/office/drawing/2014/main" id="{6D7FBB54-4EFC-2E2B-3C6C-0EDDF3BA395F}"/>
              </a:ext>
            </a:extLst>
          </p:cNvPr>
          <p:cNvSpPr txBox="1"/>
          <p:nvPr/>
        </p:nvSpPr>
        <p:spPr>
          <a:xfrm>
            <a:off x="4984372" y="3901524"/>
            <a:ext cx="2557110" cy="369332"/>
          </a:xfrm>
          <a:prstGeom prst="rect">
            <a:avLst/>
          </a:prstGeom>
          <a:solidFill>
            <a:schemeClr val="bg1"/>
          </a:solidFill>
          <a:ln w="19050">
            <a:solidFill>
              <a:srgbClr val="327D87"/>
            </a:solidFill>
          </a:ln>
        </p:spPr>
        <p:txBody>
          <a:bodyPr wrap="none" rtlCol="0">
            <a:spAutoFit/>
          </a:bodyPr>
          <a:lstStyle/>
          <a:p>
            <a:r>
              <a:rPr lang="de-DE" dirty="0">
                <a:latin typeface="Arial" panose="020B0604020202020204" pitchFamily="34" charset="0"/>
                <a:cs typeface="Arial" panose="020B0604020202020204" pitchFamily="34" charset="0"/>
              </a:rPr>
              <a:t>Regelplakat mit Bildern</a:t>
            </a:r>
          </a:p>
        </p:txBody>
      </p:sp>
      <p:sp>
        <p:nvSpPr>
          <p:cNvPr id="11" name="Textfeld 10">
            <a:extLst>
              <a:ext uri="{FF2B5EF4-FFF2-40B4-BE49-F238E27FC236}">
                <a16:creationId xmlns:a16="http://schemas.microsoft.com/office/drawing/2014/main" id="{2ACAC40A-0CB2-CC70-2ABC-45CB765448E4}"/>
              </a:ext>
            </a:extLst>
          </p:cNvPr>
          <p:cNvSpPr txBox="1"/>
          <p:nvPr/>
        </p:nvSpPr>
        <p:spPr>
          <a:xfrm>
            <a:off x="177698" y="3255193"/>
            <a:ext cx="4174671" cy="646331"/>
          </a:xfrm>
          <a:prstGeom prst="rect">
            <a:avLst/>
          </a:prstGeom>
          <a:solidFill>
            <a:schemeClr val="bg1"/>
          </a:solidFill>
          <a:ln w="19050">
            <a:solidFill>
              <a:srgbClr val="327D87"/>
            </a:solidFill>
          </a:ln>
        </p:spPr>
        <p:txBody>
          <a:bodyPr wrap="square" rtlCol="0">
            <a:spAutoFit/>
          </a:bodyPr>
          <a:lstStyle/>
          <a:p>
            <a:r>
              <a:rPr lang="de-DE" dirty="0">
                <a:latin typeface="Arial" panose="020B0604020202020204" pitchFamily="34" charset="0"/>
                <a:cs typeface="Arial" panose="020B0604020202020204" pitchFamily="34" charset="0"/>
              </a:rPr>
              <a:t>Spielerklärung durch Handlung mit dem konkreten Material unterstützen</a:t>
            </a:r>
          </a:p>
        </p:txBody>
      </p:sp>
      <p:pic>
        <p:nvPicPr>
          <p:cNvPr id="12" name="Grafik 11">
            <a:extLst>
              <a:ext uri="{FF2B5EF4-FFF2-40B4-BE49-F238E27FC236}">
                <a16:creationId xmlns:a16="http://schemas.microsoft.com/office/drawing/2014/main" id="{E05DF8CC-AD63-7DB1-729A-2DCEDAEE795A}"/>
              </a:ext>
            </a:extLst>
          </p:cNvPr>
          <p:cNvPicPr>
            <a:picLocks noChangeAspect="1"/>
          </p:cNvPicPr>
          <p:nvPr/>
        </p:nvPicPr>
        <p:blipFill>
          <a:blip r:embed="rId5"/>
          <a:stretch>
            <a:fillRect/>
          </a:stretch>
        </p:blipFill>
        <p:spPr>
          <a:xfrm>
            <a:off x="617740" y="3957060"/>
            <a:ext cx="1447800" cy="1054100"/>
          </a:xfrm>
          <a:prstGeom prst="rect">
            <a:avLst/>
          </a:prstGeom>
        </p:spPr>
      </p:pic>
      <p:grpSp>
        <p:nvGrpSpPr>
          <p:cNvPr id="13" name="Gruppieren">
            <a:extLst>
              <a:ext uri="{FF2B5EF4-FFF2-40B4-BE49-F238E27FC236}">
                <a16:creationId xmlns:a16="http://schemas.microsoft.com/office/drawing/2014/main" id="{28360F8F-A293-43D1-719A-9F02BB95D0B5}"/>
              </a:ext>
            </a:extLst>
          </p:cNvPr>
          <p:cNvGrpSpPr/>
          <p:nvPr/>
        </p:nvGrpSpPr>
        <p:grpSpPr>
          <a:xfrm>
            <a:off x="2840332" y="4261339"/>
            <a:ext cx="2057400" cy="2057813"/>
            <a:chOff x="-126999" y="-88899"/>
            <a:chExt cx="3603982" cy="3497200"/>
          </a:xfrm>
        </p:grpSpPr>
        <p:pic>
          <p:nvPicPr>
            <p:cNvPr id="14" name="Bildschirmfoto 2018-10-17 um 22.13.27.png" descr="Bildschirmfoto 2018-10-17 um 22.13.27.png">
              <a:extLst>
                <a:ext uri="{FF2B5EF4-FFF2-40B4-BE49-F238E27FC236}">
                  <a16:creationId xmlns:a16="http://schemas.microsoft.com/office/drawing/2014/main" id="{8A43C470-8922-6A3B-390D-22F3C9F09D21}"/>
                </a:ext>
              </a:extLst>
            </p:cNvPr>
            <p:cNvPicPr>
              <a:picLocks/>
            </p:cNvPicPr>
            <p:nvPr/>
          </p:nvPicPr>
          <p:blipFill>
            <a:blip r:embed="rId6"/>
            <a:stretch>
              <a:fillRect/>
            </a:stretch>
          </p:blipFill>
          <p:spPr>
            <a:xfrm>
              <a:off x="-127000" y="-88900"/>
              <a:ext cx="3603983" cy="3497201"/>
            </a:xfrm>
            <a:prstGeom prst="rect">
              <a:avLst/>
            </a:prstGeom>
            <a:effectLst>
              <a:outerShdw blurRad="190500" dist="8455" dir="5400000" rotWithShape="0">
                <a:srgbClr val="000000"/>
              </a:outerShdw>
            </a:effectLst>
          </p:spPr>
        </p:pic>
        <p:pic>
          <p:nvPicPr>
            <p:cNvPr id="15" name="Bildschirmfoto 2018-10-25 um 09.56.32.png" descr="Bildschirmfoto 2018-10-25 um 09.56.32.png">
              <a:extLst>
                <a:ext uri="{FF2B5EF4-FFF2-40B4-BE49-F238E27FC236}">
                  <a16:creationId xmlns:a16="http://schemas.microsoft.com/office/drawing/2014/main" id="{C6FB272D-13C9-261F-9BFA-835389168952}"/>
                </a:ext>
              </a:extLst>
            </p:cNvPr>
            <p:cNvPicPr>
              <a:picLocks noChangeAspect="1"/>
            </p:cNvPicPr>
            <p:nvPr/>
          </p:nvPicPr>
          <p:blipFill>
            <a:blip r:embed="rId7"/>
            <a:stretch>
              <a:fillRect/>
            </a:stretch>
          </p:blipFill>
          <p:spPr>
            <a:xfrm>
              <a:off x="2597546" y="718798"/>
              <a:ext cx="368301" cy="419101"/>
            </a:xfrm>
            <a:prstGeom prst="rect">
              <a:avLst/>
            </a:prstGeom>
            <a:ln w="12700" cap="flat">
              <a:noFill/>
              <a:miter lim="400000"/>
            </a:ln>
            <a:effectLst/>
          </p:spPr>
        </p:pic>
      </p:grpSp>
      <p:sp>
        <p:nvSpPr>
          <p:cNvPr id="26" name="Textfeld 25">
            <a:extLst>
              <a:ext uri="{FF2B5EF4-FFF2-40B4-BE49-F238E27FC236}">
                <a16:creationId xmlns:a16="http://schemas.microsoft.com/office/drawing/2014/main" id="{5ADD6BAE-2284-DF2D-B665-08ED4F28072A}"/>
              </a:ext>
            </a:extLst>
          </p:cNvPr>
          <p:cNvSpPr txBox="1"/>
          <p:nvPr/>
        </p:nvSpPr>
        <p:spPr>
          <a:xfrm>
            <a:off x="1311921" y="5164123"/>
            <a:ext cx="3429208" cy="369332"/>
          </a:xfrm>
          <a:prstGeom prst="rect">
            <a:avLst/>
          </a:prstGeom>
          <a:solidFill>
            <a:schemeClr val="bg1"/>
          </a:solidFill>
          <a:ln w="19050">
            <a:solidFill>
              <a:srgbClr val="327D87"/>
            </a:solidFill>
          </a:ln>
        </p:spPr>
        <p:txBody>
          <a:bodyPr wrap="none" rtlCol="0">
            <a:spAutoFit/>
          </a:bodyPr>
          <a:lstStyle/>
          <a:p>
            <a:r>
              <a:rPr lang="de-DE" dirty="0">
                <a:latin typeface="Arial" panose="020B0604020202020204" pitchFamily="34" charset="0"/>
                <a:cs typeface="Arial" panose="020B0604020202020204" pitchFamily="34" charset="0"/>
              </a:rPr>
              <a:t>Dokumentation mit Abbildungen</a:t>
            </a:r>
          </a:p>
        </p:txBody>
      </p:sp>
    </p:spTree>
    <p:extLst>
      <p:ext uri="{BB962C8B-B14F-4D97-AF65-F5344CB8AC3E}">
        <p14:creationId xmlns:p14="http://schemas.microsoft.com/office/powerpoint/2010/main" val="42968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C3752B7C-18A9-864D-BBCB-54A9F41B5594}" type="slidenum">
              <a:rPr lang="de-DE" smtClean="0"/>
              <a:pPr/>
              <a:t>113</a:t>
            </a:fld>
            <a:endParaRPr lang="de-DE" dirty="0"/>
          </a:p>
        </p:txBody>
      </p:sp>
      <p:pic>
        <p:nvPicPr>
          <p:cNvPr id="1026" name="Picture 2">
            <a:extLst>
              <a:ext uri="{FF2B5EF4-FFF2-40B4-BE49-F238E27FC236}">
                <a16:creationId xmlns:a16="http://schemas.microsoft.com/office/drawing/2014/main" id="{139DEE81-31A3-6B3A-9EDD-E0B586589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676" y="2609562"/>
            <a:ext cx="2857064" cy="3746970"/>
          </a:xfrm>
          <a:prstGeom prst="rect">
            <a:avLst/>
          </a:prstGeom>
          <a:noFill/>
          <a:extLst>
            <a:ext uri="{909E8E84-426E-40DD-AFC4-6F175D3DCCD1}">
              <a14:hiddenFill xmlns:a14="http://schemas.microsoft.com/office/drawing/2010/main">
                <a:solidFill>
                  <a:srgbClr val="FFFFFF"/>
                </a:solidFill>
              </a14:hiddenFill>
            </a:ext>
          </a:extLst>
        </p:spPr>
      </p:pic>
      <p:sp>
        <p:nvSpPr>
          <p:cNvPr id="24" name="Textplatzhalter 7">
            <a:extLst>
              <a:ext uri="{FF2B5EF4-FFF2-40B4-BE49-F238E27FC236}">
                <a16:creationId xmlns:a16="http://schemas.microsoft.com/office/drawing/2014/main" id="{132649B3-6B81-3B92-5DD1-84F8928CA307}"/>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sp>
        <p:nvSpPr>
          <p:cNvPr id="3" name="Inhaltsplatzhalter 7">
            <a:extLst>
              <a:ext uri="{FF2B5EF4-FFF2-40B4-BE49-F238E27FC236}">
                <a16:creationId xmlns:a16="http://schemas.microsoft.com/office/drawing/2014/main" id="{A11A3D8A-24AE-1D21-1AFA-71E51CC28FED}"/>
              </a:ext>
            </a:extLst>
          </p:cNvPr>
          <p:cNvSpPr txBox="1">
            <a:spLocks/>
          </p:cNvSpPr>
          <p:nvPr/>
        </p:nvSpPr>
        <p:spPr>
          <a:xfrm>
            <a:off x="120494" y="1981614"/>
            <a:ext cx="5995452" cy="1651776"/>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715963" indent="-419100">
              <a:buFont typeface="Wingdings" charset="2"/>
              <a:buChar char="à"/>
            </a:pPr>
            <a:r>
              <a:rPr lang="de-DE" sz="1600" dirty="0">
                <a:sym typeface="Wingdings"/>
              </a:rPr>
              <a:t>Adaption von Medien</a:t>
            </a:r>
          </a:p>
          <a:p>
            <a:pPr marL="1039813" lvl="1" indent="-285750">
              <a:lnSpc>
                <a:spcPct val="100000"/>
              </a:lnSpc>
              <a:buFont typeface="Arial" panose="020B0604020202020204" pitchFamily="34" charset="0"/>
              <a:buChar char="•"/>
            </a:pPr>
            <a:r>
              <a:rPr lang="de-DE" sz="1600" dirty="0">
                <a:sym typeface="Wingdings"/>
              </a:rPr>
              <a:t>Mehrdimensionale Sprachproduktion und –</a:t>
            </a:r>
            <a:r>
              <a:rPr lang="de-DE" sz="1600" dirty="0" err="1">
                <a:sym typeface="Wingdings"/>
              </a:rPr>
              <a:t>rezeption</a:t>
            </a:r>
            <a:endParaRPr lang="de-DE" sz="1600" dirty="0">
              <a:sym typeface="Wingdings"/>
            </a:endParaRPr>
          </a:p>
          <a:p>
            <a:pPr marL="1039813" lvl="1" indent="-285750">
              <a:lnSpc>
                <a:spcPct val="100000"/>
              </a:lnSpc>
              <a:buFont typeface="Arial" panose="020B0604020202020204" pitchFamily="34" charset="0"/>
              <a:buChar char="•"/>
            </a:pPr>
            <a:r>
              <a:rPr lang="de-DE" sz="1600" dirty="0">
                <a:sym typeface="Wingdings"/>
              </a:rPr>
              <a:t>Nutzung verschiedener Darstellungsformen</a:t>
            </a:r>
          </a:p>
          <a:p>
            <a:pPr marL="1039813" lvl="1" indent="-285750">
              <a:lnSpc>
                <a:spcPct val="100000"/>
              </a:lnSpc>
              <a:buFont typeface="Arial" panose="020B0604020202020204" pitchFamily="34" charset="0"/>
              <a:buChar char="•"/>
            </a:pPr>
            <a:r>
              <a:rPr lang="de-DE" sz="1600" dirty="0"/>
              <a:t>Gezielter Einsatz von Wortspeichern (ggf. individuell modifiziert) / WEGE-Konzept</a:t>
            </a:r>
          </a:p>
          <a:p>
            <a:pPr marL="1039813" lvl="1" indent="-285750">
              <a:lnSpc>
                <a:spcPct val="100000"/>
              </a:lnSpc>
              <a:buFont typeface="Arial" panose="020B0604020202020204" pitchFamily="34" charset="0"/>
              <a:buChar char="•"/>
            </a:pPr>
            <a:endParaRPr lang="de-DE" sz="1600" dirty="0"/>
          </a:p>
        </p:txBody>
      </p:sp>
      <p:sp>
        <p:nvSpPr>
          <p:cNvPr id="9" name="Titel 1">
            <a:extLst>
              <a:ext uri="{FF2B5EF4-FFF2-40B4-BE49-F238E27FC236}">
                <a16:creationId xmlns:a16="http://schemas.microsoft.com/office/drawing/2014/main" id="{28524ACC-9863-FD8E-D71C-7809BE04B73D}"/>
              </a:ext>
            </a:extLst>
          </p:cNvPr>
          <p:cNvSpPr>
            <a:spLocks noGrp="1"/>
          </p:cNvSpPr>
          <p:nvPr>
            <p:ph type="title"/>
          </p:nvPr>
        </p:nvSpPr>
        <p:spPr>
          <a:xfrm>
            <a:off x="1096423" y="382774"/>
            <a:ext cx="7009509" cy="603704"/>
          </a:xfrm>
        </p:spPr>
        <p:txBody>
          <a:bodyPr/>
          <a:lstStyle/>
          <a:p>
            <a:r>
              <a:rPr lang="de-DE" dirty="0"/>
              <a:t>4. FÖRDERSCHWERPUNKT Sprache</a:t>
            </a:r>
          </a:p>
        </p:txBody>
      </p:sp>
      <p:pic>
        <p:nvPicPr>
          <p:cNvPr id="2" name="Grafik 1">
            <a:extLst>
              <a:ext uri="{FF2B5EF4-FFF2-40B4-BE49-F238E27FC236}">
                <a16:creationId xmlns:a16="http://schemas.microsoft.com/office/drawing/2014/main" id="{230F3E8D-3C78-2475-1250-B87C1DB4268D}"/>
              </a:ext>
            </a:extLst>
          </p:cNvPr>
          <p:cNvPicPr>
            <a:picLocks noChangeAspect="1"/>
          </p:cNvPicPr>
          <p:nvPr/>
        </p:nvPicPr>
        <p:blipFill>
          <a:blip r:embed="rId4"/>
          <a:stretch>
            <a:fillRect/>
          </a:stretch>
        </p:blipFill>
        <p:spPr>
          <a:xfrm>
            <a:off x="5467192" y="1486314"/>
            <a:ext cx="3467100" cy="990600"/>
          </a:xfrm>
          <a:prstGeom prst="rect">
            <a:avLst/>
          </a:prstGeom>
        </p:spPr>
      </p:pic>
      <p:sp>
        <p:nvSpPr>
          <p:cNvPr id="4" name="Textfeld 3">
            <a:extLst>
              <a:ext uri="{FF2B5EF4-FFF2-40B4-BE49-F238E27FC236}">
                <a16:creationId xmlns:a16="http://schemas.microsoft.com/office/drawing/2014/main" id="{C40AA312-61D9-0259-B31F-61780BD2EF75}"/>
              </a:ext>
            </a:extLst>
          </p:cNvPr>
          <p:cNvSpPr txBox="1"/>
          <p:nvPr/>
        </p:nvSpPr>
        <p:spPr>
          <a:xfrm>
            <a:off x="2145946" y="4159549"/>
            <a:ext cx="2582758" cy="1200329"/>
          </a:xfrm>
          <a:prstGeom prst="rect">
            <a:avLst/>
          </a:prstGeom>
          <a:noFill/>
          <a:ln>
            <a:solidFill>
              <a:srgbClr val="327D87"/>
            </a:solidFill>
          </a:ln>
        </p:spPr>
        <p:txBody>
          <a:bodyPr wrap="none" rtlCol="0">
            <a:spAutoFit/>
          </a:bodyPr>
          <a:lstStyle/>
          <a:p>
            <a:r>
              <a:rPr lang="de-DE" b="1" dirty="0">
                <a:latin typeface="Arial" panose="020B0604020202020204" pitchFamily="34" charset="0"/>
                <a:cs typeface="Arial" panose="020B0604020202020204" pitchFamily="34" charset="0"/>
              </a:rPr>
              <a:t>W</a:t>
            </a:r>
            <a:r>
              <a:rPr lang="de-DE" dirty="0">
                <a:latin typeface="Arial" panose="020B0604020202020204" pitchFamily="34" charset="0"/>
                <a:cs typeface="Arial" panose="020B0604020202020204" pitchFamily="34" charset="0"/>
              </a:rPr>
              <a:t>ortspeicher</a:t>
            </a:r>
          </a:p>
          <a:p>
            <a:r>
              <a:rPr lang="de-DE" b="1" dirty="0" err="1">
                <a:latin typeface="Arial" panose="020B0604020202020204" pitchFamily="34" charset="0"/>
                <a:cs typeface="Arial" panose="020B0604020202020204" pitchFamily="34" charset="0"/>
              </a:rPr>
              <a:t>E</a:t>
            </a:r>
            <a:r>
              <a:rPr lang="de-DE" dirty="0" err="1">
                <a:latin typeface="Arial" panose="020B0604020202020204" pitchFamily="34" charset="0"/>
                <a:cs typeface="Arial" panose="020B0604020202020204" pitchFamily="34" charset="0"/>
              </a:rPr>
              <a:t>inschleifübungen</a:t>
            </a:r>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G</a:t>
            </a:r>
            <a:r>
              <a:rPr lang="de-DE" dirty="0">
                <a:latin typeface="Arial" panose="020B0604020202020204" pitchFamily="34" charset="0"/>
                <a:cs typeface="Arial" panose="020B0604020202020204" pitchFamily="34" charset="0"/>
              </a:rPr>
              <a:t>anzheitliche Übungen</a:t>
            </a:r>
          </a:p>
          <a:p>
            <a:r>
              <a:rPr lang="de-DE" b="1" dirty="0">
                <a:latin typeface="Arial" panose="020B0604020202020204" pitchFamily="34" charset="0"/>
                <a:cs typeface="Arial" panose="020B0604020202020204" pitchFamily="34" charset="0"/>
              </a:rPr>
              <a:t>E</a:t>
            </a:r>
            <a:r>
              <a:rPr lang="de-DE" dirty="0">
                <a:latin typeface="Arial" panose="020B0604020202020204" pitchFamily="34" charset="0"/>
                <a:cs typeface="Arial" panose="020B0604020202020204" pitchFamily="34" charset="0"/>
              </a:rPr>
              <a:t>igenproduktionen</a:t>
            </a:r>
          </a:p>
        </p:txBody>
      </p:sp>
      <p:sp>
        <p:nvSpPr>
          <p:cNvPr id="17" name="Textfeld 16">
            <a:extLst>
              <a:ext uri="{FF2B5EF4-FFF2-40B4-BE49-F238E27FC236}">
                <a16:creationId xmlns:a16="http://schemas.microsoft.com/office/drawing/2014/main" id="{05B2DB6F-AFDC-03FD-E7AA-EA560D00A9F3}"/>
              </a:ext>
            </a:extLst>
          </p:cNvPr>
          <p:cNvSpPr txBox="1"/>
          <p:nvPr/>
        </p:nvSpPr>
        <p:spPr>
          <a:xfrm>
            <a:off x="120494" y="5973331"/>
            <a:ext cx="1645002" cy="246221"/>
          </a:xfrm>
          <a:prstGeom prst="rect">
            <a:avLst/>
          </a:prstGeom>
          <a:noFill/>
        </p:spPr>
        <p:txBody>
          <a:bodyPr wrap="none" rtlCol="0">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Webseite PIKAS kompakt</a:t>
            </a:r>
            <a:endParaRPr lang="de-DE" sz="10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96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71F976FB-94F5-0D46-7B66-8A115887F67B}"/>
              </a:ext>
            </a:extLst>
          </p:cNvPr>
          <p:cNvSpPr>
            <a:spLocks noGrp="1"/>
          </p:cNvSpPr>
          <p:nvPr>
            <p:ph idx="1"/>
          </p:nvPr>
        </p:nvSpPr>
        <p:spPr>
          <a:xfrm>
            <a:off x="1096423" y="1748860"/>
            <a:ext cx="4389977" cy="4418617"/>
          </a:xfrm>
        </p:spPr>
        <p:txBody>
          <a:bodyPr/>
          <a:lstStyle/>
          <a:p>
            <a:r>
              <a:rPr lang="de-DE" b="1" dirty="0"/>
              <a:t>W</a:t>
            </a:r>
            <a:r>
              <a:rPr lang="de-DE" dirty="0"/>
              <a:t>ortspeicher: Sammlung von Fachbegriffen („Mathe-Wörtern“) und Sprachmitteln zur Beschreibung mathematischer Operationen/Tätigkeiten</a:t>
            </a:r>
          </a:p>
          <a:p>
            <a:pPr marL="285750" indent="-285750">
              <a:buFont typeface="Wingdings" pitchFamily="2" charset="2"/>
              <a:buChar char="à"/>
            </a:pPr>
            <a:r>
              <a:rPr lang="de-DE" dirty="0"/>
              <a:t>Mathe-Wörter: </a:t>
            </a:r>
            <a:r>
              <a:rPr lang="de-DE" sz="1600" dirty="0"/>
              <a:t>aufgabenbezogene/ aufgabenübergreifende mathematikspezifische Begriffe und Einzelwörter </a:t>
            </a:r>
          </a:p>
          <a:p>
            <a:pPr marL="285750" indent="-285750">
              <a:buFont typeface="Wingdings" pitchFamily="2" charset="2"/>
              <a:buChar char="à"/>
            </a:pPr>
            <a:r>
              <a:rPr lang="de-DE" dirty="0"/>
              <a:t>Sprachmittel: </a:t>
            </a:r>
            <a:r>
              <a:rPr lang="de-DE" sz="1600" dirty="0"/>
              <a:t>mathespezifische Satzphrasen und Formulierungshilfen</a:t>
            </a:r>
          </a:p>
        </p:txBody>
      </p:sp>
      <p:sp>
        <p:nvSpPr>
          <p:cNvPr id="6" name="Foliennummernplatzhalter 5">
            <a:extLst>
              <a:ext uri="{FF2B5EF4-FFF2-40B4-BE49-F238E27FC236}">
                <a16:creationId xmlns:a16="http://schemas.microsoft.com/office/drawing/2014/main" id="{0E5FFCBC-A6A3-D4F0-29F2-B839688EAADD}"/>
              </a:ext>
            </a:extLst>
          </p:cNvPr>
          <p:cNvSpPr>
            <a:spLocks noGrp="1"/>
          </p:cNvSpPr>
          <p:nvPr>
            <p:ph type="sldNum" sz="quarter" idx="12"/>
          </p:nvPr>
        </p:nvSpPr>
        <p:spPr/>
        <p:txBody>
          <a:bodyPr/>
          <a:lstStyle/>
          <a:p>
            <a:fld id="{C3752B7C-18A9-864D-BBCB-54A9F41B5594}" type="slidenum">
              <a:rPr lang="de-DE" smtClean="0"/>
              <a:pPr/>
              <a:t>114</a:t>
            </a:fld>
            <a:endParaRPr lang="de-DE" dirty="0"/>
          </a:p>
        </p:txBody>
      </p:sp>
      <p:sp>
        <p:nvSpPr>
          <p:cNvPr id="7" name="Textplatzhalter 7">
            <a:extLst>
              <a:ext uri="{FF2B5EF4-FFF2-40B4-BE49-F238E27FC236}">
                <a16:creationId xmlns:a16="http://schemas.microsoft.com/office/drawing/2014/main" id="{17FAFE92-072E-79FA-E5A7-0E4D04498229}"/>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sp>
        <p:nvSpPr>
          <p:cNvPr id="8" name="Titel 1">
            <a:extLst>
              <a:ext uri="{FF2B5EF4-FFF2-40B4-BE49-F238E27FC236}">
                <a16:creationId xmlns:a16="http://schemas.microsoft.com/office/drawing/2014/main" id="{0E9B1276-F501-7FE9-C6FF-DDCBB32A6EAD}"/>
              </a:ext>
            </a:extLst>
          </p:cNvPr>
          <p:cNvSpPr>
            <a:spLocks noGrp="1"/>
          </p:cNvSpPr>
          <p:nvPr>
            <p:ph type="title"/>
          </p:nvPr>
        </p:nvSpPr>
        <p:spPr>
          <a:xfrm>
            <a:off x="1096423" y="382774"/>
            <a:ext cx="7009509" cy="603704"/>
          </a:xfrm>
        </p:spPr>
        <p:txBody>
          <a:bodyPr/>
          <a:lstStyle/>
          <a:p>
            <a:r>
              <a:rPr lang="de-DE" dirty="0"/>
              <a:t>4. FÖRDERSCHWERPUNKT Sprache</a:t>
            </a:r>
          </a:p>
        </p:txBody>
      </p:sp>
      <p:pic>
        <p:nvPicPr>
          <p:cNvPr id="2050" name="Picture 2">
            <a:extLst>
              <a:ext uri="{FF2B5EF4-FFF2-40B4-BE49-F238E27FC236}">
                <a16:creationId xmlns:a16="http://schemas.microsoft.com/office/drawing/2014/main" id="{C8C7332D-FC00-01CC-A76E-7FC33D817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545" y="1969346"/>
            <a:ext cx="3541747" cy="402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splatzhalter 7"/>
          <p:cNvSpPr txBox="1">
            <a:spLocks/>
          </p:cNvSpPr>
          <p:nvPr/>
        </p:nvSpPr>
        <p:spPr>
          <a:xfrm>
            <a:off x="1205448" y="1467264"/>
            <a:ext cx="7309902" cy="3380581"/>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buFont typeface="Arial" charset="0"/>
              <a:buChar char="•"/>
            </a:pPr>
            <a:r>
              <a:rPr lang="de-DE" sz="1600" dirty="0"/>
              <a:t>Wichtige Unterstützungsmaßnahmen:</a:t>
            </a:r>
          </a:p>
          <a:p>
            <a:pPr marL="715963" indent="-419100">
              <a:buFont typeface="Wingdings" charset="2"/>
              <a:buChar char="à"/>
            </a:pPr>
            <a:r>
              <a:rPr lang="de-DE" sz="1600" dirty="0"/>
              <a:t>Individuelle Lern- Entwicklungspläne</a:t>
            </a:r>
          </a:p>
          <a:p>
            <a:pPr marL="715963" indent="-419100">
              <a:buFont typeface="Wingdings" charset="2"/>
              <a:buChar char="à"/>
            </a:pPr>
            <a:r>
              <a:rPr lang="de-DE" sz="1600" dirty="0">
                <a:sym typeface="Wingdings"/>
              </a:rPr>
              <a:t>Beachtung mathematikdidaktischer + sprachdidaktischer Fragen bei der Planung von Unterricht</a:t>
            </a:r>
          </a:p>
          <a:p>
            <a:pPr marL="715963" indent="-419100">
              <a:buFont typeface="Wingdings" charset="2"/>
              <a:buChar char="à"/>
            </a:pPr>
            <a:r>
              <a:rPr lang="de-DE" sz="1600" dirty="0">
                <a:sym typeface="Wingdings"/>
              </a:rPr>
              <a:t>Abbau von sprachlichen Auffälligkeiten, die zu Lernbarrieren geworden sind</a:t>
            </a:r>
          </a:p>
          <a:p>
            <a:pPr marL="715963" indent="-419100">
              <a:buFont typeface="Wingdings" charset="2"/>
              <a:buChar char="à"/>
            </a:pPr>
            <a:r>
              <a:rPr lang="de-DE" sz="1600" dirty="0">
                <a:sym typeface="Wingdings"/>
              </a:rPr>
              <a:t>Adaption von Medien</a:t>
            </a:r>
          </a:p>
          <a:p>
            <a:pPr marL="715963" indent="-419100">
              <a:buFont typeface="Wingdings" charset="2"/>
              <a:buChar char="à"/>
            </a:pPr>
            <a:endParaRPr lang="de-DE" sz="1600" dirty="0">
              <a:sym typeface="Wingdings"/>
            </a:endParaRPr>
          </a:p>
          <a:p>
            <a:pPr marL="715963" indent="-419100">
              <a:buFont typeface="Wingdings" charset="2"/>
              <a:buChar char="à"/>
            </a:pPr>
            <a:endParaRPr lang="de-DE" sz="1600" dirty="0">
              <a:sym typeface="Wingdings"/>
            </a:endParaRPr>
          </a:p>
          <a:p>
            <a:pPr marL="715963" indent="-419100">
              <a:buFont typeface="Wingdings" charset="2"/>
              <a:buChar char="à"/>
            </a:pPr>
            <a:endParaRPr lang="de-DE" sz="1600" dirty="0">
              <a:sym typeface="Wingdings"/>
            </a:endParaRPr>
          </a:p>
          <a:p>
            <a:pPr marL="285750" indent="-285750">
              <a:buFont typeface="Arial" charset="0"/>
              <a:buChar char="•"/>
            </a:pPr>
            <a:endParaRPr lang="de-DE" sz="1600" dirty="0"/>
          </a:p>
          <a:p>
            <a:pPr marL="285750" indent="-285750">
              <a:buFont typeface="Arial" charset="0"/>
              <a:buChar char="•"/>
            </a:pPr>
            <a:endParaRPr lang="de-DE" sz="1600" dirty="0"/>
          </a:p>
          <a:p>
            <a:pPr marL="285750" indent="-285750">
              <a:buFont typeface="Arial" charset="0"/>
              <a:buChar char="•"/>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115</a:t>
            </a:fld>
            <a:endParaRPr lang="de-DE" dirty="0"/>
          </a:p>
        </p:txBody>
      </p:sp>
      <p:sp>
        <p:nvSpPr>
          <p:cNvPr id="24" name="Textplatzhalter 7">
            <a:extLst>
              <a:ext uri="{FF2B5EF4-FFF2-40B4-BE49-F238E27FC236}">
                <a16:creationId xmlns:a16="http://schemas.microsoft.com/office/drawing/2014/main" id="{132649B3-6B81-3B92-5DD1-84F8928CA307}"/>
              </a:ext>
            </a:extLst>
          </p:cNvPr>
          <p:cNvSpPr txBox="1">
            <a:spLocks/>
          </p:cNvSpPr>
          <p:nvPr/>
        </p:nvSpPr>
        <p:spPr>
          <a:xfrm>
            <a:off x="1096266" y="1080612"/>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pic>
        <p:nvPicPr>
          <p:cNvPr id="2" name="Grafik 1">
            <a:extLst>
              <a:ext uri="{FF2B5EF4-FFF2-40B4-BE49-F238E27FC236}">
                <a16:creationId xmlns:a16="http://schemas.microsoft.com/office/drawing/2014/main" id="{230F3E8D-3C78-2475-1250-B87C1DB4268D}"/>
              </a:ext>
            </a:extLst>
          </p:cNvPr>
          <p:cNvPicPr>
            <a:picLocks noChangeAspect="1"/>
          </p:cNvPicPr>
          <p:nvPr/>
        </p:nvPicPr>
        <p:blipFill>
          <a:blip r:embed="rId3"/>
          <a:stretch>
            <a:fillRect/>
          </a:stretch>
        </p:blipFill>
        <p:spPr>
          <a:xfrm>
            <a:off x="5467192" y="1486314"/>
            <a:ext cx="3467100" cy="990600"/>
          </a:xfrm>
          <a:prstGeom prst="rect">
            <a:avLst/>
          </a:prstGeom>
        </p:spPr>
      </p:pic>
      <p:sp>
        <p:nvSpPr>
          <p:cNvPr id="3" name="Inhaltsplatzhalter 7">
            <a:extLst>
              <a:ext uri="{FF2B5EF4-FFF2-40B4-BE49-F238E27FC236}">
                <a16:creationId xmlns:a16="http://schemas.microsoft.com/office/drawing/2014/main" id="{A11A3D8A-24AE-1D21-1AFA-71E51CC28FED}"/>
              </a:ext>
            </a:extLst>
          </p:cNvPr>
          <p:cNvSpPr txBox="1">
            <a:spLocks/>
          </p:cNvSpPr>
          <p:nvPr/>
        </p:nvSpPr>
        <p:spPr>
          <a:xfrm>
            <a:off x="1205448" y="4648200"/>
            <a:ext cx="7938552" cy="1690529"/>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715963" indent="-419100">
              <a:buFont typeface="Wingdings" charset="2"/>
              <a:buChar char="à"/>
            </a:pPr>
            <a:r>
              <a:rPr lang="de-DE" sz="1600" dirty="0">
                <a:sym typeface="Wingdings"/>
              </a:rPr>
              <a:t>Auswahl geeigneter Methoden und Unterrichtsformen</a:t>
            </a:r>
          </a:p>
          <a:p>
            <a:pPr marL="1039813" lvl="1" indent="-285750">
              <a:lnSpc>
                <a:spcPct val="100000"/>
              </a:lnSpc>
              <a:buFont typeface="Arial" panose="020B0604020202020204" pitchFamily="34" charset="0"/>
              <a:buChar char="•"/>
            </a:pPr>
            <a:r>
              <a:rPr lang="de-DE" sz="1600" dirty="0">
                <a:sym typeface="Wingdings"/>
              </a:rPr>
              <a:t>(Sonderpädagogische) Unterstützungsmaßnahmen bei  Partner- und Gruppenarbeit (wie z.B. Mathekonferenzen)</a:t>
            </a:r>
          </a:p>
          <a:p>
            <a:pPr marL="1039813" lvl="1" indent="-285750">
              <a:lnSpc>
                <a:spcPct val="100000"/>
              </a:lnSpc>
              <a:buFont typeface="Arial" panose="020B0604020202020204" pitchFamily="34" charset="0"/>
              <a:buChar char="•"/>
            </a:pPr>
            <a:r>
              <a:rPr lang="de-DE" sz="1600" dirty="0"/>
              <a:t>Einsatz von Aktivitäten zur Förderung prozessbezogener Kompetenzen („Darstellen/Kommunizieren“)</a:t>
            </a:r>
          </a:p>
          <a:p>
            <a:pPr marL="285750" indent="-285750">
              <a:buFont typeface="Arial" charset="0"/>
              <a:buChar char="•"/>
            </a:pPr>
            <a:endParaRPr lang="de-DE" dirty="0"/>
          </a:p>
        </p:txBody>
      </p:sp>
      <p:sp>
        <p:nvSpPr>
          <p:cNvPr id="9" name="Titel 1">
            <a:extLst>
              <a:ext uri="{FF2B5EF4-FFF2-40B4-BE49-F238E27FC236}">
                <a16:creationId xmlns:a16="http://schemas.microsoft.com/office/drawing/2014/main" id="{D0709E64-A76E-E41D-94ED-02086A26B626}"/>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16076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116</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 2</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62923"/>
            <a:ext cx="6076950"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Arial" panose="020B0604020202020204" pitchFamily="34" charset="0"/>
                <a:cs typeface="Arial" panose="020B0604020202020204" pitchFamily="34" charset="0"/>
              </a:rPr>
              <a:t>Sprachsensibler (Mathematik-) Unterricht ist (nicht nur) für Kinder mit dem Förderschwerpunkt Sprache unterstützend.</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4" name="Titel 1">
            <a:extLst>
              <a:ext uri="{FF2B5EF4-FFF2-40B4-BE49-F238E27FC236}">
                <a16:creationId xmlns:a16="http://schemas.microsoft.com/office/drawing/2014/main" id="{3A9E1B79-ABF1-4E5F-B383-C1ED54DF82BA}"/>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8030075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Praxisphase</a:t>
            </a:r>
          </a:p>
          <a:p>
            <a:r>
              <a:rPr lang="de-DE" dirty="0"/>
              <a:t>LEITIDEE Diagnosegeleitet fördern </a:t>
            </a:r>
          </a:p>
          <a:p>
            <a:r>
              <a:rPr lang="de-DE" dirty="0"/>
              <a:t>INHALT Operationen verstehen</a:t>
            </a:r>
          </a:p>
          <a:p>
            <a:r>
              <a:rPr lang="de-DE" dirty="0"/>
              <a:t>FÖRDERSCHWERPUNKT Sprache</a:t>
            </a:r>
          </a:p>
          <a:p>
            <a:r>
              <a:rPr lang="de-DE" dirty="0"/>
              <a:t>Planung der Praxisaufgabe</a:t>
            </a:r>
          </a:p>
          <a:p>
            <a:r>
              <a:rPr lang="de-DE" dirty="0"/>
              <a:t>Abschluss</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117</a:t>
            </a:fld>
            <a:endParaRPr lang="de-DE" dirty="0"/>
          </a:p>
        </p:txBody>
      </p:sp>
      <p:sp>
        <p:nvSpPr>
          <p:cNvPr id="6" name="Rechteck: abgerundete Ecken 5">
            <a:extLst>
              <a:ext uri="{FF2B5EF4-FFF2-40B4-BE49-F238E27FC236}">
                <a16:creationId xmlns:a16="http://schemas.microsoft.com/office/drawing/2014/main" id="{A7245597-3132-EDA9-09B3-637EF8C0753E}"/>
              </a:ext>
            </a:extLst>
          </p:cNvPr>
          <p:cNvSpPr/>
          <p:nvPr/>
        </p:nvSpPr>
        <p:spPr>
          <a:xfrm>
            <a:off x="1096423" y="3336227"/>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4534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6BE86-8B05-CC11-9007-DC546EBA928D}"/>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B64F788A-61D2-271D-ED77-739AB1DC2994}"/>
              </a:ext>
            </a:extLst>
          </p:cNvPr>
          <p:cNvSpPr>
            <a:spLocks noGrp="1"/>
          </p:cNvSpPr>
          <p:nvPr>
            <p:ph type="sldNum" sz="quarter" idx="12"/>
          </p:nvPr>
        </p:nvSpPr>
        <p:spPr/>
        <p:txBody>
          <a:bodyPr/>
          <a:lstStyle/>
          <a:p>
            <a:fld id="{C3752B7C-18A9-864D-BBCB-54A9F41B5594}" type="slidenum">
              <a:rPr lang="de-DE" smtClean="0"/>
              <a:pPr/>
              <a:t>118</a:t>
            </a:fld>
            <a:endParaRPr lang="de-DE" dirty="0"/>
          </a:p>
        </p:txBody>
      </p:sp>
      <p:sp>
        <p:nvSpPr>
          <p:cNvPr id="5" name="Textplatzhalter 4">
            <a:extLst>
              <a:ext uri="{FF2B5EF4-FFF2-40B4-BE49-F238E27FC236}">
                <a16:creationId xmlns:a16="http://schemas.microsoft.com/office/drawing/2014/main" id="{24479D9E-BA8D-342C-D553-4D081ED90144}"/>
              </a:ext>
            </a:extLst>
          </p:cNvPr>
          <p:cNvSpPr>
            <a:spLocks noGrp="1"/>
          </p:cNvSpPr>
          <p:nvPr>
            <p:ph type="body" sz="quarter" idx="13"/>
          </p:nvPr>
        </p:nvSpPr>
        <p:spPr/>
        <p:txBody>
          <a:bodyPr/>
          <a:lstStyle/>
          <a:p>
            <a:r>
              <a:rPr lang="de-DE" dirty="0"/>
              <a:t>5. PLANUNG DER PRAXISAUFGABE 1</a:t>
            </a:r>
          </a:p>
        </p:txBody>
      </p:sp>
      <p:sp>
        <p:nvSpPr>
          <p:cNvPr id="6" name="Inhaltsplatzhalter 5">
            <a:extLst>
              <a:ext uri="{FF2B5EF4-FFF2-40B4-BE49-F238E27FC236}">
                <a16:creationId xmlns:a16="http://schemas.microsoft.com/office/drawing/2014/main" id="{5291C30D-27F9-9659-3C05-007767BA4B2A}"/>
              </a:ext>
            </a:extLst>
          </p:cNvPr>
          <p:cNvSpPr>
            <a:spLocks noGrp="1"/>
          </p:cNvSpPr>
          <p:nvPr>
            <p:ph idx="1"/>
          </p:nvPr>
        </p:nvSpPr>
        <p:spPr>
          <a:xfrm>
            <a:off x="1096423" y="1639658"/>
            <a:ext cx="7467317" cy="4835568"/>
          </a:xfrm>
        </p:spPr>
        <p:txBody>
          <a:bodyPr/>
          <a:lstStyle/>
          <a:p>
            <a:r>
              <a:rPr lang="de-DE" dirty="0"/>
              <a:t>Geplanter Zeitaufwand: ca. 30 Minuten</a:t>
            </a:r>
          </a:p>
          <a:p>
            <a:pPr marL="503238" indent="-503238"/>
            <a:r>
              <a:rPr lang="de-DE" dirty="0"/>
              <a:t>Ziel: Vorbereitung der Praxisaufgabe, damit diese zwischen der Vorstellung des Moduls 2 und 3 in der Praxis erprobt und in Modul 3 entsprechend reflektiert werden kann. Gehörtes zu Leitidee, Inhalt und Förderschwerpunkt anhand der Aufgabenstellung kompakt „Pasch würfeln“ in die Praxis übertragen.</a:t>
            </a:r>
          </a:p>
          <a:p>
            <a:pPr marL="503238" indent="-503238"/>
            <a:r>
              <a:rPr lang="de-DE" dirty="0"/>
              <a:t>Anmerkungen: Für einen diagnostischen Einsatz eignet sich die Aufgabe eher zu Beginn der Grundschulzeit in Jg. 1 evtl. für stärkere Kinder; als Fördermaßnahme gehört sie grundsätzlich in Jg. 2 zur Einführung in die Multiplikation.</a:t>
            </a:r>
          </a:p>
        </p:txBody>
      </p:sp>
    </p:spTree>
    <p:extLst>
      <p:ext uri="{BB962C8B-B14F-4D97-AF65-F5344CB8AC3E}">
        <p14:creationId xmlns:p14="http://schemas.microsoft.com/office/powerpoint/2010/main" val="3924565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FC6A68-833D-DA03-2829-349116108B6F}"/>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E7E21E08-D69C-E8D0-39E4-0EFE32D19647}"/>
              </a:ext>
            </a:extLst>
          </p:cNvPr>
          <p:cNvSpPr>
            <a:spLocks noGrp="1"/>
          </p:cNvSpPr>
          <p:nvPr>
            <p:ph type="sldNum" sz="quarter" idx="12"/>
          </p:nvPr>
        </p:nvSpPr>
        <p:spPr/>
        <p:txBody>
          <a:bodyPr/>
          <a:lstStyle/>
          <a:p>
            <a:fld id="{C3752B7C-18A9-864D-BBCB-54A9F41B5594}" type="slidenum">
              <a:rPr lang="de-DE" smtClean="0"/>
              <a:pPr/>
              <a:t>119</a:t>
            </a:fld>
            <a:endParaRPr lang="de-DE" dirty="0"/>
          </a:p>
        </p:txBody>
      </p:sp>
      <p:sp>
        <p:nvSpPr>
          <p:cNvPr id="5" name="Textplatzhalter 4">
            <a:extLst>
              <a:ext uri="{FF2B5EF4-FFF2-40B4-BE49-F238E27FC236}">
                <a16:creationId xmlns:a16="http://schemas.microsoft.com/office/drawing/2014/main" id="{1622EA45-6ED7-7ED8-9688-220F8996D32F}"/>
              </a:ext>
            </a:extLst>
          </p:cNvPr>
          <p:cNvSpPr>
            <a:spLocks noGrp="1"/>
          </p:cNvSpPr>
          <p:nvPr>
            <p:ph type="body" sz="quarter" idx="13"/>
          </p:nvPr>
        </p:nvSpPr>
        <p:spPr/>
        <p:txBody>
          <a:bodyPr/>
          <a:lstStyle/>
          <a:p>
            <a:r>
              <a:rPr lang="de-DE" dirty="0"/>
              <a:t>5. PLANUNG DER PRAXISAUFGABE 2</a:t>
            </a:r>
          </a:p>
          <a:p>
            <a:endParaRPr lang="de-DE" dirty="0"/>
          </a:p>
        </p:txBody>
      </p:sp>
      <p:sp>
        <p:nvSpPr>
          <p:cNvPr id="6" name="Inhaltsplatzhalter 5">
            <a:extLst>
              <a:ext uri="{FF2B5EF4-FFF2-40B4-BE49-F238E27FC236}">
                <a16:creationId xmlns:a16="http://schemas.microsoft.com/office/drawing/2014/main" id="{E8C2E84F-C558-3079-92E2-7B2BCC879AF0}"/>
              </a:ext>
            </a:extLst>
          </p:cNvPr>
          <p:cNvSpPr>
            <a:spLocks noGrp="1"/>
          </p:cNvSpPr>
          <p:nvPr>
            <p:ph idx="1"/>
          </p:nvPr>
        </p:nvSpPr>
        <p:spPr>
          <a:xfrm>
            <a:off x="428557" y="1523882"/>
            <a:ext cx="8377818" cy="4814847"/>
          </a:xfrm>
        </p:spPr>
        <p:txBody>
          <a:bodyPr/>
          <a:lstStyle/>
          <a:p>
            <a:pPr>
              <a:lnSpc>
                <a:spcPct val="125000"/>
              </a:lnSpc>
            </a:pPr>
            <a:r>
              <a:rPr lang="de-DE" dirty="0"/>
              <a:t>In Jg. 3 und 4 können z.B. die Basisaufgabe nur kurz eingeführt werden und dann vor allem mit den Erweiterungen gearbeitet werden oder  für schwache Kinder als Erinnerung oder Festigung genutzt werden. Besonders interessant ist der Einsatz mit Kindern, die entweder im FS Sprache unterrichtet werden oder grundsätzlich Probleme mit der sprachlichen Auseinandersetzung haben (ggf. auch Kinder mit DaZ).  </a:t>
            </a:r>
          </a:p>
          <a:p>
            <a:pPr>
              <a:lnSpc>
                <a:spcPct val="125000"/>
              </a:lnSpc>
            </a:pPr>
            <a:r>
              <a:rPr lang="de-DE" dirty="0"/>
              <a:t>Während der Aktivität auf Folie 120 sollen die Teilnehmenden die Aufgabe an ihre Lerngruppe anpassen und dabei ein besonderes Augenmerk auf eine sprachsensible Aufbereitung legen. </a:t>
            </a:r>
          </a:p>
          <a:p>
            <a:pPr>
              <a:lnSpc>
                <a:spcPct val="125000"/>
              </a:lnSpc>
            </a:pPr>
            <a:r>
              <a:rPr lang="de-DE" dirty="0"/>
              <a:t>Falls die Aufgabenstellung kompakt „Pasch würfeln“ nicht zu der Zeit im Schuljahr passt, kann auch die alternative (hier ausgeblendete) Variante genutzt werden, bei der die Lehrkräfte eine Aufgabenstellung kompakt selbst auswählen können. Dabei sollte evtl. die Vorbereitungszeit etwas verlängert werden. </a:t>
            </a:r>
          </a:p>
          <a:p>
            <a:endParaRPr lang="de-DE" dirty="0"/>
          </a:p>
        </p:txBody>
      </p:sp>
    </p:spTree>
    <p:extLst>
      <p:ext uri="{BB962C8B-B14F-4D97-AF65-F5344CB8AC3E}">
        <p14:creationId xmlns:p14="http://schemas.microsoft.com/office/powerpoint/2010/main" val="928394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DC6A6-84F7-65D1-145C-0AFD04AD18CF}"/>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903D44C5-8197-EA41-B039-23BBFA00DD80}"/>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5" name="Textplatzhalter 4">
            <a:extLst>
              <a:ext uri="{FF2B5EF4-FFF2-40B4-BE49-F238E27FC236}">
                <a16:creationId xmlns:a16="http://schemas.microsoft.com/office/drawing/2014/main" id="{D927B3CD-91C0-5C64-AD0F-46B4A1C8A65D}"/>
              </a:ext>
            </a:extLst>
          </p:cNvPr>
          <p:cNvSpPr>
            <a:spLocks noGrp="1"/>
          </p:cNvSpPr>
          <p:nvPr>
            <p:ph type="body" sz="quarter" idx="13"/>
          </p:nvPr>
        </p:nvSpPr>
        <p:spPr/>
        <p:txBody>
          <a:bodyPr lIns="91440" tIns="45720" rIns="91440" bIns="45720" anchor="t"/>
          <a:lstStyle/>
          <a:p>
            <a:r>
              <a:rPr lang="de-DE" dirty="0">
                <a:latin typeface="Arial"/>
                <a:cs typeface="Arial"/>
              </a:rPr>
              <a:t>DIAGNOSEGELEITET FÖRDERN 3</a:t>
            </a:r>
            <a:endParaRPr lang="de-DE" dirty="0"/>
          </a:p>
        </p:txBody>
      </p:sp>
      <p:sp>
        <p:nvSpPr>
          <p:cNvPr id="6" name="Inhaltsplatzhalter 5">
            <a:extLst>
              <a:ext uri="{FF2B5EF4-FFF2-40B4-BE49-F238E27FC236}">
                <a16:creationId xmlns:a16="http://schemas.microsoft.com/office/drawing/2014/main" id="{9536D59A-25FF-5C16-BFBA-7180E4BD26B0}"/>
              </a:ext>
            </a:extLst>
          </p:cNvPr>
          <p:cNvSpPr>
            <a:spLocks noGrp="1"/>
          </p:cNvSpPr>
          <p:nvPr>
            <p:ph idx="1"/>
          </p:nvPr>
        </p:nvSpPr>
        <p:spPr/>
        <p:txBody>
          <a:bodyPr/>
          <a:lstStyle/>
          <a:p>
            <a:r>
              <a:rPr lang="de-DE" dirty="0">
                <a:solidFill>
                  <a:srgbClr val="327D87"/>
                </a:solidFill>
              </a:rPr>
              <a:t>KERNBOTSCHAFT:</a:t>
            </a:r>
          </a:p>
          <a:p>
            <a:pPr marL="285750" indent="-285750">
              <a:buFont typeface="Arial" panose="020B0604020202020204" pitchFamily="34" charset="0"/>
              <a:buChar char="•"/>
            </a:pPr>
            <a:r>
              <a:rPr lang="de-DE" dirty="0"/>
              <a:t>Um aus einer Diagnose eine sinnvolle Förderung zu entwickeln, ist eine professionelle Deutung unabdingbar. Eine Deutung ist dann professionell, wenn sie auf der Grundlage mathematikdidaktischen Wissens erfolgt. </a:t>
            </a:r>
          </a:p>
        </p:txBody>
      </p:sp>
    </p:spTree>
    <p:extLst>
      <p:ext uri="{BB962C8B-B14F-4D97-AF65-F5344CB8AC3E}">
        <p14:creationId xmlns:p14="http://schemas.microsoft.com/office/powerpoint/2010/main" val="23821206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01F0-89BD-322C-FF10-6F7D276C0971}"/>
              </a:ext>
            </a:extLst>
          </p:cNvPr>
          <p:cNvSpPr>
            <a:spLocks noGrp="1"/>
          </p:cNvSpPr>
          <p:nvPr>
            <p:ph type="title"/>
          </p:nvPr>
        </p:nvSpPr>
        <p:spPr/>
        <p:txBody>
          <a:bodyPr/>
          <a:lstStyle/>
          <a:p>
            <a:r>
              <a:rPr lang="de-DE" dirty="0"/>
              <a:t>5. Planung der Praxisaufgabe</a:t>
            </a:r>
          </a:p>
        </p:txBody>
      </p:sp>
      <p:sp>
        <p:nvSpPr>
          <p:cNvPr id="3" name="Textplatzhalter 2">
            <a:extLst>
              <a:ext uri="{FF2B5EF4-FFF2-40B4-BE49-F238E27FC236}">
                <a16:creationId xmlns:a16="http://schemas.microsoft.com/office/drawing/2014/main" id="{1340A508-ED3A-FBA4-503D-D2BA2A85E788}"/>
              </a:ext>
            </a:extLst>
          </p:cNvPr>
          <p:cNvSpPr>
            <a:spLocks noGrp="1"/>
          </p:cNvSpPr>
          <p:nvPr>
            <p:ph type="body" sz="quarter" idx="13"/>
          </p:nvPr>
        </p:nvSpPr>
        <p:spPr/>
        <p:txBody>
          <a:bodyPr/>
          <a:lstStyle/>
          <a:p>
            <a:pPr>
              <a:lnSpc>
                <a:spcPct val="100000"/>
              </a:lnSpc>
            </a:pPr>
            <a:r>
              <a:rPr lang="de-DE" dirty="0"/>
              <a:t>Nutzen Sie die Kriterien für Diagnose- bzw. Förderaufgaben bzw. Ihre Analysen aus der Veranstaltung.</a:t>
            </a:r>
          </a:p>
          <a:p>
            <a:pPr>
              <a:lnSpc>
                <a:spcPct val="100000"/>
              </a:lnSpc>
            </a:pPr>
            <a:r>
              <a:rPr lang="de-DE" dirty="0"/>
              <a:t>Bleiben Sie bei der Erstellung des Wortspeichers offen für eventuelle Vorschläge/Anregungen der Kinder aus der Praxis.</a:t>
            </a:r>
          </a:p>
        </p:txBody>
      </p:sp>
      <p:sp>
        <p:nvSpPr>
          <p:cNvPr id="4" name="Textplatzhalter 3">
            <a:extLst>
              <a:ext uri="{FF2B5EF4-FFF2-40B4-BE49-F238E27FC236}">
                <a16:creationId xmlns:a16="http://schemas.microsoft.com/office/drawing/2014/main" id="{D708B4CA-E35D-699B-0CB1-95B21C9FF77D}"/>
              </a:ext>
            </a:extLst>
          </p:cNvPr>
          <p:cNvSpPr>
            <a:spLocks noGrp="1"/>
          </p:cNvSpPr>
          <p:nvPr>
            <p:ph type="body" sz="quarter" idx="14"/>
          </p:nvPr>
        </p:nvSpPr>
        <p:spPr>
          <a:xfrm>
            <a:off x="1763316" y="1660387"/>
            <a:ext cx="7105898" cy="2474036"/>
          </a:xfrm>
        </p:spPr>
        <p:txBody>
          <a:bodyPr>
            <a:normAutofit fontScale="85000" lnSpcReduction="20000"/>
          </a:bodyPr>
          <a:lstStyle/>
          <a:p>
            <a:pPr>
              <a:lnSpc>
                <a:spcPct val="120000"/>
              </a:lnSpc>
            </a:pPr>
            <a:r>
              <a:rPr lang="de-DE" dirty="0"/>
              <a:t>Passen Sie die Aufgabenstellung kompakt „Pasch würfeln“ an Ihre Lerngruppe (gesamte Klasse oder ausgewählte Kleingruppe) an. Nutzen Sie dabei die Basisaufgabe (das eigentliche „Pasch würfeln“) mit einer diagnostischen Intention, während Sie die weiterführenden Aufgaben eher mit der Intention der Förderung einsetzen. </a:t>
            </a:r>
          </a:p>
          <a:p>
            <a:r>
              <a:rPr lang="de-DE" dirty="0"/>
              <a:t>Erstellen Sie dafür einen Wortspeicher. </a:t>
            </a:r>
          </a:p>
          <a:p>
            <a:endParaRPr lang="de-DE" dirty="0"/>
          </a:p>
        </p:txBody>
      </p:sp>
      <p:sp>
        <p:nvSpPr>
          <p:cNvPr id="6" name="Foliennummernplatzhalter 5">
            <a:extLst>
              <a:ext uri="{FF2B5EF4-FFF2-40B4-BE49-F238E27FC236}">
                <a16:creationId xmlns:a16="http://schemas.microsoft.com/office/drawing/2014/main" id="{D12B4D59-2324-51CD-E102-9B5EC83B9E7B}"/>
              </a:ext>
            </a:extLst>
          </p:cNvPr>
          <p:cNvSpPr>
            <a:spLocks noGrp="1"/>
          </p:cNvSpPr>
          <p:nvPr>
            <p:ph type="sldNum" sz="quarter" idx="12"/>
          </p:nvPr>
        </p:nvSpPr>
        <p:spPr/>
        <p:txBody>
          <a:bodyPr/>
          <a:lstStyle/>
          <a:p>
            <a:fld id="{C3752B7C-18A9-864D-BBCB-54A9F41B5594}" type="slidenum">
              <a:rPr lang="de-DE" smtClean="0"/>
              <a:pPr/>
              <a:t>120</a:t>
            </a:fld>
            <a:endParaRPr lang="de-DE" dirty="0"/>
          </a:p>
        </p:txBody>
      </p:sp>
    </p:spTree>
    <p:extLst>
      <p:ext uri="{BB962C8B-B14F-4D97-AF65-F5344CB8AC3E}">
        <p14:creationId xmlns:p14="http://schemas.microsoft.com/office/powerpoint/2010/main" val="24171172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37FD9F7-E415-3610-0035-BFD70433A98B}"/>
              </a:ext>
            </a:extLst>
          </p:cNvPr>
          <p:cNvSpPr>
            <a:spLocks noGrp="1"/>
          </p:cNvSpPr>
          <p:nvPr>
            <p:ph type="body" sz="quarter" idx="13"/>
          </p:nvPr>
        </p:nvSpPr>
        <p:spPr/>
        <p:txBody>
          <a:bodyPr/>
          <a:lstStyle/>
          <a:p>
            <a:r>
              <a:rPr lang="de-DE" dirty="0"/>
              <a:t>MÖGLICHE EINSATZBEREICHE IN DEN JAHRGÄNGEN 1 BIS 4</a:t>
            </a:r>
          </a:p>
        </p:txBody>
      </p:sp>
      <p:sp>
        <p:nvSpPr>
          <p:cNvPr id="4" name="Inhaltsplatzhalter 3">
            <a:extLst>
              <a:ext uri="{FF2B5EF4-FFF2-40B4-BE49-F238E27FC236}">
                <a16:creationId xmlns:a16="http://schemas.microsoft.com/office/drawing/2014/main" id="{209C3650-5AB3-922E-7537-3B3EB3987EA2}"/>
              </a:ext>
            </a:extLst>
          </p:cNvPr>
          <p:cNvSpPr>
            <a:spLocks noGrp="1"/>
          </p:cNvSpPr>
          <p:nvPr>
            <p:ph idx="1"/>
          </p:nvPr>
        </p:nvSpPr>
        <p:spPr/>
        <p:txBody>
          <a:bodyPr/>
          <a:lstStyle/>
          <a:p>
            <a:r>
              <a:rPr lang="de-DE" dirty="0"/>
              <a:t>Jahrgang 1: mit starken Kindern als Lernstandserhebung zu multiplikativen Fähigkeiten</a:t>
            </a:r>
          </a:p>
          <a:p>
            <a:r>
              <a:rPr lang="de-DE" dirty="0"/>
              <a:t>Jahrgang 2: regulär als Einführung der Multiplikation</a:t>
            </a:r>
          </a:p>
          <a:p>
            <a:r>
              <a:rPr lang="de-DE" dirty="0"/>
              <a:t>Jahrgang 3/4: als Wiederholung der Multiplikation für Kinder mit Verständnisproblemen bei der Multiplikation</a:t>
            </a:r>
          </a:p>
          <a:p>
            <a:r>
              <a:rPr lang="de-DE" dirty="0"/>
              <a:t>Jahrgang 3/4: „Pasch würfeln“ als kurze Einführung, dann Weiterarbeit mit passenden Erweiterungen </a:t>
            </a:r>
            <a:r>
              <a:rPr lang="de-DE" dirty="0">
                <a:sym typeface="Wingdings" pitchFamily="2" charset="2"/>
              </a:rPr>
              <a:t> Vertiefung des multiplikativen Verständnisses ggf. auch im höheren Zahlenraum</a:t>
            </a:r>
            <a:endParaRPr lang="de-DE" dirty="0"/>
          </a:p>
          <a:p>
            <a:endParaRPr lang="de-DE" dirty="0"/>
          </a:p>
        </p:txBody>
      </p:sp>
      <p:sp>
        <p:nvSpPr>
          <p:cNvPr id="6" name="Foliennummernplatzhalter 5">
            <a:extLst>
              <a:ext uri="{FF2B5EF4-FFF2-40B4-BE49-F238E27FC236}">
                <a16:creationId xmlns:a16="http://schemas.microsoft.com/office/drawing/2014/main" id="{266A9E3F-21F8-6711-8538-363CD47F0890}"/>
              </a:ext>
            </a:extLst>
          </p:cNvPr>
          <p:cNvSpPr>
            <a:spLocks noGrp="1"/>
          </p:cNvSpPr>
          <p:nvPr>
            <p:ph type="sldNum" sz="quarter" idx="12"/>
          </p:nvPr>
        </p:nvSpPr>
        <p:spPr/>
        <p:txBody>
          <a:bodyPr/>
          <a:lstStyle/>
          <a:p>
            <a:fld id="{C3752B7C-18A9-864D-BBCB-54A9F41B5594}" type="slidenum">
              <a:rPr lang="de-DE" smtClean="0"/>
              <a:pPr/>
              <a:t>121</a:t>
            </a:fld>
            <a:endParaRPr lang="de-DE" dirty="0"/>
          </a:p>
        </p:txBody>
      </p:sp>
      <p:sp>
        <p:nvSpPr>
          <p:cNvPr id="7" name="Titel 1">
            <a:extLst>
              <a:ext uri="{FF2B5EF4-FFF2-40B4-BE49-F238E27FC236}">
                <a16:creationId xmlns:a16="http://schemas.microsoft.com/office/drawing/2014/main" id="{BD533523-5210-44AC-3EF7-755BF071F8F7}"/>
              </a:ext>
            </a:extLst>
          </p:cNvPr>
          <p:cNvSpPr>
            <a:spLocks noGrp="1"/>
          </p:cNvSpPr>
          <p:nvPr>
            <p:ph type="title"/>
          </p:nvPr>
        </p:nvSpPr>
        <p:spPr>
          <a:xfrm>
            <a:off x="1096423" y="382774"/>
            <a:ext cx="7009509" cy="603704"/>
          </a:xfrm>
        </p:spPr>
        <p:txBody>
          <a:bodyPr/>
          <a:lstStyle/>
          <a:p>
            <a:r>
              <a:rPr lang="de-DE" dirty="0"/>
              <a:t>5. Planung der Praxisaufgabe</a:t>
            </a:r>
          </a:p>
        </p:txBody>
      </p:sp>
    </p:spTree>
    <p:extLst>
      <p:ext uri="{BB962C8B-B14F-4D97-AF65-F5344CB8AC3E}">
        <p14:creationId xmlns:p14="http://schemas.microsoft.com/office/powerpoint/2010/main" val="35717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5D5E8-F965-3F82-FC65-9560449A3BB3}"/>
              </a:ext>
            </a:extLst>
          </p:cNvPr>
          <p:cNvSpPr>
            <a:spLocks noGrp="1"/>
          </p:cNvSpPr>
          <p:nvPr>
            <p:ph type="title"/>
          </p:nvPr>
        </p:nvSpPr>
        <p:spPr/>
        <p:txBody>
          <a:bodyPr/>
          <a:lstStyle/>
          <a:p>
            <a:r>
              <a:rPr lang="de-DE" dirty="0"/>
              <a:t>5. Planung der Praxisaufgabe</a:t>
            </a:r>
          </a:p>
        </p:txBody>
      </p:sp>
      <p:sp>
        <p:nvSpPr>
          <p:cNvPr id="6" name="Foliennummernplatzhalter 5">
            <a:extLst>
              <a:ext uri="{FF2B5EF4-FFF2-40B4-BE49-F238E27FC236}">
                <a16:creationId xmlns:a16="http://schemas.microsoft.com/office/drawing/2014/main" id="{3E39B572-162A-F9ED-E0E3-7BF7AA61B2E1}"/>
              </a:ext>
            </a:extLst>
          </p:cNvPr>
          <p:cNvSpPr>
            <a:spLocks noGrp="1"/>
          </p:cNvSpPr>
          <p:nvPr>
            <p:ph type="sldNum" sz="quarter" idx="12"/>
          </p:nvPr>
        </p:nvSpPr>
        <p:spPr/>
        <p:txBody>
          <a:bodyPr/>
          <a:lstStyle/>
          <a:p>
            <a:fld id="{C3752B7C-18A9-864D-BBCB-54A9F41B5594}" type="slidenum">
              <a:rPr lang="de-DE" smtClean="0"/>
              <a:pPr/>
              <a:t>122</a:t>
            </a:fld>
            <a:endParaRPr lang="de-DE" dirty="0"/>
          </a:p>
        </p:txBody>
      </p:sp>
      <p:sp>
        <p:nvSpPr>
          <p:cNvPr id="7" name="Text Box 307">
            <a:extLst>
              <a:ext uri="{FF2B5EF4-FFF2-40B4-BE49-F238E27FC236}">
                <a16:creationId xmlns:a16="http://schemas.microsoft.com/office/drawing/2014/main" id="{A76A4F5B-B4E1-AE94-5592-6852804FEF74}"/>
              </a:ext>
            </a:extLst>
          </p:cNvPr>
          <p:cNvSpPr txBox="1">
            <a:spLocks noChangeArrowheads="1"/>
          </p:cNvSpPr>
          <p:nvPr/>
        </p:nvSpPr>
        <p:spPr bwMode="auto">
          <a:xfrm>
            <a:off x="1216660" y="3035790"/>
            <a:ext cx="7298690" cy="727075"/>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r>
              <a:rPr lang="de-DE" sz="2000" dirty="0">
                <a:latin typeface="Arial" panose="020B0604020202020204" pitchFamily="34" charset="0"/>
                <a:cs typeface="Arial" panose="020B0604020202020204" pitchFamily="34" charset="0"/>
              </a:rPr>
              <a:t>Mit welcher Intention werden die einzelnen Aufgabenteile eingesetzt (Diagnose </a:t>
            </a:r>
            <a:r>
              <a:rPr lang="de-DE" sz="2000" u="sng" dirty="0">
                <a:latin typeface="Arial" panose="020B0604020202020204" pitchFamily="34" charset="0"/>
                <a:cs typeface="Arial" panose="020B0604020202020204" pitchFamily="34" charset="0"/>
              </a:rPr>
              <a:t>oder</a:t>
            </a:r>
            <a:r>
              <a:rPr lang="de-DE" sz="2000" dirty="0">
                <a:latin typeface="Arial" panose="020B0604020202020204" pitchFamily="34" charset="0"/>
                <a:cs typeface="Arial" panose="020B0604020202020204" pitchFamily="34" charset="0"/>
              </a:rPr>
              <a:t> Förderung)?</a:t>
            </a:r>
          </a:p>
        </p:txBody>
      </p:sp>
      <p:sp>
        <p:nvSpPr>
          <p:cNvPr id="8" name="Text Box 307">
            <a:extLst>
              <a:ext uri="{FF2B5EF4-FFF2-40B4-BE49-F238E27FC236}">
                <a16:creationId xmlns:a16="http://schemas.microsoft.com/office/drawing/2014/main" id="{6437A758-5960-D7F0-B074-D2532D51185C}"/>
              </a:ext>
            </a:extLst>
          </p:cNvPr>
          <p:cNvSpPr txBox="1">
            <a:spLocks noChangeArrowheads="1"/>
          </p:cNvSpPr>
          <p:nvPr/>
        </p:nvSpPr>
        <p:spPr bwMode="auto">
          <a:xfrm>
            <a:off x="1216660" y="3762865"/>
            <a:ext cx="7298690" cy="748372"/>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r>
              <a:rPr lang="de-DE" sz="2000" dirty="0">
                <a:latin typeface="Arial" panose="020B0604020202020204" pitchFamily="34" charset="0"/>
                <a:cs typeface="Arial" panose="020B0604020202020204" pitchFamily="34" charset="0"/>
              </a:rPr>
              <a:t>Welche Kriterien (für Diagnose- </a:t>
            </a:r>
            <a:r>
              <a:rPr lang="de-DE" sz="2000" u="sng" dirty="0">
                <a:latin typeface="Arial" panose="020B0604020202020204" pitchFamily="34" charset="0"/>
                <a:cs typeface="Arial" panose="020B0604020202020204" pitchFamily="34" charset="0"/>
              </a:rPr>
              <a:t>oder</a:t>
            </a:r>
            <a:r>
              <a:rPr lang="de-DE" sz="2000" dirty="0">
                <a:latin typeface="Arial" panose="020B0604020202020204" pitchFamily="34" charset="0"/>
                <a:cs typeface="Arial" panose="020B0604020202020204" pitchFamily="34" charset="0"/>
              </a:rPr>
              <a:t> Förderaufgaben) erfüllen die einzelnen Aufgabenteile jeweils?</a:t>
            </a:r>
          </a:p>
          <a:p>
            <a:endParaRPr lang="de-DE" sz="20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9" name="Text Box 307">
            <a:extLst>
              <a:ext uri="{FF2B5EF4-FFF2-40B4-BE49-F238E27FC236}">
                <a16:creationId xmlns:a16="http://schemas.microsoft.com/office/drawing/2014/main" id="{42F96949-655F-A695-2E01-89C24296C051}"/>
              </a:ext>
            </a:extLst>
          </p:cNvPr>
          <p:cNvSpPr txBox="1">
            <a:spLocks noChangeArrowheads="1"/>
          </p:cNvSpPr>
          <p:nvPr/>
        </p:nvSpPr>
        <p:spPr bwMode="auto">
          <a:xfrm>
            <a:off x="1216660" y="4511237"/>
            <a:ext cx="7298690" cy="994892"/>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r>
              <a:rPr lang="de-DE" sz="2000" dirty="0">
                <a:effectLst/>
                <a:latin typeface="Arial" panose="020B0604020202020204" pitchFamily="34" charset="0"/>
                <a:ea typeface="DengXian" panose="02010600030101010101" pitchFamily="2" charset="-122"/>
                <a:cs typeface="Arial" panose="020B0604020202020204" pitchFamily="34" charset="0"/>
              </a:rPr>
              <a:t>Inwiefern haben Sie individuelle Anpassungen der Aufgabenstellung kompakt „Pasch würfeln“ für die Lerngruppe vorgenommen (mit kurzer Begründung)?</a:t>
            </a:r>
          </a:p>
        </p:txBody>
      </p:sp>
      <p:sp>
        <p:nvSpPr>
          <p:cNvPr id="10" name="Text Box 307">
            <a:extLst>
              <a:ext uri="{FF2B5EF4-FFF2-40B4-BE49-F238E27FC236}">
                <a16:creationId xmlns:a16="http://schemas.microsoft.com/office/drawing/2014/main" id="{DCCEBAA8-426F-C936-3ECB-7A292B95DE83}"/>
              </a:ext>
            </a:extLst>
          </p:cNvPr>
          <p:cNvSpPr txBox="1">
            <a:spLocks noChangeArrowheads="1"/>
          </p:cNvSpPr>
          <p:nvPr/>
        </p:nvSpPr>
        <p:spPr bwMode="auto">
          <a:xfrm>
            <a:off x="1216660" y="1641695"/>
            <a:ext cx="7298690" cy="1394095"/>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r>
              <a:rPr lang="de-DE" sz="2000" dirty="0">
                <a:effectLst/>
                <a:latin typeface="Arial" panose="020B0604020202020204" pitchFamily="34" charset="0"/>
                <a:ea typeface="DengXian" panose="02010600030101010101" pitchFamily="2" charset="-122"/>
                <a:cs typeface="Arial" panose="020B0604020202020204" pitchFamily="34" charset="0"/>
              </a:rPr>
              <a:t>Beschreibung der Lerngruppe (Jahrgang, Anzahl der Kinder, Besonderheiten der Schülerschaft (z.B. Förderschwerpunkte, Bildungsgänge, besondere individuelle Stärken/Schwächen) etc.):</a:t>
            </a:r>
          </a:p>
        </p:txBody>
      </p:sp>
      <p:sp>
        <p:nvSpPr>
          <p:cNvPr id="11" name="Text Box 307">
            <a:extLst>
              <a:ext uri="{FF2B5EF4-FFF2-40B4-BE49-F238E27FC236}">
                <a16:creationId xmlns:a16="http://schemas.microsoft.com/office/drawing/2014/main" id="{23BFDCC8-271C-0284-4EEB-D2B160CEA925}"/>
              </a:ext>
            </a:extLst>
          </p:cNvPr>
          <p:cNvSpPr txBox="1">
            <a:spLocks noChangeArrowheads="1"/>
          </p:cNvSpPr>
          <p:nvPr/>
        </p:nvSpPr>
        <p:spPr bwMode="auto">
          <a:xfrm>
            <a:off x="1216660" y="5506129"/>
            <a:ext cx="7298690" cy="698728"/>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r>
              <a:rPr lang="de-DE" sz="2000" dirty="0">
                <a:effectLst/>
                <a:latin typeface="Arial" panose="020B0604020202020204" pitchFamily="34" charset="0"/>
                <a:ea typeface="DengXian" panose="02010600030101010101" pitchFamily="2" charset="-122"/>
                <a:cs typeface="Arial" panose="020B0604020202020204" pitchFamily="34" charset="0"/>
              </a:rPr>
              <a:t>Welche sprachsensiblen Elemente werden eingesetzt (mit kurzer Begründung)?</a:t>
            </a:r>
          </a:p>
        </p:txBody>
      </p:sp>
      <p:sp>
        <p:nvSpPr>
          <p:cNvPr id="12" name="Textplatzhalter 2">
            <a:extLst>
              <a:ext uri="{FF2B5EF4-FFF2-40B4-BE49-F238E27FC236}">
                <a16:creationId xmlns:a16="http://schemas.microsoft.com/office/drawing/2014/main" id="{3FF2973E-BB6E-A774-AC9B-28CA044CB09F}"/>
              </a:ext>
            </a:extLst>
          </p:cNvPr>
          <p:cNvSpPr>
            <a:spLocks noGrp="1"/>
          </p:cNvSpPr>
          <p:nvPr>
            <p:ph type="body" sz="quarter" idx="13"/>
          </p:nvPr>
        </p:nvSpPr>
        <p:spPr>
          <a:xfrm>
            <a:off x="1096266" y="1194030"/>
            <a:ext cx="7009509" cy="445628"/>
          </a:xfrm>
        </p:spPr>
        <p:txBody>
          <a:bodyPr/>
          <a:lstStyle/>
          <a:p>
            <a:r>
              <a:rPr lang="de-DE" dirty="0"/>
              <a:t>PLANUNGSHILFE FÜR DIE ERPROBUNGSAUFGABE</a:t>
            </a:r>
          </a:p>
        </p:txBody>
      </p:sp>
    </p:spTree>
    <p:extLst>
      <p:ext uri="{BB962C8B-B14F-4D97-AF65-F5344CB8AC3E}">
        <p14:creationId xmlns:p14="http://schemas.microsoft.com/office/powerpoint/2010/main" val="225695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73CA9-ACD5-3544-8AB6-9ACAB6491CD5}"/>
              </a:ext>
            </a:extLst>
          </p:cNvPr>
          <p:cNvSpPr>
            <a:spLocks noGrp="1"/>
          </p:cNvSpPr>
          <p:nvPr>
            <p:ph type="title"/>
          </p:nvPr>
        </p:nvSpPr>
        <p:spPr>
          <a:xfrm>
            <a:off x="1096423" y="382774"/>
            <a:ext cx="7009509" cy="603704"/>
          </a:xfrm>
          <a:prstGeom prst="rect">
            <a:avLst/>
          </a:prstGeom>
        </p:spPr>
        <p:txBody>
          <a:bodyPr/>
          <a:lstStyle/>
          <a:p>
            <a:r>
              <a:rPr lang="de-DE" dirty="0"/>
              <a:t>5. Planung der Praxisaufgabe</a:t>
            </a:r>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123</a:t>
            </a:fld>
            <a:endParaRPr lang="de-DE" dirty="0"/>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96423" y="4134423"/>
            <a:ext cx="7105899" cy="2033015"/>
          </a:xfrm>
          <a:prstGeom prst="rect">
            <a:avLst/>
          </a:prstGeom>
        </p:spPr>
        <p:txBody>
          <a:bodyPr/>
          <a:lstStyle/>
          <a:p>
            <a:pPr marL="0" indent="0">
              <a:lnSpc>
                <a:spcPct val="100000"/>
              </a:lnSpc>
              <a:buNone/>
            </a:pPr>
            <a:r>
              <a:rPr lang="de-DE" sz="1600" dirty="0"/>
              <a:t>Reflexionsschwerpunkte: </a:t>
            </a:r>
          </a:p>
          <a:p>
            <a:pPr marL="285750" indent="-285750">
              <a:lnSpc>
                <a:spcPct val="100000"/>
              </a:lnSpc>
              <a:buFont typeface="Arial" panose="020B0604020202020204" pitchFamily="34" charset="0"/>
              <a:buChar char="•"/>
            </a:pPr>
            <a:r>
              <a:rPr lang="de-DE" sz="1600" dirty="0"/>
              <a:t>Inwiefern haben die sprachsensiblen Elemente Kinder mit Sprachschwierigkeiten/alle Kinder bei der Bearbeitung unterstützt?</a:t>
            </a:r>
          </a:p>
          <a:p>
            <a:pPr marL="285750" indent="-285750">
              <a:lnSpc>
                <a:spcPct val="100000"/>
              </a:lnSpc>
              <a:buFont typeface="Arial" panose="020B0604020202020204" pitchFamily="34" charset="0"/>
              <a:buChar char="•"/>
            </a:pPr>
            <a:r>
              <a:rPr lang="de-DE" sz="1600" b="0" i="0" u="none" strike="noStrike" dirty="0">
                <a:solidFill>
                  <a:srgbClr val="000000"/>
                </a:solidFill>
                <a:effectLst/>
                <a:latin typeface="Arial" panose="020B0604020202020204" pitchFamily="34" charset="0"/>
              </a:rPr>
              <a:t>Reflektieren Sie im Anschluss an die Erprobung in Ihrem Jahrgangsstufenteam Ihre Erfahrungen insbesondere im Hinblick auf die unterschiedlichen Zugänge und Lösungsprozesse der Schülerinnen und Schüler.​</a:t>
            </a:r>
            <a:endParaRPr lang="de-DE" sz="1600" dirty="0"/>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763315" y="1574740"/>
            <a:ext cx="7105899" cy="2474037"/>
          </a:xfrm>
          <a:prstGeom prst="rect">
            <a:avLst/>
          </a:prstGeom>
        </p:spPr>
        <p:txBody>
          <a:bodyPr/>
          <a:lstStyle/>
          <a:p>
            <a:pPr marL="0" indent="0">
              <a:lnSpc>
                <a:spcPct val="100000"/>
              </a:lnSpc>
              <a:buNone/>
            </a:pPr>
            <a:r>
              <a:rPr lang="de-DE" sz="1800" dirty="0"/>
              <a:t>Erproben Sie die Aufgabenstellung kompakt “Pasch würfeln“ in Ihrer Lerngruppe oder mit ausgesuchten Kinder Ihrer Lerngruppe. Nutzen Sie die Basisaufgabe möglichst diagnostisch, um damit die weiterführende Förderung diagnosegeleitet durchzuführen.</a:t>
            </a:r>
          </a:p>
          <a:p>
            <a:pPr marL="0" indent="0">
              <a:lnSpc>
                <a:spcPct val="100000"/>
              </a:lnSpc>
              <a:buNone/>
            </a:pPr>
            <a:r>
              <a:rPr lang="de-DE" sz="1800" dirty="0"/>
              <a:t>Nutzen Sie einen Wortspeicher für Ihre Unterrichtseinheit.</a:t>
            </a:r>
          </a:p>
          <a:p>
            <a:pPr marL="0" indent="0">
              <a:lnSpc>
                <a:spcPct val="100000"/>
              </a:lnSpc>
              <a:buNone/>
            </a:pPr>
            <a:r>
              <a:rPr lang="de-DE" sz="1800" b="0" i="0" u="none" strike="noStrike" dirty="0">
                <a:solidFill>
                  <a:srgbClr val="000000"/>
                </a:solidFill>
                <a:effectLst/>
                <a:latin typeface="Arial" panose="020B0604020202020204" pitchFamily="34" charset="0"/>
              </a:rPr>
              <a:t>Halten Sie Ihre Beobachtungen zu den Reflexionsaspekten fest. Bringen Sie (gescannte/fotografierte) Kinderdokumente sowie Fragen und Anregungen zum nächsten Treffen mit. ​</a:t>
            </a:r>
            <a:endParaRPr lang="de-DE" sz="1800" dirty="0"/>
          </a:p>
        </p:txBody>
      </p:sp>
    </p:spTree>
    <p:extLst>
      <p:ext uri="{BB962C8B-B14F-4D97-AF65-F5344CB8AC3E}">
        <p14:creationId xmlns:p14="http://schemas.microsoft.com/office/powerpoint/2010/main" val="26781917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A77AA2C-370D-BF68-7806-B1EA74098863}"/>
              </a:ext>
            </a:extLst>
          </p:cNvPr>
          <p:cNvSpPr>
            <a:spLocks noGrp="1"/>
          </p:cNvSpPr>
          <p:nvPr>
            <p:ph type="sldNum" sz="quarter" idx="12"/>
          </p:nvPr>
        </p:nvSpPr>
        <p:spPr/>
        <p:txBody>
          <a:bodyPr/>
          <a:lstStyle/>
          <a:p>
            <a:fld id="{C3752B7C-18A9-864D-BBCB-54A9F41B5594}" type="slidenum">
              <a:rPr lang="de-DE" smtClean="0"/>
              <a:pPr/>
              <a:t>124</a:t>
            </a:fld>
            <a:endParaRPr lang="de-DE" dirty="0"/>
          </a:p>
        </p:txBody>
      </p:sp>
      <p:sp>
        <p:nvSpPr>
          <p:cNvPr id="4" name="Textplatzhalter 3">
            <a:extLst>
              <a:ext uri="{FF2B5EF4-FFF2-40B4-BE49-F238E27FC236}">
                <a16:creationId xmlns:a16="http://schemas.microsoft.com/office/drawing/2014/main" id="{CCF68B00-C696-DBC3-2B3A-6A2F29B4FDE1}"/>
              </a:ext>
            </a:extLst>
          </p:cNvPr>
          <p:cNvSpPr>
            <a:spLocks noGrp="1"/>
          </p:cNvSpPr>
          <p:nvPr>
            <p:ph type="body" sz="quarter" idx="13"/>
          </p:nvPr>
        </p:nvSpPr>
        <p:spPr>
          <a:xfrm>
            <a:off x="1096423" y="4266162"/>
            <a:ext cx="7709952" cy="2340807"/>
          </a:xfrm>
        </p:spPr>
        <p:txBody>
          <a:bodyPr/>
          <a:lstStyle/>
          <a:p>
            <a:pPr>
              <a:lnSpc>
                <a:spcPct val="100000"/>
              </a:lnSpc>
              <a:spcBef>
                <a:spcPts val="400"/>
              </a:spcBef>
            </a:pPr>
            <a:r>
              <a:rPr lang="de-DE" sz="1800" u="sng" dirty="0"/>
              <a:t>Mögliche Aufgabenstellungen kompakt </a:t>
            </a:r>
          </a:p>
          <a:p>
            <a:pPr>
              <a:lnSpc>
                <a:spcPct val="100000"/>
              </a:lnSpc>
            </a:pPr>
            <a:r>
              <a:rPr lang="de-DE" sz="1800" dirty="0"/>
              <a:t>Operationsvorstellungen: „</a:t>
            </a:r>
            <a:r>
              <a:rPr lang="de-DE" sz="1800" dirty="0">
                <a:hlinkClick r:id="rId2"/>
              </a:rPr>
              <a:t>Pasch würfeln</a:t>
            </a:r>
            <a:r>
              <a:rPr lang="de-DE" sz="1800" dirty="0"/>
              <a:t>“, „</a:t>
            </a:r>
            <a:r>
              <a:rPr lang="de-DE" sz="1800" dirty="0">
                <a:hlinkClick r:id="rId3"/>
              </a:rPr>
              <a:t>Aufgabenfamilien</a:t>
            </a:r>
            <a:r>
              <a:rPr lang="de-DE" sz="1800" dirty="0"/>
              <a:t>“</a:t>
            </a:r>
          </a:p>
          <a:p>
            <a:pPr>
              <a:lnSpc>
                <a:spcPct val="100000"/>
              </a:lnSpc>
            </a:pPr>
            <a:r>
              <a:rPr lang="de-DE" sz="1800" dirty="0"/>
              <a:t>Zahlvorstellungen: „</a:t>
            </a:r>
            <a:r>
              <a:rPr lang="de-DE" sz="1800" dirty="0">
                <a:hlinkClick r:id="rId4"/>
              </a:rPr>
              <a:t>Zahlwortreihe</a:t>
            </a:r>
            <a:r>
              <a:rPr lang="de-DE" sz="1800" dirty="0"/>
              <a:t>“, „</a:t>
            </a:r>
            <a:r>
              <a:rPr lang="de-DE" sz="1800" dirty="0">
                <a:hlinkClick r:id="rId5"/>
              </a:rPr>
              <a:t>Zählen von Objekten</a:t>
            </a:r>
            <a:r>
              <a:rPr lang="de-DE" sz="1800" dirty="0"/>
              <a:t>“, „</a:t>
            </a:r>
            <a:r>
              <a:rPr lang="de-DE" sz="1800" dirty="0">
                <a:hlinkClick r:id="rId6"/>
              </a:rPr>
              <a:t>Zahlenkarten ordnen</a:t>
            </a:r>
            <a:r>
              <a:rPr lang="de-DE" sz="1800" dirty="0"/>
              <a:t>“, „</a:t>
            </a:r>
            <a:r>
              <a:rPr lang="de-DE" sz="1800" dirty="0">
                <a:hlinkClick r:id="rId7"/>
              </a:rPr>
              <a:t>Muster legen</a:t>
            </a:r>
            <a:r>
              <a:rPr lang="de-DE" sz="1800" dirty="0"/>
              <a:t>“, „</a:t>
            </a:r>
            <a:r>
              <a:rPr lang="de-DE" sz="1800" dirty="0">
                <a:hlinkClick r:id="rId8"/>
              </a:rPr>
              <a:t>Schnelles Sehen</a:t>
            </a:r>
            <a:r>
              <a:rPr lang="de-DE" sz="1800" dirty="0"/>
              <a:t>“, „</a:t>
            </a:r>
            <a:r>
              <a:rPr lang="de-DE" sz="1800" dirty="0">
                <a:hlinkClick r:id="rId9"/>
              </a:rPr>
              <a:t>Zahlen zerlegen</a:t>
            </a:r>
            <a:r>
              <a:rPr lang="de-DE" sz="1800" dirty="0"/>
              <a:t>“</a:t>
            </a:r>
          </a:p>
          <a:p>
            <a:pPr>
              <a:lnSpc>
                <a:spcPct val="100000"/>
              </a:lnSpc>
            </a:pPr>
            <a:r>
              <a:rPr lang="de-DE" sz="1800" dirty="0"/>
              <a:t>Stellenwertvorstellungen: „</a:t>
            </a:r>
            <a:r>
              <a:rPr lang="de-DE" sz="1800" dirty="0">
                <a:hlinkClick r:id="rId10"/>
              </a:rPr>
              <a:t>Zahlen darstellen</a:t>
            </a:r>
            <a:r>
              <a:rPr lang="de-DE" sz="1800" dirty="0"/>
              <a:t>“</a:t>
            </a:r>
          </a:p>
        </p:txBody>
      </p:sp>
      <p:sp>
        <p:nvSpPr>
          <p:cNvPr id="5" name="Textplatzhalter 4">
            <a:extLst>
              <a:ext uri="{FF2B5EF4-FFF2-40B4-BE49-F238E27FC236}">
                <a16:creationId xmlns:a16="http://schemas.microsoft.com/office/drawing/2014/main" id="{D2EE9B10-0D7D-B7BD-DCA8-585033C7B50B}"/>
              </a:ext>
            </a:extLst>
          </p:cNvPr>
          <p:cNvSpPr>
            <a:spLocks noGrp="1"/>
          </p:cNvSpPr>
          <p:nvPr>
            <p:ph type="body" sz="quarter" idx="14"/>
          </p:nvPr>
        </p:nvSpPr>
        <p:spPr>
          <a:xfrm>
            <a:off x="1655171" y="1598429"/>
            <a:ext cx="7151203" cy="2474033"/>
          </a:xfrm>
        </p:spPr>
        <p:txBody>
          <a:bodyPr>
            <a:noAutofit/>
          </a:bodyPr>
          <a:lstStyle/>
          <a:p>
            <a:pPr marL="0" indent="0">
              <a:lnSpc>
                <a:spcPct val="100000"/>
              </a:lnSpc>
              <a:buNone/>
            </a:pPr>
            <a:r>
              <a:rPr lang="de-DE" sz="1800" dirty="0"/>
              <a:t>Erproben Sie eine Aufgabenstellung kompakt in Ihrer Lerngruppe oder mit ausgesuchten Kinder Ihrer Lerngruppe. Nutzen Sie die Basisaufgabe möglichst diagnostisch, um damit die weiterführende Förderung diagnosegeleitet durchzuführen.</a:t>
            </a:r>
          </a:p>
          <a:p>
            <a:pPr marL="0" indent="0">
              <a:lnSpc>
                <a:spcPct val="100000"/>
              </a:lnSpc>
              <a:buNone/>
            </a:pPr>
            <a:r>
              <a:rPr lang="de-DE" sz="1800" dirty="0"/>
              <a:t>Nutzen Sie einen Wortspeicher für Ihre Unterrichtseinheit.</a:t>
            </a:r>
          </a:p>
          <a:p>
            <a:pPr marL="0" indent="0">
              <a:lnSpc>
                <a:spcPct val="100000"/>
              </a:lnSpc>
              <a:buNone/>
            </a:pPr>
            <a:r>
              <a:rPr lang="de-DE" sz="1800" b="0" i="0" u="none" strike="noStrike" dirty="0">
                <a:solidFill>
                  <a:srgbClr val="000000"/>
                </a:solidFill>
                <a:effectLst/>
                <a:latin typeface="Arial" panose="020B0604020202020204" pitchFamily="34" charset="0"/>
              </a:rPr>
              <a:t>Halten Sie Ihre Beobachtungen zu den Reflexionsaspekten fest. Bringen Sie (gescannte/fotografierte) Kinderdokumente sowie Fragen und Anregungen zum nächsten Treffen mit. ​</a:t>
            </a:r>
            <a:endParaRPr lang="de-DE" sz="1800" dirty="0"/>
          </a:p>
        </p:txBody>
      </p:sp>
      <p:sp>
        <p:nvSpPr>
          <p:cNvPr id="7" name="Titel 1">
            <a:extLst>
              <a:ext uri="{FF2B5EF4-FFF2-40B4-BE49-F238E27FC236}">
                <a16:creationId xmlns:a16="http://schemas.microsoft.com/office/drawing/2014/main" id="{296A719E-775C-DF23-26F3-65B1D9BBE10D}"/>
              </a:ext>
            </a:extLst>
          </p:cNvPr>
          <p:cNvSpPr>
            <a:spLocks noGrp="1"/>
          </p:cNvSpPr>
          <p:nvPr>
            <p:ph type="title"/>
          </p:nvPr>
        </p:nvSpPr>
        <p:spPr>
          <a:xfrm>
            <a:off x="1096423" y="382774"/>
            <a:ext cx="7009509" cy="603704"/>
          </a:xfrm>
          <a:prstGeom prst="rect">
            <a:avLst/>
          </a:prstGeom>
        </p:spPr>
        <p:txBody>
          <a:bodyPr/>
          <a:lstStyle/>
          <a:p>
            <a:r>
              <a:rPr lang="de-DE" dirty="0"/>
              <a:t>5. Planung der Praxisaufgabe</a:t>
            </a:r>
          </a:p>
        </p:txBody>
      </p:sp>
    </p:spTree>
    <p:extLst>
      <p:ext uri="{BB962C8B-B14F-4D97-AF65-F5344CB8AC3E}">
        <p14:creationId xmlns:p14="http://schemas.microsoft.com/office/powerpoint/2010/main" val="5969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Praxisphase</a:t>
            </a:r>
          </a:p>
          <a:p>
            <a:r>
              <a:rPr lang="de-DE" dirty="0"/>
              <a:t>LEITIDEE Diagnosegeleitet fördern </a:t>
            </a:r>
          </a:p>
          <a:p>
            <a:r>
              <a:rPr lang="de-DE" dirty="0"/>
              <a:t>INHALT Operationen verstehen</a:t>
            </a:r>
          </a:p>
          <a:p>
            <a:r>
              <a:rPr lang="de-DE" dirty="0"/>
              <a:t>FÖRDERSCHWERPUNKT Sprache</a:t>
            </a:r>
          </a:p>
          <a:p>
            <a:r>
              <a:rPr lang="de-DE" dirty="0"/>
              <a:t>Planung der Praxisaufgabe</a:t>
            </a:r>
          </a:p>
          <a:p>
            <a:r>
              <a:rPr lang="de-DE" dirty="0"/>
              <a:t>Abschluss</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125</a:t>
            </a:fld>
            <a:endParaRPr lang="de-DE" dirty="0"/>
          </a:p>
        </p:txBody>
      </p:sp>
      <p:sp>
        <p:nvSpPr>
          <p:cNvPr id="6" name="Rechteck: abgerundete Ecken 5">
            <a:extLst>
              <a:ext uri="{FF2B5EF4-FFF2-40B4-BE49-F238E27FC236}">
                <a16:creationId xmlns:a16="http://schemas.microsoft.com/office/drawing/2014/main" id="{A7245597-3132-EDA9-09B3-637EF8C0753E}"/>
              </a:ext>
            </a:extLst>
          </p:cNvPr>
          <p:cNvSpPr/>
          <p:nvPr/>
        </p:nvSpPr>
        <p:spPr>
          <a:xfrm>
            <a:off x="1096423" y="3875873"/>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110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5EB59-7791-8EFF-E44E-9B43D5F3C97A}"/>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94D492E5-068F-BBEA-27D8-F5B99B824038}"/>
              </a:ext>
            </a:extLst>
          </p:cNvPr>
          <p:cNvSpPr>
            <a:spLocks noGrp="1"/>
          </p:cNvSpPr>
          <p:nvPr>
            <p:ph type="sldNum" sz="quarter" idx="12"/>
          </p:nvPr>
        </p:nvSpPr>
        <p:spPr/>
        <p:txBody>
          <a:bodyPr/>
          <a:lstStyle/>
          <a:p>
            <a:fld id="{C3752B7C-18A9-864D-BBCB-54A9F41B5594}" type="slidenum">
              <a:rPr lang="de-DE" smtClean="0"/>
              <a:pPr/>
              <a:t>126</a:t>
            </a:fld>
            <a:endParaRPr lang="de-DE" dirty="0"/>
          </a:p>
        </p:txBody>
      </p:sp>
      <p:sp>
        <p:nvSpPr>
          <p:cNvPr id="5" name="Textplatzhalter 4">
            <a:extLst>
              <a:ext uri="{FF2B5EF4-FFF2-40B4-BE49-F238E27FC236}">
                <a16:creationId xmlns:a16="http://schemas.microsoft.com/office/drawing/2014/main" id="{D393B922-3B35-A87F-0DD5-37BFD175A8D7}"/>
              </a:ext>
            </a:extLst>
          </p:cNvPr>
          <p:cNvSpPr>
            <a:spLocks noGrp="1"/>
          </p:cNvSpPr>
          <p:nvPr>
            <p:ph type="body" sz="quarter" idx="13"/>
          </p:nvPr>
        </p:nvSpPr>
        <p:spPr/>
        <p:txBody>
          <a:bodyPr/>
          <a:lstStyle/>
          <a:p>
            <a:r>
              <a:rPr lang="de-DE" dirty="0"/>
              <a:t>ABSCHLUSS</a:t>
            </a:r>
          </a:p>
        </p:txBody>
      </p:sp>
      <p:sp>
        <p:nvSpPr>
          <p:cNvPr id="6" name="Inhaltsplatzhalter 5">
            <a:extLst>
              <a:ext uri="{FF2B5EF4-FFF2-40B4-BE49-F238E27FC236}">
                <a16:creationId xmlns:a16="http://schemas.microsoft.com/office/drawing/2014/main" id="{B65520DB-3CAC-A50D-F10E-83B4EF60A18B}"/>
              </a:ext>
            </a:extLst>
          </p:cNvPr>
          <p:cNvSpPr>
            <a:spLocks noGrp="1"/>
          </p:cNvSpPr>
          <p:nvPr>
            <p:ph idx="1"/>
          </p:nvPr>
        </p:nvSpPr>
        <p:spPr/>
        <p:txBody>
          <a:bodyPr/>
          <a:lstStyle/>
          <a:p>
            <a:r>
              <a:rPr lang="de-DE" dirty="0"/>
              <a:t>Neben einer kurzen Übersicht über die drei Module dieser Reihe, werden 6 Kernbotschaften des Moduls 2 noch einmal auf zwei Folien gezeigt. Dabei gehören die </a:t>
            </a:r>
            <a:r>
              <a:rPr lang="de-DE" dirty="0" err="1"/>
              <a:t>petrolfarbenen</a:t>
            </a:r>
            <a:r>
              <a:rPr lang="de-DE" dirty="0"/>
              <a:t> Wolken und die enthaltenen Kernbotschaften zu dem 2. Kapitel „LEITIDEE Diagnosegeleitet fördern“, die roten Wolken gehören zu dem 3. Kapitel „INHALTE Operationen verstehen“ und die violetten Wolken gehören zu dem 4. Kapitel „FÖRDERSCHWERPUNKTE Sprache“. </a:t>
            </a:r>
          </a:p>
          <a:p>
            <a:r>
              <a:rPr lang="de-DE" dirty="0"/>
              <a:t>Am Ende gibt es dann, wie bereits im 1. Modul, einen kurzen Diskussionsanlass zu dem vorliegenden Modul.</a:t>
            </a:r>
          </a:p>
        </p:txBody>
      </p:sp>
    </p:spTree>
    <p:extLst>
      <p:ext uri="{BB962C8B-B14F-4D97-AF65-F5344CB8AC3E}">
        <p14:creationId xmlns:p14="http://schemas.microsoft.com/office/powerpoint/2010/main" val="29205224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6. Abschluss</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a:spAutoFit/>
          </a:bodyPr>
          <a:lstStyle>
            <a:lvl1pPr>
              <a:defRPr sz="1800"/>
            </a:lvl1pPr>
          </a:lstStyle>
          <a:p>
            <a:fld id="{86CB4B4D-7CA3-9044-876B-883B54F8677D}" type="slidenum">
              <a:rPr sz="1265"/>
              <a:t>127</a:t>
            </a:fld>
            <a:endParaRPr sz="1265"/>
          </a:p>
        </p:txBody>
      </p:sp>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1096266" y="1415922"/>
            <a:ext cx="7009509" cy="495274"/>
          </a:xfrm>
        </p:spPr>
        <p:txBody>
          <a:bodyPr/>
          <a:lstStyle/>
          <a:p>
            <a:pPr>
              <a:lnSpc>
                <a:spcPct val="100000"/>
              </a:lnSpc>
            </a:pPr>
            <a:r>
              <a:rPr lang="de-DE" sz="1800" dirty="0"/>
              <a:t>TERMIN FÜR DAS 3. MODUL DER VERANSTALTUNGSREIHE</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817456" y="2109169"/>
            <a:ext cx="8047576" cy="2218991"/>
          </a:xfrm>
        </p:spPr>
        <p:txBody>
          <a:bodyPr/>
          <a:lstStyle/>
          <a:p>
            <a:r>
              <a:rPr lang="de-DE" dirty="0"/>
              <a:t>Modul 1: Grundlagen inklusiven Lernens im Mathematikunterricht </a:t>
            </a:r>
          </a:p>
          <a:p>
            <a:r>
              <a:rPr lang="de-DE" dirty="0"/>
              <a:t>Modul 2: Diagnosegeleitet fördern – Operationen verstehen – FS Sprache</a:t>
            </a:r>
          </a:p>
          <a:p>
            <a:r>
              <a:rPr lang="de-DE" dirty="0"/>
              <a:t>Modul 3: Aufgaben adaptieren – Zahlvorstellungen aufbauen – FS Lernen</a:t>
            </a:r>
          </a:p>
          <a:p>
            <a:pPr>
              <a:lnSpc>
                <a:spcPct val="100000"/>
              </a:lnSpc>
              <a:spcBef>
                <a:spcPts val="400"/>
              </a:spcBef>
            </a:pPr>
            <a:endParaRPr lang="de-DE" sz="2000" b="1" dirty="0"/>
          </a:p>
          <a:p>
            <a:endParaRPr lang="de-DE" dirty="0">
              <a:solidFill>
                <a:srgbClr val="FF0000"/>
              </a:solidFill>
            </a:endParaRPr>
          </a:p>
        </p:txBody>
      </p:sp>
      <p:pic>
        <p:nvPicPr>
          <p:cNvPr id="4" name="Grafik 3" descr="Häkchen">
            <a:extLst>
              <a:ext uri="{FF2B5EF4-FFF2-40B4-BE49-F238E27FC236}">
                <a16:creationId xmlns:a16="http://schemas.microsoft.com/office/drawing/2014/main" id="{23A371A9-2585-3856-A079-2699DB780B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36491" y="2021066"/>
            <a:ext cx="573525" cy="573525"/>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69661A6B-E950-DEF4-36B8-6F4E0F4FEF79}"/>
              </a:ext>
            </a:extLst>
          </p:cNvPr>
          <p:cNvSpPr txBox="1"/>
          <p:nvPr/>
        </p:nvSpPr>
        <p:spPr>
          <a:xfrm>
            <a:off x="2614276" y="3218664"/>
            <a:ext cx="3973488" cy="461665"/>
          </a:xfrm>
          <a:prstGeom prst="rect">
            <a:avLst/>
          </a:prstGeom>
          <a:solidFill>
            <a:schemeClr val="bg1"/>
          </a:solidFill>
          <a:ln w="28575">
            <a:solidFill>
              <a:srgbClr val="327D87"/>
            </a:solidFill>
          </a:ln>
        </p:spPr>
        <p:txBody>
          <a:bodyPr wrap="square" rtlCol="0">
            <a:spAutoFit/>
          </a:bodyPr>
          <a:lstStyle/>
          <a:p>
            <a:r>
              <a:rPr lang="de-DE" sz="2400" dirty="0">
                <a:solidFill>
                  <a:srgbClr val="FF0000"/>
                </a:solidFill>
                <a:highlight>
                  <a:srgbClr val="FFFFFF"/>
                </a:highlight>
              </a:rPr>
              <a:t>XX.XX.202X, XX:00 – XX:00 Uhr </a:t>
            </a:r>
          </a:p>
        </p:txBody>
      </p:sp>
      <p:sp>
        <p:nvSpPr>
          <p:cNvPr id="3" name="Foliennummernplatzhalter 5">
            <a:extLst>
              <a:ext uri="{FF2B5EF4-FFF2-40B4-BE49-F238E27FC236}">
                <a16:creationId xmlns:a16="http://schemas.microsoft.com/office/drawing/2014/main" id="{6E3EE390-D9EE-784F-179E-4E79B3D0D51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127</a:t>
            </a:fld>
            <a:endParaRPr lang="de-DE"/>
          </a:p>
        </p:txBody>
      </p:sp>
      <p:pic>
        <p:nvPicPr>
          <p:cNvPr id="10" name="Grafik 9" descr="Häkchen">
            <a:extLst>
              <a:ext uri="{FF2B5EF4-FFF2-40B4-BE49-F238E27FC236}">
                <a16:creationId xmlns:a16="http://schemas.microsoft.com/office/drawing/2014/main" id="{8B3DBAAA-4AB3-D31D-E9AA-8496CC84D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00762" y="2594591"/>
            <a:ext cx="573525" cy="5735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11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bg/>
                                          </p:spTgt>
                                        </p:tgtEl>
                                        <p:attrNameLst>
                                          <p:attrName>style.visibility</p:attrName>
                                        </p:attrNameLst>
                                      </p:cBhvr>
                                      <p:to>
                                        <p:strVal val="visible"/>
                                      </p:to>
                                    </p:set>
                                    <p:animEffect transition="in" filter="wipe(left)">
                                      <p:cBhvr>
                                        <p:cTn id="43" dur="500"/>
                                        <p:tgtEl>
                                          <p:spTgt spid="9">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wipe(left)">
                                      <p:cBhvr>
                                        <p:cTn id="4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6. Abschluss</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76270" y="1460328"/>
            <a:ext cx="8765849" cy="4418617"/>
          </a:xfrm>
        </p:spPr>
        <p:txBody>
          <a:bodyPr/>
          <a:lstStyle/>
          <a:p>
            <a:endParaRPr lang="de-DE" dirty="0"/>
          </a:p>
          <a:p>
            <a:endParaRPr lang="de-DE" dirty="0"/>
          </a:p>
          <a:p>
            <a:endParaRPr lang="de-DE" dirty="0"/>
          </a:p>
          <a:p>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128</a:t>
            </a:fld>
            <a:endParaRPr lang="de-DE"/>
          </a:p>
        </p:txBody>
      </p:sp>
      <p:sp>
        <p:nvSpPr>
          <p:cNvPr id="8" name="Rechteck 7">
            <a:extLst>
              <a:ext uri="{FF2B5EF4-FFF2-40B4-BE49-F238E27FC236}">
                <a16:creationId xmlns:a16="http://schemas.microsoft.com/office/drawing/2014/main" id="{83A064FA-6317-0D4F-A794-096433EA2432}"/>
              </a:ext>
            </a:extLst>
          </p:cNvPr>
          <p:cNvSpPr/>
          <p:nvPr/>
        </p:nvSpPr>
        <p:spPr>
          <a:xfrm>
            <a:off x="114690" y="1181188"/>
            <a:ext cx="8400660" cy="461665"/>
          </a:xfrm>
          <a:prstGeom prst="rect">
            <a:avLst/>
          </a:prstGeom>
        </p:spPr>
        <p:txBody>
          <a:bodyPr wrap="square">
            <a:spAutoFit/>
          </a:bodyPr>
          <a:lstStyle/>
          <a:p>
            <a:pPr algn="ctr"/>
            <a:r>
              <a:rPr lang="de-DE" sz="2400" dirty="0">
                <a:solidFill>
                  <a:srgbClr val="327D87"/>
                </a:solidFill>
                <a:latin typeface="Helvetica Neue" panose="02000503000000020004" pitchFamily="2" charset="0"/>
              </a:rPr>
              <a:t>Die Kernbotschaften dieses Coaching-Moduls – Teil 1:</a:t>
            </a:r>
          </a:p>
        </p:txBody>
      </p:sp>
      <p:grpSp>
        <p:nvGrpSpPr>
          <p:cNvPr id="17" name="Gruppieren 16">
            <a:extLst>
              <a:ext uri="{FF2B5EF4-FFF2-40B4-BE49-F238E27FC236}">
                <a16:creationId xmlns:a16="http://schemas.microsoft.com/office/drawing/2014/main" id="{97D0B3BE-1DFE-E012-D416-D578B23B04D8}"/>
              </a:ext>
            </a:extLst>
          </p:cNvPr>
          <p:cNvGrpSpPr/>
          <p:nvPr/>
        </p:nvGrpSpPr>
        <p:grpSpPr>
          <a:xfrm>
            <a:off x="64317" y="1611455"/>
            <a:ext cx="5495160" cy="1333635"/>
            <a:chOff x="3488376" y="1938807"/>
            <a:chExt cx="5453742" cy="1730829"/>
          </a:xfrm>
        </p:grpSpPr>
        <p:sp>
          <p:nvSpPr>
            <p:cNvPr id="7" name="Wolkenförmige Legende 6">
              <a:extLst>
                <a:ext uri="{FF2B5EF4-FFF2-40B4-BE49-F238E27FC236}">
                  <a16:creationId xmlns:a16="http://schemas.microsoft.com/office/drawing/2014/main" id="{3813469F-256B-DBE3-5136-DFA4239123AD}"/>
                </a:ext>
              </a:extLst>
            </p:cNvPr>
            <p:cNvSpPr/>
            <p:nvPr/>
          </p:nvSpPr>
          <p:spPr>
            <a:xfrm>
              <a:off x="3488376" y="1938807"/>
              <a:ext cx="5453742" cy="1730829"/>
            </a:xfrm>
            <a:prstGeom prst="cloudCallout">
              <a:avLst>
                <a:gd name="adj1" fmla="val 8383"/>
                <a:gd name="adj2" fmla="val 76609"/>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75F4BEC9-CFEC-399C-7AE6-792090BAB2EA}"/>
                </a:ext>
              </a:extLst>
            </p:cNvPr>
            <p:cNvPicPr>
              <a:picLocks noChangeAspect="1"/>
            </p:cNvPicPr>
            <p:nvPr/>
          </p:nvPicPr>
          <p:blipFill>
            <a:blip r:embed="rId3"/>
            <a:stretch>
              <a:fillRect/>
            </a:stretch>
          </p:blipFill>
          <p:spPr>
            <a:xfrm>
              <a:off x="7719049" y="2819400"/>
              <a:ext cx="571945" cy="261258"/>
            </a:xfrm>
            <a:prstGeom prst="rect">
              <a:avLst/>
            </a:prstGeom>
          </p:spPr>
        </p:pic>
        <p:pic>
          <p:nvPicPr>
            <p:cNvPr id="15" name="Grafik 14">
              <a:extLst>
                <a:ext uri="{FF2B5EF4-FFF2-40B4-BE49-F238E27FC236}">
                  <a16:creationId xmlns:a16="http://schemas.microsoft.com/office/drawing/2014/main" id="{9E2E5922-F87A-F1BA-1094-9F70476DD63A}"/>
                </a:ext>
              </a:extLst>
            </p:cNvPr>
            <p:cNvPicPr>
              <a:picLocks noChangeAspect="1"/>
            </p:cNvPicPr>
            <p:nvPr/>
          </p:nvPicPr>
          <p:blipFill>
            <a:blip r:embed="rId3"/>
            <a:stretch>
              <a:fillRect/>
            </a:stretch>
          </p:blipFill>
          <p:spPr>
            <a:xfrm>
              <a:off x="8165363" y="2525485"/>
              <a:ext cx="571945" cy="261258"/>
            </a:xfrm>
            <a:prstGeom prst="rect">
              <a:avLst/>
            </a:prstGeom>
          </p:spPr>
        </p:pic>
        <p:pic>
          <p:nvPicPr>
            <p:cNvPr id="16" name="Grafik 15">
              <a:extLst>
                <a:ext uri="{FF2B5EF4-FFF2-40B4-BE49-F238E27FC236}">
                  <a16:creationId xmlns:a16="http://schemas.microsoft.com/office/drawing/2014/main" id="{08F8D7F7-3511-57E0-CA07-BC72829CFF69}"/>
                </a:ext>
              </a:extLst>
            </p:cNvPr>
            <p:cNvPicPr>
              <a:picLocks noChangeAspect="1"/>
            </p:cNvPicPr>
            <p:nvPr/>
          </p:nvPicPr>
          <p:blipFill>
            <a:blip r:embed="rId3"/>
            <a:stretch>
              <a:fillRect/>
            </a:stretch>
          </p:blipFill>
          <p:spPr>
            <a:xfrm>
              <a:off x="3832849" y="2830286"/>
              <a:ext cx="571945" cy="261258"/>
            </a:xfrm>
            <a:prstGeom prst="rect">
              <a:avLst/>
            </a:prstGeom>
          </p:spPr>
        </p:pic>
      </p:grpSp>
      <p:sp>
        <p:nvSpPr>
          <p:cNvPr id="10" name="Textfeld 9">
            <a:extLst>
              <a:ext uri="{FF2B5EF4-FFF2-40B4-BE49-F238E27FC236}">
                <a16:creationId xmlns:a16="http://schemas.microsoft.com/office/drawing/2014/main" id="{C94DC5EE-FEBA-FBED-AEF5-DE3ABA0A070A}"/>
              </a:ext>
            </a:extLst>
          </p:cNvPr>
          <p:cNvSpPr txBox="1"/>
          <p:nvPr/>
        </p:nvSpPr>
        <p:spPr>
          <a:xfrm>
            <a:off x="344147" y="1827511"/>
            <a:ext cx="4715659" cy="923330"/>
          </a:xfrm>
          <a:prstGeom prst="rect">
            <a:avLst/>
          </a:prstGeom>
          <a:noFill/>
        </p:spPr>
        <p:txBody>
          <a:bodyPr wrap="square" rtlCol="0">
            <a:spAutoFit/>
          </a:bodyPr>
          <a:lstStyle/>
          <a:p>
            <a:pPr algn="ctr">
              <a:spcBef>
                <a:spcPts val="400"/>
              </a:spcBef>
            </a:pPr>
            <a:r>
              <a:rPr lang="de-DE" dirty="0"/>
              <a:t>     Eine Aufgabe kann je nach Intention sowohl zur Diagnose als auch zur Förderung eingesetzt werden.</a:t>
            </a:r>
          </a:p>
        </p:txBody>
      </p:sp>
      <p:grpSp>
        <p:nvGrpSpPr>
          <p:cNvPr id="11" name="Gruppieren 10">
            <a:extLst>
              <a:ext uri="{FF2B5EF4-FFF2-40B4-BE49-F238E27FC236}">
                <a16:creationId xmlns:a16="http://schemas.microsoft.com/office/drawing/2014/main" id="{2AFDD1A5-AF27-B13A-7E7D-6EDEC2E648CB}"/>
              </a:ext>
            </a:extLst>
          </p:cNvPr>
          <p:cNvGrpSpPr/>
          <p:nvPr/>
        </p:nvGrpSpPr>
        <p:grpSpPr>
          <a:xfrm>
            <a:off x="-4834" y="3754033"/>
            <a:ext cx="7249696" cy="2493683"/>
            <a:chOff x="-4834" y="3754033"/>
            <a:chExt cx="7249696" cy="2493683"/>
          </a:xfrm>
        </p:grpSpPr>
        <p:sp>
          <p:nvSpPr>
            <p:cNvPr id="27" name="Wolkenförmige Legende 26">
              <a:extLst>
                <a:ext uri="{FF2B5EF4-FFF2-40B4-BE49-F238E27FC236}">
                  <a16:creationId xmlns:a16="http://schemas.microsoft.com/office/drawing/2014/main" id="{728B43CC-A652-D158-76BE-A31E47D032A5}"/>
                </a:ext>
              </a:extLst>
            </p:cNvPr>
            <p:cNvSpPr/>
            <p:nvPr/>
          </p:nvSpPr>
          <p:spPr>
            <a:xfrm>
              <a:off x="-4834" y="3754033"/>
              <a:ext cx="7249696" cy="2493683"/>
            </a:xfrm>
            <a:prstGeom prst="cloudCallout">
              <a:avLst>
                <a:gd name="adj1" fmla="val 48094"/>
                <a:gd name="adj2" fmla="val 44371"/>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 name="Grafik 29">
              <a:extLst>
                <a:ext uri="{FF2B5EF4-FFF2-40B4-BE49-F238E27FC236}">
                  <a16:creationId xmlns:a16="http://schemas.microsoft.com/office/drawing/2014/main" id="{69D68C32-8FDB-5EB8-43E2-7E18990345DA}"/>
                </a:ext>
              </a:extLst>
            </p:cNvPr>
            <p:cNvPicPr>
              <a:picLocks noChangeAspect="1"/>
            </p:cNvPicPr>
            <p:nvPr/>
          </p:nvPicPr>
          <p:blipFill>
            <a:blip r:embed="rId3"/>
            <a:stretch>
              <a:fillRect/>
            </a:stretch>
          </p:blipFill>
          <p:spPr>
            <a:xfrm>
              <a:off x="440575" y="5028960"/>
              <a:ext cx="849829" cy="425322"/>
            </a:xfrm>
            <a:prstGeom prst="rect">
              <a:avLst/>
            </a:prstGeom>
            <a:ln>
              <a:noFill/>
            </a:ln>
          </p:spPr>
        </p:pic>
      </p:grpSp>
      <p:pic>
        <p:nvPicPr>
          <p:cNvPr id="28" name="Grafik 27">
            <a:extLst>
              <a:ext uri="{FF2B5EF4-FFF2-40B4-BE49-F238E27FC236}">
                <a16:creationId xmlns:a16="http://schemas.microsoft.com/office/drawing/2014/main" id="{823DB03B-94E9-2827-2577-41D6AB85A8E0}"/>
              </a:ext>
            </a:extLst>
          </p:cNvPr>
          <p:cNvPicPr>
            <a:picLocks noChangeAspect="1"/>
          </p:cNvPicPr>
          <p:nvPr/>
        </p:nvPicPr>
        <p:blipFill>
          <a:blip r:embed="rId3"/>
          <a:stretch>
            <a:fillRect/>
          </a:stretch>
        </p:blipFill>
        <p:spPr>
          <a:xfrm>
            <a:off x="5627169" y="4972350"/>
            <a:ext cx="849829" cy="425322"/>
          </a:xfrm>
          <a:prstGeom prst="rect">
            <a:avLst/>
          </a:prstGeom>
          <a:ln>
            <a:noFill/>
          </a:ln>
        </p:spPr>
      </p:pic>
      <p:grpSp>
        <p:nvGrpSpPr>
          <p:cNvPr id="21" name="Gruppieren 20">
            <a:extLst>
              <a:ext uri="{FF2B5EF4-FFF2-40B4-BE49-F238E27FC236}">
                <a16:creationId xmlns:a16="http://schemas.microsoft.com/office/drawing/2014/main" id="{4793B01C-AD05-4D11-DB22-8EA892FBEAC0}"/>
              </a:ext>
            </a:extLst>
          </p:cNvPr>
          <p:cNvGrpSpPr/>
          <p:nvPr/>
        </p:nvGrpSpPr>
        <p:grpSpPr>
          <a:xfrm>
            <a:off x="3499868" y="2264805"/>
            <a:ext cx="5803533" cy="1946394"/>
            <a:chOff x="3488376" y="1938807"/>
            <a:chExt cx="5453742" cy="1556270"/>
          </a:xfrm>
          <a:solidFill>
            <a:schemeClr val="bg1"/>
          </a:solidFill>
        </p:grpSpPr>
        <p:sp>
          <p:nvSpPr>
            <p:cNvPr id="22" name="Wolkenförmige Legende 21">
              <a:extLst>
                <a:ext uri="{FF2B5EF4-FFF2-40B4-BE49-F238E27FC236}">
                  <a16:creationId xmlns:a16="http://schemas.microsoft.com/office/drawing/2014/main" id="{938831EA-4F29-EBA5-9F86-28834FEC55D8}"/>
                </a:ext>
              </a:extLst>
            </p:cNvPr>
            <p:cNvSpPr/>
            <p:nvPr/>
          </p:nvSpPr>
          <p:spPr>
            <a:xfrm>
              <a:off x="3488376" y="1938807"/>
              <a:ext cx="5453742" cy="1556270"/>
            </a:xfrm>
            <a:prstGeom prst="cloudCallout">
              <a:avLst>
                <a:gd name="adj1" fmla="val 26512"/>
                <a:gd name="adj2" fmla="val 67270"/>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 name="Grafik 22">
              <a:extLst>
                <a:ext uri="{FF2B5EF4-FFF2-40B4-BE49-F238E27FC236}">
                  <a16:creationId xmlns:a16="http://schemas.microsoft.com/office/drawing/2014/main" id="{D56CAF23-719B-917F-8D61-8BC4F5CDD4AE}"/>
                </a:ext>
              </a:extLst>
            </p:cNvPr>
            <p:cNvPicPr>
              <a:picLocks noChangeAspect="1"/>
            </p:cNvPicPr>
            <p:nvPr/>
          </p:nvPicPr>
          <p:blipFill>
            <a:blip r:embed="rId3"/>
            <a:stretch>
              <a:fillRect/>
            </a:stretch>
          </p:blipFill>
          <p:spPr>
            <a:xfrm>
              <a:off x="7719049" y="2719976"/>
              <a:ext cx="571945" cy="261258"/>
            </a:xfrm>
            <a:prstGeom prst="rect">
              <a:avLst/>
            </a:prstGeom>
            <a:grpFill/>
          </p:spPr>
        </p:pic>
        <p:pic>
          <p:nvPicPr>
            <p:cNvPr id="24" name="Grafik 23">
              <a:extLst>
                <a:ext uri="{FF2B5EF4-FFF2-40B4-BE49-F238E27FC236}">
                  <a16:creationId xmlns:a16="http://schemas.microsoft.com/office/drawing/2014/main" id="{1BA5E5C9-AC2E-E701-9C39-0F1345C98B48}"/>
                </a:ext>
              </a:extLst>
            </p:cNvPr>
            <p:cNvPicPr>
              <a:picLocks noChangeAspect="1"/>
            </p:cNvPicPr>
            <p:nvPr/>
          </p:nvPicPr>
          <p:blipFill>
            <a:blip r:embed="rId3"/>
            <a:stretch>
              <a:fillRect/>
            </a:stretch>
          </p:blipFill>
          <p:spPr>
            <a:xfrm>
              <a:off x="8165363" y="2525485"/>
              <a:ext cx="571945" cy="261258"/>
            </a:xfrm>
            <a:prstGeom prst="rect">
              <a:avLst/>
            </a:prstGeom>
            <a:grpFill/>
          </p:spPr>
        </p:pic>
        <p:pic>
          <p:nvPicPr>
            <p:cNvPr id="25" name="Grafik 24">
              <a:extLst>
                <a:ext uri="{FF2B5EF4-FFF2-40B4-BE49-F238E27FC236}">
                  <a16:creationId xmlns:a16="http://schemas.microsoft.com/office/drawing/2014/main" id="{031CB957-37CA-AF14-CE13-18ACA9ED4489}"/>
                </a:ext>
              </a:extLst>
            </p:cNvPr>
            <p:cNvPicPr>
              <a:picLocks noChangeAspect="1"/>
            </p:cNvPicPr>
            <p:nvPr/>
          </p:nvPicPr>
          <p:blipFill>
            <a:blip r:embed="rId3"/>
            <a:stretch>
              <a:fillRect/>
            </a:stretch>
          </p:blipFill>
          <p:spPr>
            <a:xfrm>
              <a:off x="3832849" y="2830286"/>
              <a:ext cx="571945" cy="261258"/>
            </a:xfrm>
            <a:prstGeom prst="rect">
              <a:avLst/>
            </a:prstGeom>
            <a:grpFill/>
          </p:spPr>
        </p:pic>
      </p:grpSp>
      <p:sp>
        <p:nvSpPr>
          <p:cNvPr id="19" name="Textfeld 18">
            <a:extLst>
              <a:ext uri="{FF2B5EF4-FFF2-40B4-BE49-F238E27FC236}">
                <a16:creationId xmlns:a16="http://schemas.microsoft.com/office/drawing/2014/main" id="{DCAEF2AB-6305-F947-6BF6-F6462A64F3C3}"/>
              </a:ext>
            </a:extLst>
          </p:cNvPr>
          <p:cNvSpPr txBox="1"/>
          <p:nvPr/>
        </p:nvSpPr>
        <p:spPr>
          <a:xfrm>
            <a:off x="3882989" y="2460479"/>
            <a:ext cx="4966358" cy="1805623"/>
          </a:xfrm>
          <a:prstGeom prst="rect">
            <a:avLst/>
          </a:prstGeom>
          <a:noFill/>
        </p:spPr>
        <p:txBody>
          <a:bodyPr wrap="square">
            <a:spAutoFit/>
          </a:bodyPr>
          <a:lstStyle/>
          <a:p>
            <a:pPr algn="ctr">
              <a:spcBef>
                <a:spcPts val="400"/>
              </a:spcBef>
            </a:pPr>
            <a:r>
              <a:rPr lang="de-DE" dirty="0">
                <a:solidFill>
                  <a:srgbClr val="222222"/>
                </a:solidFill>
                <a:cs typeface="Arial"/>
              </a:rPr>
              <a:t>            </a:t>
            </a:r>
            <a:r>
              <a:rPr lang="de-DE" dirty="0"/>
              <a:t>Um aus einer Diagnose eine sinnvolle Förderung zu entwickeln, ist eine professionelle Deutung unabdingbar. Eine Deutung ist dann professionell, wenn sie auf der Grundlage mathematikdidaktischen Wissens erfolgt. </a:t>
            </a:r>
          </a:p>
          <a:p>
            <a:pPr algn="ctr">
              <a:spcBef>
                <a:spcPts val="400"/>
              </a:spcBef>
            </a:pPr>
            <a:endParaRPr lang="de-DE" dirty="0"/>
          </a:p>
        </p:txBody>
      </p:sp>
      <p:sp>
        <p:nvSpPr>
          <p:cNvPr id="9" name="Textfeld 8">
            <a:extLst>
              <a:ext uri="{FF2B5EF4-FFF2-40B4-BE49-F238E27FC236}">
                <a16:creationId xmlns:a16="http://schemas.microsoft.com/office/drawing/2014/main" id="{66BD9BAA-269A-8082-31D2-FD5AF27FE9E7}"/>
              </a:ext>
            </a:extLst>
          </p:cNvPr>
          <p:cNvSpPr txBox="1"/>
          <p:nvPr/>
        </p:nvSpPr>
        <p:spPr>
          <a:xfrm>
            <a:off x="801857" y="4087459"/>
            <a:ext cx="5419933" cy="2308324"/>
          </a:xfrm>
          <a:prstGeom prst="rect">
            <a:avLst/>
          </a:prstGeom>
          <a:noFill/>
        </p:spPr>
        <p:txBody>
          <a:bodyPr wrap="square" rtlCol="0">
            <a:spAutoFit/>
          </a:bodyPr>
          <a:lstStyle/>
          <a:p>
            <a:pPr algn="ctr"/>
            <a:r>
              <a:rPr lang="de-DE" dirty="0"/>
              <a:t>Ein flexibles Operationsverständnis für die Multiplikation bedeutet der Aufbau von tragfähigen Grundvorstellungen, die Fähigkeit zu einem flexiblen Darstellungswechsel und das Nutzen von Beziehungen zwischen unterschiedlichen Aufgaben. Somit ist es wesentlich mehr als das Auswendiglernen des Kleinen 1x1.</a:t>
            </a:r>
          </a:p>
          <a:p>
            <a:endParaRPr lang="de-DE" dirty="0"/>
          </a:p>
        </p:txBody>
      </p:sp>
    </p:spTree>
    <p:extLst>
      <p:ext uri="{BB962C8B-B14F-4D97-AF65-F5344CB8AC3E}">
        <p14:creationId xmlns:p14="http://schemas.microsoft.com/office/powerpoint/2010/main" val="49713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1"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9" grpId="0"/>
      <p:bldP spid="9" grpId="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6. Abschluss</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76270" y="1460328"/>
            <a:ext cx="8765849" cy="4418617"/>
          </a:xfrm>
        </p:spPr>
        <p:txBody>
          <a:bodyPr/>
          <a:lstStyle/>
          <a:p>
            <a:endParaRPr lang="de-DE" dirty="0"/>
          </a:p>
          <a:p>
            <a:endParaRPr lang="de-DE" dirty="0"/>
          </a:p>
          <a:p>
            <a:endParaRPr lang="de-DE" dirty="0"/>
          </a:p>
          <a:p>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129</a:t>
            </a:fld>
            <a:endParaRPr lang="de-DE"/>
          </a:p>
        </p:txBody>
      </p:sp>
      <p:sp>
        <p:nvSpPr>
          <p:cNvPr id="8" name="Rechteck 7">
            <a:extLst>
              <a:ext uri="{FF2B5EF4-FFF2-40B4-BE49-F238E27FC236}">
                <a16:creationId xmlns:a16="http://schemas.microsoft.com/office/drawing/2014/main" id="{83A064FA-6317-0D4F-A794-096433EA2432}"/>
              </a:ext>
            </a:extLst>
          </p:cNvPr>
          <p:cNvSpPr/>
          <p:nvPr/>
        </p:nvSpPr>
        <p:spPr>
          <a:xfrm>
            <a:off x="114690" y="1181188"/>
            <a:ext cx="8400660" cy="461665"/>
          </a:xfrm>
          <a:prstGeom prst="rect">
            <a:avLst/>
          </a:prstGeom>
        </p:spPr>
        <p:txBody>
          <a:bodyPr wrap="square">
            <a:spAutoFit/>
          </a:bodyPr>
          <a:lstStyle/>
          <a:p>
            <a:pPr algn="ctr"/>
            <a:r>
              <a:rPr lang="de-DE" sz="2400" dirty="0">
                <a:solidFill>
                  <a:srgbClr val="327D87"/>
                </a:solidFill>
                <a:latin typeface="Helvetica Neue" panose="02000503000000020004" pitchFamily="2" charset="0"/>
              </a:rPr>
              <a:t>Die Kernbotschaften dieses Coaching-Moduls – Teil 2:</a:t>
            </a:r>
          </a:p>
        </p:txBody>
      </p:sp>
      <p:grpSp>
        <p:nvGrpSpPr>
          <p:cNvPr id="17" name="Gruppieren 16">
            <a:extLst>
              <a:ext uri="{FF2B5EF4-FFF2-40B4-BE49-F238E27FC236}">
                <a16:creationId xmlns:a16="http://schemas.microsoft.com/office/drawing/2014/main" id="{97D0B3BE-1DFE-E012-D416-D578B23B04D8}"/>
              </a:ext>
            </a:extLst>
          </p:cNvPr>
          <p:cNvGrpSpPr/>
          <p:nvPr/>
        </p:nvGrpSpPr>
        <p:grpSpPr>
          <a:xfrm>
            <a:off x="64317" y="1611455"/>
            <a:ext cx="5495160" cy="1333635"/>
            <a:chOff x="3488376" y="1938807"/>
            <a:chExt cx="5453742" cy="1730829"/>
          </a:xfrm>
        </p:grpSpPr>
        <p:sp>
          <p:nvSpPr>
            <p:cNvPr id="7" name="Wolkenförmige Legende 6">
              <a:extLst>
                <a:ext uri="{FF2B5EF4-FFF2-40B4-BE49-F238E27FC236}">
                  <a16:creationId xmlns:a16="http://schemas.microsoft.com/office/drawing/2014/main" id="{3813469F-256B-DBE3-5136-DFA4239123AD}"/>
                </a:ext>
              </a:extLst>
            </p:cNvPr>
            <p:cNvSpPr/>
            <p:nvPr/>
          </p:nvSpPr>
          <p:spPr>
            <a:xfrm>
              <a:off x="3488376" y="1938807"/>
              <a:ext cx="5453742" cy="1730829"/>
            </a:xfrm>
            <a:prstGeom prst="cloudCallout">
              <a:avLst>
                <a:gd name="adj1" fmla="val 8383"/>
                <a:gd name="adj2" fmla="val 76609"/>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75F4BEC9-CFEC-399C-7AE6-792090BAB2EA}"/>
                </a:ext>
              </a:extLst>
            </p:cNvPr>
            <p:cNvPicPr>
              <a:picLocks noChangeAspect="1"/>
            </p:cNvPicPr>
            <p:nvPr/>
          </p:nvPicPr>
          <p:blipFill>
            <a:blip r:embed="rId3"/>
            <a:stretch>
              <a:fillRect/>
            </a:stretch>
          </p:blipFill>
          <p:spPr>
            <a:xfrm>
              <a:off x="7719049" y="2819400"/>
              <a:ext cx="571945" cy="261258"/>
            </a:xfrm>
            <a:prstGeom prst="rect">
              <a:avLst/>
            </a:prstGeom>
            <a:ln>
              <a:noFill/>
            </a:ln>
          </p:spPr>
        </p:pic>
        <p:pic>
          <p:nvPicPr>
            <p:cNvPr id="15" name="Grafik 14">
              <a:extLst>
                <a:ext uri="{FF2B5EF4-FFF2-40B4-BE49-F238E27FC236}">
                  <a16:creationId xmlns:a16="http://schemas.microsoft.com/office/drawing/2014/main" id="{9E2E5922-F87A-F1BA-1094-9F70476DD63A}"/>
                </a:ext>
              </a:extLst>
            </p:cNvPr>
            <p:cNvPicPr>
              <a:picLocks noChangeAspect="1"/>
            </p:cNvPicPr>
            <p:nvPr/>
          </p:nvPicPr>
          <p:blipFill>
            <a:blip r:embed="rId3"/>
            <a:stretch>
              <a:fillRect/>
            </a:stretch>
          </p:blipFill>
          <p:spPr>
            <a:xfrm>
              <a:off x="8165363" y="2525485"/>
              <a:ext cx="571945" cy="261258"/>
            </a:xfrm>
            <a:prstGeom prst="rect">
              <a:avLst/>
            </a:prstGeom>
            <a:ln>
              <a:noFill/>
            </a:ln>
          </p:spPr>
        </p:pic>
        <p:pic>
          <p:nvPicPr>
            <p:cNvPr id="16" name="Grafik 15">
              <a:extLst>
                <a:ext uri="{FF2B5EF4-FFF2-40B4-BE49-F238E27FC236}">
                  <a16:creationId xmlns:a16="http://schemas.microsoft.com/office/drawing/2014/main" id="{08F8D7F7-3511-57E0-CA07-BC72829CFF69}"/>
                </a:ext>
              </a:extLst>
            </p:cNvPr>
            <p:cNvPicPr>
              <a:picLocks noChangeAspect="1"/>
            </p:cNvPicPr>
            <p:nvPr/>
          </p:nvPicPr>
          <p:blipFill>
            <a:blip r:embed="rId3"/>
            <a:stretch>
              <a:fillRect/>
            </a:stretch>
          </p:blipFill>
          <p:spPr>
            <a:xfrm>
              <a:off x="3832849" y="2830286"/>
              <a:ext cx="571945" cy="261258"/>
            </a:xfrm>
            <a:prstGeom prst="rect">
              <a:avLst/>
            </a:prstGeom>
            <a:ln>
              <a:noFill/>
            </a:ln>
          </p:spPr>
        </p:pic>
      </p:grpSp>
      <p:sp>
        <p:nvSpPr>
          <p:cNvPr id="10" name="Textfeld 9">
            <a:extLst>
              <a:ext uri="{FF2B5EF4-FFF2-40B4-BE49-F238E27FC236}">
                <a16:creationId xmlns:a16="http://schemas.microsoft.com/office/drawing/2014/main" id="{C94DC5EE-FEBA-FBED-AEF5-DE3ABA0A070A}"/>
              </a:ext>
            </a:extLst>
          </p:cNvPr>
          <p:cNvSpPr txBox="1"/>
          <p:nvPr/>
        </p:nvSpPr>
        <p:spPr>
          <a:xfrm>
            <a:off x="454067" y="1784839"/>
            <a:ext cx="4637997" cy="1251625"/>
          </a:xfrm>
          <a:prstGeom prst="rect">
            <a:avLst/>
          </a:prstGeom>
          <a:noFill/>
        </p:spPr>
        <p:txBody>
          <a:bodyPr wrap="square" rtlCol="0">
            <a:spAutoFit/>
          </a:bodyPr>
          <a:lstStyle/>
          <a:p>
            <a:pPr algn="ctr">
              <a:spcBef>
                <a:spcPts val="400"/>
              </a:spcBef>
            </a:pPr>
            <a:r>
              <a:rPr lang="de-DE" dirty="0"/>
              <a:t>     Leistungsschwächere Kinder benötigen besondere Unterstützung bei der Erarbeitung eines flexiblen Operationsverständnisses.</a:t>
            </a:r>
          </a:p>
          <a:p>
            <a:pPr algn="ctr">
              <a:spcBef>
                <a:spcPts val="400"/>
              </a:spcBef>
            </a:pPr>
            <a:endParaRPr lang="de-DE" dirty="0"/>
          </a:p>
        </p:txBody>
      </p:sp>
      <p:grpSp>
        <p:nvGrpSpPr>
          <p:cNvPr id="26" name="Gruppieren 25">
            <a:extLst>
              <a:ext uri="{FF2B5EF4-FFF2-40B4-BE49-F238E27FC236}">
                <a16:creationId xmlns:a16="http://schemas.microsoft.com/office/drawing/2014/main" id="{42368E41-8D5F-DB02-6259-8ECDA99B35E8}"/>
              </a:ext>
            </a:extLst>
          </p:cNvPr>
          <p:cNvGrpSpPr/>
          <p:nvPr/>
        </p:nvGrpSpPr>
        <p:grpSpPr>
          <a:xfrm>
            <a:off x="151342" y="4126181"/>
            <a:ext cx="6983150" cy="2077946"/>
            <a:chOff x="3648056" y="1842313"/>
            <a:chExt cx="4886527" cy="1754043"/>
          </a:xfrm>
        </p:grpSpPr>
        <p:sp>
          <p:nvSpPr>
            <p:cNvPr id="27" name="Wolkenförmige Legende 26">
              <a:extLst>
                <a:ext uri="{FF2B5EF4-FFF2-40B4-BE49-F238E27FC236}">
                  <a16:creationId xmlns:a16="http://schemas.microsoft.com/office/drawing/2014/main" id="{728B43CC-A652-D158-76BE-A31E47D032A5}"/>
                </a:ext>
              </a:extLst>
            </p:cNvPr>
            <p:cNvSpPr/>
            <p:nvPr/>
          </p:nvSpPr>
          <p:spPr>
            <a:xfrm>
              <a:off x="3648056" y="1842313"/>
              <a:ext cx="4886527" cy="1754043"/>
            </a:xfrm>
            <a:prstGeom prst="cloudCallout">
              <a:avLst>
                <a:gd name="adj1" fmla="val -23509"/>
                <a:gd name="adj2" fmla="val 68743"/>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8" name="Grafik 27">
              <a:extLst>
                <a:ext uri="{FF2B5EF4-FFF2-40B4-BE49-F238E27FC236}">
                  <a16:creationId xmlns:a16="http://schemas.microsoft.com/office/drawing/2014/main" id="{823DB03B-94E9-2827-2577-41D6AB85A8E0}"/>
                </a:ext>
              </a:extLst>
            </p:cNvPr>
            <p:cNvPicPr>
              <a:picLocks noChangeAspect="1"/>
            </p:cNvPicPr>
            <p:nvPr/>
          </p:nvPicPr>
          <p:blipFill>
            <a:blip r:embed="rId3"/>
            <a:stretch>
              <a:fillRect/>
            </a:stretch>
          </p:blipFill>
          <p:spPr>
            <a:xfrm>
              <a:off x="7456337" y="2728204"/>
              <a:ext cx="572812" cy="299169"/>
            </a:xfrm>
            <a:prstGeom prst="rect">
              <a:avLst/>
            </a:prstGeom>
            <a:ln>
              <a:noFill/>
            </a:ln>
          </p:spPr>
        </p:pic>
        <p:pic>
          <p:nvPicPr>
            <p:cNvPr id="29" name="Grafik 28">
              <a:extLst>
                <a:ext uri="{FF2B5EF4-FFF2-40B4-BE49-F238E27FC236}">
                  <a16:creationId xmlns:a16="http://schemas.microsoft.com/office/drawing/2014/main" id="{8F7EC27D-F9BA-EA6C-C072-54C0F84D6149}"/>
                </a:ext>
              </a:extLst>
            </p:cNvPr>
            <p:cNvPicPr>
              <a:picLocks noChangeAspect="1"/>
            </p:cNvPicPr>
            <p:nvPr/>
          </p:nvPicPr>
          <p:blipFill>
            <a:blip r:embed="rId3"/>
            <a:stretch>
              <a:fillRect/>
            </a:stretch>
          </p:blipFill>
          <p:spPr>
            <a:xfrm>
              <a:off x="7762265" y="2379113"/>
              <a:ext cx="572812" cy="299169"/>
            </a:xfrm>
            <a:prstGeom prst="rect">
              <a:avLst/>
            </a:prstGeom>
            <a:ln>
              <a:noFill/>
            </a:ln>
          </p:spPr>
        </p:pic>
        <p:pic>
          <p:nvPicPr>
            <p:cNvPr id="30" name="Grafik 29">
              <a:extLst>
                <a:ext uri="{FF2B5EF4-FFF2-40B4-BE49-F238E27FC236}">
                  <a16:creationId xmlns:a16="http://schemas.microsoft.com/office/drawing/2014/main" id="{69D68C32-8FDB-5EB8-43E2-7E18990345DA}"/>
                </a:ext>
              </a:extLst>
            </p:cNvPr>
            <p:cNvPicPr>
              <a:picLocks noChangeAspect="1"/>
            </p:cNvPicPr>
            <p:nvPr/>
          </p:nvPicPr>
          <p:blipFill>
            <a:blip r:embed="rId3"/>
            <a:stretch>
              <a:fillRect/>
            </a:stretch>
          </p:blipFill>
          <p:spPr>
            <a:xfrm>
              <a:off x="3948276" y="2739090"/>
              <a:ext cx="572812" cy="299169"/>
            </a:xfrm>
            <a:prstGeom prst="rect">
              <a:avLst/>
            </a:prstGeom>
            <a:ln>
              <a:noFill/>
            </a:ln>
          </p:spPr>
        </p:pic>
      </p:grpSp>
      <p:grpSp>
        <p:nvGrpSpPr>
          <p:cNvPr id="21" name="Gruppieren 20">
            <a:extLst>
              <a:ext uri="{FF2B5EF4-FFF2-40B4-BE49-F238E27FC236}">
                <a16:creationId xmlns:a16="http://schemas.microsoft.com/office/drawing/2014/main" id="{4793B01C-AD05-4D11-DB22-8EA892FBEAC0}"/>
              </a:ext>
            </a:extLst>
          </p:cNvPr>
          <p:cNvGrpSpPr/>
          <p:nvPr/>
        </p:nvGrpSpPr>
        <p:grpSpPr>
          <a:xfrm>
            <a:off x="3843361" y="2649762"/>
            <a:ext cx="5323609" cy="1533817"/>
            <a:chOff x="3488376" y="1938807"/>
            <a:chExt cx="5453742" cy="1556270"/>
          </a:xfrm>
          <a:solidFill>
            <a:schemeClr val="bg1"/>
          </a:solidFill>
        </p:grpSpPr>
        <p:sp>
          <p:nvSpPr>
            <p:cNvPr id="22" name="Wolkenförmige Legende 21">
              <a:extLst>
                <a:ext uri="{FF2B5EF4-FFF2-40B4-BE49-F238E27FC236}">
                  <a16:creationId xmlns:a16="http://schemas.microsoft.com/office/drawing/2014/main" id="{938831EA-4F29-EBA5-9F86-28834FEC55D8}"/>
                </a:ext>
              </a:extLst>
            </p:cNvPr>
            <p:cNvSpPr/>
            <p:nvPr/>
          </p:nvSpPr>
          <p:spPr>
            <a:xfrm>
              <a:off x="3488376" y="1938807"/>
              <a:ext cx="5453742" cy="1556270"/>
            </a:xfrm>
            <a:prstGeom prst="cloudCallout">
              <a:avLst>
                <a:gd name="adj1" fmla="val 26512"/>
                <a:gd name="adj2" fmla="val 67270"/>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7030A0"/>
                </a:solidFill>
              </a:endParaRPr>
            </a:p>
          </p:txBody>
        </p:sp>
        <p:pic>
          <p:nvPicPr>
            <p:cNvPr id="23" name="Grafik 22">
              <a:extLst>
                <a:ext uri="{FF2B5EF4-FFF2-40B4-BE49-F238E27FC236}">
                  <a16:creationId xmlns:a16="http://schemas.microsoft.com/office/drawing/2014/main" id="{D56CAF23-719B-917F-8D61-8BC4F5CDD4AE}"/>
                </a:ext>
              </a:extLst>
            </p:cNvPr>
            <p:cNvPicPr>
              <a:picLocks noChangeAspect="1"/>
            </p:cNvPicPr>
            <p:nvPr/>
          </p:nvPicPr>
          <p:blipFill>
            <a:blip r:embed="rId3"/>
            <a:stretch>
              <a:fillRect/>
            </a:stretch>
          </p:blipFill>
          <p:spPr>
            <a:xfrm>
              <a:off x="7719049" y="2719976"/>
              <a:ext cx="571945" cy="261258"/>
            </a:xfrm>
            <a:prstGeom prst="rect">
              <a:avLst/>
            </a:prstGeom>
            <a:grpFill/>
            <a:ln>
              <a:noFill/>
            </a:ln>
          </p:spPr>
        </p:pic>
        <p:pic>
          <p:nvPicPr>
            <p:cNvPr id="24" name="Grafik 23">
              <a:extLst>
                <a:ext uri="{FF2B5EF4-FFF2-40B4-BE49-F238E27FC236}">
                  <a16:creationId xmlns:a16="http://schemas.microsoft.com/office/drawing/2014/main" id="{1BA5E5C9-AC2E-E701-9C39-0F1345C98B48}"/>
                </a:ext>
              </a:extLst>
            </p:cNvPr>
            <p:cNvPicPr>
              <a:picLocks noChangeAspect="1"/>
            </p:cNvPicPr>
            <p:nvPr/>
          </p:nvPicPr>
          <p:blipFill>
            <a:blip r:embed="rId3"/>
            <a:stretch>
              <a:fillRect/>
            </a:stretch>
          </p:blipFill>
          <p:spPr>
            <a:xfrm>
              <a:off x="8165363" y="2525485"/>
              <a:ext cx="571945" cy="261258"/>
            </a:xfrm>
            <a:prstGeom prst="rect">
              <a:avLst/>
            </a:prstGeom>
            <a:grpFill/>
            <a:ln>
              <a:noFill/>
            </a:ln>
          </p:spPr>
        </p:pic>
        <p:pic>
          <p:nvPicPr>
            <p:cNvPr id="25" name="Grafik 24">
              <a:extLst>
                <a:ext uri="{FF2B5EF4-FFF2-40B4-BE49-F238E27FC236}">
                  <a16:creationId xmlns:a16="http://schemas.microsoft.com/office/drawing/2014/main" id="{031CB957-37CA-AF14-CE13-18ACA9ED4489}"/>
                </a:ext>
              </a:extLst>
            </p:cNvPr>
            <p:cNvPicPr>
              <a:picLocks noChangeAspect="1"/>
            </p:cNvPicPr>
            <p:nvPr/>
          </p:nvPicPr>
          <p:blipFill>
            <a:blip r:embed="rId3"/>
            <a:stretch>
              <a:fillRect/>
            </a:stretch>
          </p:blipFill>
          <p:spPr>
            <a:xfrm>
              <a:off x="3832849" y="2830286"/>
              <a:ext cx="571945" cy="261258"/>
            </a:xfrm>
            <a:prstGeom prst="rect">
              <a:avLst/>
            </a:prstGeom>
            <a:grpFill/>
            <a:ln>
              <a:noFill/>
            </a:ln>
          </p:spPr>
        </p:pic>
      </p:grpSp>
      <p:sp>
        <p:nvSpPr>
          <p:cNvPr id="19" name="Textfeld 18">
            <a:extLst>
              <a:ext uri="{FF2B5EF4-FFF2-40B4-BE49-F238E27FC236}">
                <a16:creationId xmlns:a16="http://schemas.microsoft.com/office/drawing/2014/main" id="{DCAEF2AB-6305-F947-6BF6-F6462A64F3C3}"/>
              </a:ext>
            </a:extLst>
          </p:cNvPr>
          <p:cNvSpPr txBox="1"/>
          <p:nvPr/>
        </p:nvSpPr>
        <p:spPr>
          <a:xfrm>
            <a:off x="4010526" y="2974944"/>
            <a:ext cx="4679407" cy="1251625"/>
          </a:xfrm>
          <a:prstGeom prst="rect">
            <a:avLst/>
          </a:prstGeom>
          <a:noFill/>
        </p:spPr>
        <p:txBody>
          <a:bodyPr wrap="square">
            <a:spAutoFit/>
          </a:bodyPr>
          <a:lstStyle/>
          <a:p>
            <a:pPr algn="ctr">
              <a:spcBef>
                <a:spcPts val="400"/>
              </a:spcBef>
            </a:pPr>
            <a:r>
              <a:rPr lang="de-DE" dirty="0">
                <a:solidFill>
                  <a:srgbClr val="222222"/>
                </a:solidFill>
                <a:cs typeface="Arial"/>
              </a:rPr>
              <a:t>            </a:t>
            </a:r>
            <a:r>
              <a:rPr lang="de-DE" dirty="0"/>
              <a:t>Sprachsensibler (Mathematik-) Unterricht ist (nicht nur) für Kinder mit dem Förderschwerpunkt Sprache unterstützend.</a:t>
            </a:r>
          </a:p>
          <a:p>
            <a:pPr algn="ctr">
              <a:spcBef>
                <a:spcPts val="400"/>
              </a:spcBef>
            </a:pPr>
            <a:endParaRPr lang="de-DE" dirty="0"/>
          </a:p>
        </p:txBody>
      </p:sp>
      <p:sp>
        <p:nvSpPr>
          <p:cNvPr id="9" name="Textfeld 8">
            <a:extLst>
              <a:ext uri="{FF2B5EF4-FFF2-40B4-BE49-F238E27FC236}">
                <a16:creationId xmlns:a16="http://schemas.microsoft.com/office/drawing/2014/main" id="{66BD9BAA-269A-8082-31D2-FD5AF27FE9E7}"/>
              </a:ext>
            </a:extLst>
          </p:cNvPr>
          <p:cNvSpPr txBox="1"/>
          <p:nvPr/>
        </p:nvSpPr>
        <p:spPr>
          <a:xfrm>
            <a:off x="910047" y="4502957"/>
            <a:ext cx="5419933" cy="1477328"/>
          </a:xfrm>
          <a:prstGeom prst="rect">
            <a:avLst/>
          </a:prstGeom>
          <a:noFill/>
        </p:spPr>
        <p:txBody>
          <a:bodyPr wrap="square" rtlCol="0">
            <a:spAutoFit/>
          </a:bodyPr>
          <a:lstStyle/>
          <a:p>
            <a:r>
              <a:rPr lang="de-DE" dirty="0"/>
              <a:t>Sprache im (Mathematik-) Unterricht ist sowohl Lerngegenstand als auch Mittel zur Verständigung. Beides muss (nicht nur) von Kindern mit dem Förderschwerpunkt Sprache explizit erlernt werden.</a:t>
            </a:r>
          </a:p>
          <a:p>
            <a:endParaRPr lang="de-DE" dirty="0"/>
          </a:p>
        </p:txBody>
      </p:sp>
    </p:spTree>
    <p:extLst>
      <p:ext uri="{BB962C8B-B14F-4D97-AF65-F5344CB8AC3E}">
        <p14:creationId xmlns:p14="http://schemas.microsoft.com/office/powerpoint/2010/main" val="251758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9"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lIns="91440" tIns="45720" rIns="91440" bIns="45720" anchor="t"/>
          <a:lstStyle/>
          <a:p>
            <a:r>
              <a:rPr lang="de-DE" b="1" dirty="0">
                <a:latin typeface="Arial"/>
                <a:cs typeface="Arial"/>
              </a:rPr>
              <a:t>LEITIDEEN</a:t>
            </a:r>
            <a:r>
              <a:rPr lang="de-DE" dirty="0">
                <a:latin typeface="Arial"/>
                <a:cs typeface="Arial"/>
              </a:rPr>
              <a:t> INKLUSIVEN MATHEMATIKUNTERRICHTS</a:t>
            </a:r>
          </a:p>
        </p:txBody>
      </p:sp>
      <p:sp>
        <p:nvSpPr>
          <p:cNvPr id="2988" name="Aufgaben adaptieren…"/>
          <p:cNvSpPr txBox="1"/>
          <p:nvPr/>
        </p:nvSpPr>
        <p:spPr>
          <a:xfrm>
            <a:off x="408769" y="2133287"/>
            <a:ext cx="2954974" cy="2105705"/>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p>
            <a:pPr marL="135255" indent="-135255">
              <a:spcBef>
                <a:spcPts val="975"/>
              </a:spcBef>
              <a:buSzPct val="100000"/>
              <a:buChar char="•"/>
              <a:defRPr sz="2600">
                <a:latin typeface="Helvetica Neue"/>
                <a:ea typeface="Helvetica Neue"/>
                <a:cs typeface="Helvetica Neue"/>
                <a:sym typeface="Helvetica Neue"/>
              </a:defRPr>
            </a:pPr>
            <a:r>
              <a:rPr sz="1950" dirty="0" err="1"/>
              <a:t>Aufgaben</a:t>
            </a:r>
            <a:r>
              <a:rPr sz="1950" dirty="0"/>
              <a:t> </a:t>
            </a:r>
            <a:r>
              <a:rPr sz="1950" dirty="0" err="1"/>
              <a:t>adaptieren</a:t>
            </a:r>
            <a:endParaRPr lang="de-DE" sz="2600" dirty="0"/>
          </a:p>
          <a:p>
            <a:pPr marL="135255" indent="-135255">
              <a:spcBef>
                <a:spcPts val="975"/>
              </a:spcBef>
              <a:buSzPct val="100000"/>
              <a:buChar char="•"/>
              <a:defRPr sz="2600">
                <a:latin typeface="Helvetica Neue"/>
                <a:ea typeface="Helvetica Neue"/>
                <a:cs typeface="Helvetica Neue"/>
                <a:sym typeface="Helvetica Neue"/>
              </a:defRPr>
            </a:pPr>
            <a:r>
              <a:rPr sz="1950" dirty="0" err="1"/>
              <a:t>Diagnosegeleitet</a:t>
            </a:r>
            <a:r>
              <a:rPr sz="1950" dirty="0"/>
              <a:t> </a:t>
            </a:r>
            <a:r>
              <a:rPr sz="1950" dirty="0" err="1"/>
              <a:t>fördern</a:t>
            </a:r>
            <a:endParaRPr sz="1950" dirty="0"/>
          </a:p>
          <a:p>
            <a:pPr marL="135255" indent="-135255">
              <a:spcBef>
                <a:spcPts val="975"/>
              </a:spcBef>
              <a:buSzPct val="100000"/>
              <a:buChar char="•"/>
              <a:defRPr sz="2600">
                <a:latin typeface="Helvetica Neue"/>
                <a:ea typeface="Helvetica Neue"/>
                <a:cs typeface="Helvetica Neue"/>
                <a:sym typeface="Helvetica Neue"/>
              </a:defRPr>
            </a:pPr>
            <a:r>
              <a:rPr sz="1950" dirty="0" err="1"/>
              <a:t>Austausch</a:t>
            </a:r>
            <a:r>
              <a:rPr sz="1950" dirty="0"/>
              <a:t> </a:t>
            </a:r>
            <a:r>
              <a:rPr sz="1950" dirty="0" err="1"/>
              <a:t>anregen</a:t>
            </a:r>
            <a:endParaRPr sz="1950" dirty="0"/>
          </a:p>
          <a:p>
            <a:pPr marL="135255" indent="-135255">
              <a:spcBef>
                <a:spcPts val="975"/>
              </a:spcBef>
              <a:buSzPct val="100000"/>
              <a:buFont typeface="Arial"/>
              <a:buChar char="•"/>
              <a:defRPr sz="2600">
                <a:latin typeface="Helvetica Neue"/>
                <a:ea typeface="Helvetica Neue"/>
                <a:cs typeface="Helvetica Neue"/>
                <a:sym typeface="Helvetica Neue"/>
              </a:defRPr>
            </a:pPr>
            <a:r>
              <a:rPr lang="en-US" sz="1950" dirty="0" err="1">
                <a:ea typeface="+mn-lt"/>
                <a:cs typeface="+mn-lt"/>
              </a:rPr>
              <a:t>Effektiv</a:t>
            </a:r>
            <a:r>
              <a:rPr lang="en-US" sz="1950" dirty="0">
                <a:ea typeface="+mn-lt"/>
                <a:cs typeface="+mn-lt"/>
              </a:rPr>
              <a:t> </a:t>
            </a:r>
            <a:r>
              <a:rPr lang="en-US" sz="1950" dirty="0" err="1">
                <a:ea typeface="+mn-lt"/>
                <a:cs typeface="+mn-lt"/>
              </a:rPr>
              <a:t>üben</a:t>
            </a:r>
            <a:endParaRPr lang="en-US" sz="1950" dirty="0">
              <a:ea typeface="+mn-lt"/>
              <a:cs typeface="+mn-lt"/>
            </a:endParaRPr>
          </a:p>
          <a:p>
            <a:pPr marL="135255" indent="-135255">
              <a:spcBef>
                <a:spcPts val="975"/>
              </a:spcBef>
              <a:buSzPct val="100000"/>
              <a:buFont typeface="Arial"/>
              <a:buChar char="•"/>
              <a:defRPr sz="2600">
                <a:latin typeface="Helvetica Neue"/>
                <a:ea typeface="Helvetica Neue"/>
                <a:cs typeface="Helvetica Neue"/>
                <a:sym typeface="Helvetica Neue"/>
              </a:defRPr>
            </a:pPr>
            <a:r>
              <a:rPr lang="en-US" sz="1950" dirty="0" err="1">
                <a:ea typeface="+mn-lt"/>
                <a:cs typeface="+mn-lt"/>
              </a:rPr>
              <a:t>Kontinuität</a:t>
            </a:r>
            <a:r>
              <a:rPr lang="en-US" sz="1950" dirty="0">
                <a:ea typeface="+mn-lt"/>
                <a:cs typeface="+mn-lt"/>
              </a:rPr>
              <a:t> </a:t>
            </a:r>
            <a:r>
              <a:rPr lang="en-US" sz="1950" dirty="0" err="1">
                <a:ea typeface="+mn-lt"/>
                <a:cs typeface="+mn-lt"/>
              </a:rPr>
              <a:t>herstellen</a:t>
            </a:r>
            <a:endParaRPr lang="de-DE" sz="1950" dirty="0" err="1"/>
          </a:p>
        </p:txBody>
      </p:sp>
      <p:pic>
        <p:nvPicPr>
          <p:cNvPr id="11" name="Grafik 10">
            <a:extLst>
              <a:ext uri="{FF2B5EF4-FFF2-40B4-BE49-F238E27FC236}">
                <a16:creationId xmlns:a16="http://schemas.microsoft.com/office/drawing/2014/main" id="{9F3EC0E1-22CF-10C6-632F-72EE4C6037EB}"/>
              </a:ext>
            </a:extLst>
          </p:cNvPr>
          <p:cNvPicPr>
            <a:picLocks noChangeAspect="1"/>
          </p:cNvPicPr>
          <p:nvPr/>
        </p:nvPicPr>
        <p:blipFill>
          <a:blip r:embed="rId3"/>
          <a:stretch>
            <a:fillRect/>
          </a:stretch>
        </p:blipFill>
        <p:spPr>
          <a:xfrm>
            <a:off x="3926687" y="1896503"/>
            <a:ext cx="4980637" cy="3816760"/>
          </a:xfrm>
          <a:prstGeom prst="rect">
            <a:avLst/>
          </a:prstGeom>
          <a:ln>
            <a:noFill/>
          </a:ln>
          <a:effectLst>
            <a:outerShdw blurRad="292100" dist="139700" dir="2700000" algn="tl" rotWithShape="0">
              <a:srgbClr val="333333">
                <a:alpha val="65000"/>
              </a:srgbClr>
            </a:outerShdw>
          </a:effectLst>
        </p:spPr>
      </p:pic>
      <p:sp>
        <p:nvSpPr>
          <p:cNvPr id="2989" name="Rechteck"/>
          <p:cNvSpPr/>
          <p:nvPr/>
        </p:nvSpPr>
        <p:spPr>
          <a:xfrm>
            <a:off x="4083880" y="2736971"/>
            <a:ext cx="495995" cy="155925"/>
          </a:xfrm>
          <a:prstGeom prst="rect">
            <a:avLst/>
          </a:prstGeom>
          <a:solidFill>
            <a:srgbClr val="E6017E">
              <a:alpha val="33379"/>
            </a:srgbClr>
          </a:solidFill>
          <a:ln w="12700">
            <a:miter lim="400000"/>
          </a:ln>
        </p:spPr>
        <p:txBody>
          <a:bodyPr lIns="34289" rIns="34289" anchor="ctr"/>
          <a:lstStyle/>
          <a:p>
            <a:pPr>
              <a:defRPr>
                <a:latin typeface="Helvetica Neue"/>
                <a:ea typeface="Helvetica Neue"/>
                <a:cs typeface="Helvetica Neue"/>
                <a:sym typeface="Helvetica Neue"/>
              </a:defRPr>
            </a:pPr>
            <a:endParaRPr sz="1350"/>
          </a:p>
        </p:txBody>
      </p:sp>
      <p:sp>
        <p:nvSpPr>
          <p:cNvPr id="8" name="Rechteck">
            <a:extLst>
              <a:ext uri="{FF2B5EF4-FFF2-40B4-BE49-F238E27FC236}">
                <a16:creationId xmlns:a16="http://schemas.microsoft.com/office/drawing/2014/main" id="{A58CF1D8-4E8D-548A-2919-999ED08FD0CE}"/>
              </a:ext>
            </a:extLst>
          </p:cNvPr>
          <p:cNvSpPr/>
          <p:nvPr/>
        </p:nvSpPr>
        <p:spPr>
          <a:xfrm>
            <a:off x="4088973" y="3063961"/>
            <a:ext cx="927006" cy="188660"/>
          </a:xfrm>
          <a:prstGeom prst="rect">
            <a:avLst/>
          </a:prstGeom>
          <a:solidFill>
            <a:srgbClr val="E6017E">
              <a:alpha val="33379"/>
            </a:srgbClr>
          </a:solidFill>
          <a:ln w="12700">
            <a:miter lim="400000"/>
          </a:ln>
        </p:spPr>
        <p:txBody>
          <a:bodyPr lIns="34289" rIns="34289" anchor="ctr"/>
          <a:lstStyle/>
          <a:p>
            <a:pPr>
              <a:defRPr>
                <a:latin typeface="Helvetica Neue"/>
                <a:ea typeface="Helvetica Neue"/>
                <a:cs typeface="Helvetica Neue"/>
                <a:sym typeface="Helvetica Neue"/>
              </a:defRPr>
            </a:pPr>
            <a:endParaRPr sz="1350"/>
          </a:p>
        </p:txBody>
      </p:sp>
      <p:sp>
        <p:nvSpPr>
          <p:cNvPr id="2" name="Foliennummernplatzhalter 4">
            <a:extLst>
              <a:ext uri="{FF2B5EF4-FFF2-40B4-BE49-F238E27FC236}">
                <a16:creationId xmlns:a16="http://schemas.microsoft.com/office/drawing/2014/main" id="{697AD49F-475B-FC38-6F21-D88D0FB87B86}"/>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13</a:t>
            </a:fld>
            <a:endParaRPr lang="de-DE" dirty="0"/>
          </a:p>
        </p:txBody>
      </p:sp>
      <p:sp>
        <p:nvSpPr>
          <p:cNvPr id="4" name="Rechteck">
            <a:extLst>
              <a:ext uri="{FF2B5EF4-FFF2-40B4-BE49-F238E27FC236}">
                <a16:creationId xmlns:a16="http://schemas.microsoft.com/office/drawing/2014/main" id="{7A28E311-C38C-F395-9999-41BAF72E31D8}"/>
              </a:ext>
            </a:extLst>
          </p:cNvPr>
          <p:cNvSpPr/>
          <p:nvPr/>
        </p:nvSpPr>
        <p:spPr>
          <a:xfrm>
            <a:off x="408769" y="2587083"/>
            <a:ext cx="2954974" cy="383775"/>
          </a:xfrm>
          <a:prstGeom prst="rect">
            <a:avLst/>
          </a:prstGeom>
          <a:solidFill>
            <a:srgbClr val="E6017E">
              <a:alpha val="33379"/>
            </a:srgbClr>
          </a:solidFill>
          <a:ln w="12700">
            <a:miter lim="400000"/>
          </a:ln>
        </p:spPr>
        <p:txBody>
          <a:bodyPr lIns="34289" rIns="34289" anchor="ctr"/>
          <a:lstStyle/>
          <a:p>
            <a:pPr>
              <a:defRPr>
                <a:latin typeface="Helvetica Neue"/>
                <a:ea typeface="Helvetica Neue"/>
                <a:cs typeface="Helvetica Neue"/>
                <a:sym typeface="Helvetica Neue"/>
              </a:defRPr>
            </a:pPr>
            <a:endParaRPr sz="1350"/>
          </a:p>
        </p:txBody>
      </p:sp>
      <p:sp>
        <p:nvSpPr>
          <p:cNvPr id="10" name="Diagnosegeleitet fördern">
            <a:extLst>
              <a:ext uri="{FF2B5EF4-FFF2-40B4-BE49-F238E27FC236}">
                <a16:creationId xmlns:a16="http://schemas.microsoft.com/office/drawing/2014/main" id="{B50CD126-60FF-59EA-CD2B-84845E555FFC}"/>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Tree>
    <p:extLst>
      <p:ext uri="{BB962C8B-B14F-4D97-AF65-F5344CB8AC3E}">
        <p14:creationId xmlns:p14="http://schemas.microsoft.com/office/powerpoint/2010/main" val="51243978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9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9" grpId="0" animBg="1" advAuto="0"/>
      <p:bldP spid="8" grpId="0" animBg="1" advAuto="0"/>
      <p:bldP spid="4" grpId="0"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6. Abschluss</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76270" y="1460328"/>
            <a:ext cx="8765849" cy="4418617"/>
          </a:xfrm>
        </p:spPr>
        <p:txBody>
          <a:bodyPr/>
          <a:lstStyle/>
          <a:p>
            <a:endParaRPr lang="de-DE"/>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130</a:t>
            </a:fld>
            <a:endParaRPr lang="de-DE"/>
          </a:p>
        </p:txBody>
      </p:sp>
      <p:sp>
        <p:nvSpPr>
          <p:cNvPr id="8" name="Rechteck 7">
            <a:extLst>
              <a:ext uri="{FF2B5EF4-FFF2-40B4-BE49-F238E27FC236}">
                <a16:creationId xmlns:a16="http://schemas.microsoft.com/office/drawing/2014/main" id="{83A064FA-6317-0D4F-A794-096433EA2432}"/>
              </a:ext>
            </a:extLst>
          </p:cNvPr>
          <p:cNvSpPr/>
          <p:nvPr/>
        </p:nvSpPr>
        <p:spPr>
          <a:xfrm>
            <a:off x="841055" y="1368057"/>
            <a:ext cx="7436278" cy="954107"/>
          </a:xfrm>
          <a:prstGeom prst="rect">
            <a:avLst/>
          </a:prstGeom>
        </p:spPr>
        <p:txBody>
          <a:bodyPr wrap="square">
            <a:spAutoFit/>
          </a:bodyPr>
          <a:lstStyle/>
          <a:p>
            <a:pPr algn="ctr"/>
            <a:r>
              <a:rPr lang="de-DE" sz="2800">
                <a:solidFill>
                  <a:srgbClr val="327D87"/>
                </a:solidFill>
                <a:latin typeface="Helvetica Neue" panose="02000503000000020004" pitchFamily="2" charset="0"/>
              </a:rPr>
              <a:t>Was nehmen Sie aus dem heutigen Coaching-Modul mit?</a:t>
            </a:r>
          </a:p>
        </p:txBody>
      </p:sp>
      <p:sp>
        <p:nvSpPr>
          <p:cNvPr id="9" name="Ovale Legende 8">
            <a:extLst>
              <a:ext uri="{FF2B5EF4-FFF2-40B4-BE49-F238E27FC236}">
                <a16:creationId xmlns:a16="http://schemas.microsoft.com/office/drawing/2014/main" id="{8071E580-B3A8-4667-B7A6-67D372FF8B32}"/>
              </a:ext>
            </a:extLst>
          </p:cNvPr>
          <p:cNvSpPr/>
          <p:nvPr/>
        </p:nvSpPr>
        <p:spPr>
          <a:xfrm>
            <a:off x="1372288" y="2884714"/>
            <a:ext cx="6114362" cy="2229342"/>
          </a:xfrm>
          <a:prstGeom prst="wedgeEllipseCallout">
            <a:avLst>
              <a:gd name="adj1" fmla="val -30923"/>
              <a:gd name="adj2" fmla="val 6037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94DC5EE-FEBA-FBED-AEF5-DE3ABA0A070A}"/>
              </a:ext>
            </a:extLst>
          </p:cNvPr>
          <p:cNvSpPr txBox="1"/>
          <p:nvPr/>
        </p:nvSpPr>
        <p:spPr>
          <a:xfrm>
            <a:off x="1372288" y="3408057"/>
            <a:ext cx="6114362" cy="1384995"/>
          </a:xfrm>
          <a:prstGeom prst="rect">
            <a:avLst/>
          </a:prstGeom>
          <a:noFill/>
        </p:spPr>
        <p:txBody>
          <a:bodyPr wrap="square" rtlCol="0">
            <a:spAutoFit/>
          </a:bodyPr>
          <a:lstStyle/>
          <a:p>
            <a:pPr algn="ctr"/>
            <a:r>
              <a:rPr lang="de-DE" sz="2800" dirty="0">
                <a:latin typeface="Arial" panose="020B0604020202020204" pitchFamily="34" charset="0"/>
              </a:rPr>
              <a:t>Ich nehme aus der heutigen Veranstaltung mit, </a:t>
            </a:r>
          </a:p>
          <a:p>
            <a:pPr algn="ctr"/>
            <a:r>
              <a:rPr lang="de-DE" sz="2800" dirty="0">
                <a:latin typeface="Arial" panose="020B0604020202020204" pitchFamily="34" charset="0"/>
              </a:rPr>
              <a:t>dass ...</a:t>
            </a:r>
            <a:endParaRPr lang="de-DE" dirty="0"/>
          </a:p>
        </p:txBody>
      </p:sp>
    </p:spTree>
    <p:extLst>
      <p:ext uri="{BB962C8B-B14F-4D97-AF65-F5344CB8AC3E}">
        <p14:creationId xmlns:p14="http://schemas.microsoft.com/office/powerpoint/2010/main" val="331622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1000"/>
                                        <p:tgtEl>
                                          <p:spTgt spid="10">
                                            <p:txEl>
                                              <p:pRg st="0" end="0"/>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409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E3638-287D-D2A9-4BF7-797D98D2EA26}"/>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46D73257-C5BD-AF84-555A-218553EE6F32}"/>
              </a:ext>
            </a:extLst>
          </p:cNvPr>
          <p:cNvSpPr>
            <a:spLocks noGrp="1"/>
          </p:cNvSpPr>
          <p:nvPr>
            <p:ph idx="1"/>
          </p:nvPr>
        </p:nvSpPr>
        <p:spPr>
          <a:xfrm>
            <a:off x="1096423" y="1173892"/>
            <a:ext cx="7565663" cy="4993585"/>
          </a:xfrm>
        </p:spPr>
        <p:txBody>
          <a:bodyPr/>
          <a:lstStyle/>
          <a:p>
            <a:pPr marL="342900" lvl="0" indent="-342900">
              <a:lnSpc>
                <a:spcPct val="100000"/>
              </a:lnSpc>
              <a:buFont typeface="Symbol" pitchFamily="2" charset="2"/>
              <a:buChar char=""/>
            </a:pPr>
            <a:r>
              <a:rPr lang="de-DE" sz="1400" dirty="0">
                <a:solidFill>
                  <a:srgbClr val="222222"/>
                </a:solidFill>
                <a:effectLst/>
                <a:ea typeface="Times New Roman" panose="02020603050405020304" pitchFamily="18" charset="0"/>
              </a:rPr>
              <a:t>Fischer, </a:t>
            </a:r>
            <a:r>
              <a:rPr lang="de-DE" sz="1400" dirty="0" err="1">
                <a:solidFill>
                  <a:srgbClr val="222222"/>
                </a:solidFill>
                <a:effectLst/>
                <a:ea typeface="Times New Roman" panose="02020603050405020304" pitchFamily="18" charset="0"/>
              </a:rPr>
              <a:t>Ch</a:t>
            </a:r>
            <a:r>
              <a:rPr lang="de-DE" sz="1400" dirty="0">
                <a:solidFill>
                  <a:srgbClr val="222222"/>
                </a:solidFill>
                <a:effectLst/>
                <a:ea typeface="Times New Roman" panose="02020603050405020304" pitchFamily="18" charset="0"/>
              </a:rPr>
              <a:t>., unter Mitarbeit von Rott, D., </a:t>
            </a:r>
            <a:r>
              <a:rPr lang="de-DE" sz="1400" dirty="0" err="1">
                <a:solidFill>
                  <a:srgbClr val="222222"/>
                </a:solidFill>
                <a:effectLst/>
                <a:ea typeface="Times New Roman" panose="02020603050405020304" pitchFamily="18" charset="0"/>
              </a:rPr>
              <a:t>Veber</a:t>
            </a:r>
            <a:r>
              <a:rPr lang="de-DE" sz="1400" dirty="0">
                <a:solidFill>
                  <a:srgbClr val="222222"/>
                </a:solidFill>
                <a:effectLst/>
                <a:ea typeface="Times New Roman" panose="02020603050405020304" pitchFamily="18" charset="0"/>
              </a:rPr>
              <a:t>, M., Fischer-</a:t>
            </a:r>
            <a:r>
              <a:rPr lang="de-DE" sz="1400" dirty="0" err="1">
                <a:solidFill>
                  <a:srgbClr val="222222"/>
                </a:solidFill>
                <a:effectLst/>
                <a:ea typeface="Times New Roman" panose="02020603050405020304" pitchFamily="18" charset="0"/>
              </a:rPr>
              <a:t>Ontrup</a:t>
            </a:r>
            <a:r>
              <a:rPr lang="de-DE" sz="1400" dirty="0">
                <a:solidFill>
                  <a:srgbClr val="222222"/>
                </a:solidFill>
                <a:effectLst/>
                <a:ea typeface="Times New Roman" panose="02020603050405020304" pitchFamily="18" charset="0"/>
              </a:rPr>
              <a:t>, </a:t>
            </a:r>
            <a:r>
              <a:rPr lang="de-DE" sz="1400" dirty="0" err="1">
                <a:solidFill>
                  <a:srgbClr val="222222"/>
                </a:solidFill>
                <a:effectLst/>
                <a:ea typeface="Times New Roman" panose="02020603050405020304" pitchFamily="18" charset="0"/>
              </a:rPr>
              <a:t>Ch</a:t>
            </a:r>
            <a:r>
              <a:rPr lang="de-DE" sz="1400" dirty="0">
                <a:solidFill>
                  <a:srgbClr val="222222"/>
                </a:solidFill>
                <a:effectLst/>
                <a:ea typeface="Times New Roman" panose="02020603050405020304" pitchFamily="18" charset="0"/>
              </a:rPr>
              <a:t>. &amp; Gralla, A. (2014). Individuelle Förderung als schulische Herausforderung. Berlin: Friedrich-Ebert-Stiftung.</a:t>
            </a:r>
          </a:p>
          <a:p>
            <a:pPr marL="342900" lvl="0" indent="-342900">
              <a:lnSpc>
                <a:spcPct val="100000"/>
              </a:lnSpc>
              <a:buFont typeface="Symbol" pitchFamily="2" charset="2"/>
              <a:buChar char=""/>
            </a:pPr>
            <a:r>
              <a:rPr lang="de-DE" sz="1400" b="0" i="0" u="none" strike="noStrike" dirty="0">
                <a:solidFill>
                  <a:srgbClr val="222222"/>
                </a:solidFill>
                <a:effectLst/>
              </a:rPr>
              <a:t>Götze, D. (2013). "Weil ich die Wörter, die ich noch nicht kannte, einfach gebraucht habe" – Förderung (</a:t>
            </a:r>
            <a:r>
              <a:rPr lang="de-DE" sz="1400" b="0" i="0" u="none" strike="noStrike" dirty="0" err="1">
                <a:solidFill>
                  <a:srgbClr val="222222"/>
                </a:solidFill>
                <a:effectLst/>
              </a:rPr>
              <a:t>fach</a:t>
            </a:r>
            <a:r>
              <a:rPr lang="de-DE" sz="1400" b="0" i="0" u="none" strike="noStrike" dirty="0">
                <a:solidFill>
                  <a:srgbClr val="222222"/>
                </a:solidFill>
                <a:effectLst/>
              </a:rPr>
              <a:t>)sprachlicher Kompetenzen im Mathematikunterricht der Grundschule. In </a:t>
            </a:r>
            <a:r>
              <a:rPr lang="de-DE" sz="1400" b="0" i="0" u="none" strike="noStrike" dirty="0" err="1">
                <a:solidFill>
                  <a:srgbClr val="222222"/>
                </a:solidFill>
                <a:effectLst/>
              </a:rPr>
              <a:t>Greefrath</a:t>
            </a:r>
            <a:r>
              <a:rPr lang="de-DE" sz="1400" b="0" i="0" u="none" strike="noStrike" dirty="0">
                <a:solidFill>
                  <a:srgbClr val="222222"/>
                </a:solidFill>
                <a:effectLst/>
              </a:rPr>
              <a:t>, G., </a:t>
            </a:r>
            <a:r>
              <a:rPr lang="de-DE" sz="1400" b="0" i="0" u="none" strike="noStrike" dirty="0" err="1">
                <a:solidFill>
                  <a:srgbClr val="222222"/>
                </a:solidFill>
                <a:effectLst/>
              </a:rPr>
              <a:t>Käpnick</a:t>
            </a:r>
            <a:r>
              <a:rPr lang="de-DE" sz="1400" b="0" i="0" u="none" strike="noStrike" dirty="0">
                <a:solidFill>
                  <a:srgbClr val="222222"/>
                </a:solidFill>
                <a:effectLst/>
              </a:rPr>
              <a:t>, F., &amp; Stein, M., (Hrsg.). </a:t>
            </a:r>
            <a:r>
              <a:rPr lang="de-DE" sz="1400" b="0" i="1" u="none" strike="noStrike" dirty="0">
                <a:solidFill>
                  <a:srgbClr val="222222"/>
                </a:solidFill>
                <a:effectLst/>
              </a:rPr>
              <a:t>Beiträge zum Mathematikunterricht 2013.</a:t>
            </a:r>
            <a:r>
              <a:rPr lang="de-DE" sz="1400" b="0" i="0" u="none" strike="noStrike" dirty="0">
                <a:solidFill>
                  <a:srgbClr val="222222"/>
                </a:solidFill>
                <a:effectLst/>
              </a:rPr>
              <a:t>Münster: WTM. S. 368-371</a:t>
            </a:r>
          </a:p>
          <a:p>
            <a:pPr marL="342900" lvl="0" indent="-342900">
              <a:lnSpc>
                <a:spcPct val="100000"/>
              </a:lnSpc>
              <a:buFont typeface="Symbol" pitchFamily="2" charset="2"/>
              <a:buChar char=""/>
            </a:pPr>
            <a:r>
              <a:rPr lang="de-DE" sz="1400" b="0" i="0" u="none" strike="noStrike" dirty="0">
                <a:solidFill>
                  <a:srgbClr val="222222"/>
                </a:solidFill>
                <a:effectLst/>
              </a:rPr>
              <a:t>Götze, D. (2015). </a:t>
            </a:r>
            <a:r>
              <a:rPr lang="de-DE" sz="1400" b="0" u="none" strike="noStrike" dirty="0">
                <a:solidFill>
                  <a:srgbClr val="222222"/>
                </a:solidFill>
                <a:effectLst/>
              </a:rPr>
              <a:t>Sprachförderung im Mathematikunterricht. </a:t>
            </a:r>
            <a:r>
              <a:rPr lang="de-DE" sz="1400" b="0" i="0" u="none" strike="noStrike" dirty="0">
                <a:solidFill>
                  <a:srgbClr val="222222"/>
                </a:solidFill>
                <a:effectLst/>
              </a:rPr>
              <a:t>Berlin: Cornelsen.</a:t>
            </a:r>
            <a:endParaRPr lang="de-DE" sz="1400" dirty="0">
              <a:effectLst/>
              <a:ea typeface="Times New Roman" panose="02020603050405020304" pitchFamily="18" charset="0"/>
            </a:endParaRPr>
          </a:p>
          <a:p>
            <a:pPr marL="342900" lvl="0" indent="-342900">
              <a:lnSpc>
                <a:spcPct val="100000"/>
              </a:lnSpc>
              <a:buFont typeface="Symbol" pitchFamily="2" charset="2"/>
              <a:buChar char=""/>
            </a:pPr>
            <a:r>
              <a:rPr lang="de-DE" sz="1400" dirty="0">
                <a:solidFill>
                  <a:srgbClr val="222222"/>
                </a:solidFill>
                <a:effectLst/>
                <a:ea typeface="Times New Roman" panose="02020603050405020304" pitchFamily="18" charset="0"/>
              </a:rPr>
              <a:t>Hattie, J. (2013). Lernen sichtbar machen. Baltmannsweiler: Schneider.</a:t>
            </a:r>
            <a:endParaRPr lang="de-DE" sz="1400" dirty="0">
              <a:effectLst/>
              <a:ea typeface="Times New Roman" panose="02020603050405020304" pitchFamily="18" charset="0"/>
            </a:endParaRPr>
          </a:p>
          <a:p>
            <a:pPr marL="342900" lvl="0" indent="-342900">
              <a:lnSpc>
                <a:spcPct val="100000"/>
              </a:lnSpc>
              <a:buFont typeface="Symbol" pitchFamily="2" charset="2"/>
              <a:buChar char=""/>
            </a:pPr>
            <a:r>
              <a:rPr lang="de-DE" sz="1400" dirty="0">
                <a:solidFill>
                  <a:srgbClr val="222222"/>
                </a:solidFill>
                <a:effectLst/>
                <a:ea typeface="Times New Roman" panose="02020603050405020304" pitchFamily="18" charset="0"/>
              </a:rPr>
              <a:t>Hußmann, S., </a:t>
            </a:r>
            <a:r>
              <a:rPr lang="de-DE" sz="1400" dirty="0" err="1">
                <a:solidFill>
                  <a:srgbClr val="222222"/>
                </a:solidFill>
                <a:effectLst/>
                <a:ea typeface="Times New Roman" panose="02020603050405020304" pitchFamily="18" charset="0"/>
              </a:rPr>
              <a:t>Nührenbörger</a:t>
            </a:r>
            <a:r>
              <a:rPr lang="de-DE" sz="1400" dirty="0">
                <a:solidFill>
                  <a:srgbClr val="222222"/>
                </a:solidFill>
                <a:effectLst/>
                <a:ea typeface="Times New Roman" panose="02020603050405020304" pitchFamily="18" charset="0"/>
              </a:rPr>
              <a:t>, M., Prediger, S.  &amp; Selter, C. (2014). Schwierigkeiten in Mathematik begegnen In Praxis der Mathematik in der Schule 56(56).</a:t>
            </a:r>
            <a:endParaRPr lang="de-DE" sz="1400" dirty="0">
              <a:effectLst/>
              <a:ea typeface="Times New Roman" panose="02020603050405020304" pitchFamily="18" charset="0"/>
            </a:endParaRPr>
          </a:p>
          <a:p>
            <a:pPr marL="342900" lvl="0" indent="-342900">
              <a:lnSpc>
                <a:spcPct val="100000"/>
              </a:lnSpc>
              <a:buFont typeface="Symbol" pitchFamily="2" charset="2"/>
              <a:buChar char=""/>
            </a:pPr>
            <a:r>
              <a:rPr lang="de-DE" sz="1400" dirty="0">
                <a:solidFill>
                  <a:srgbClr val="222222"/>
                </a:solidFill>
                <a:effectLst/>
                <a:ea typeface="Times New Roman" panose="02020603050405020304" pitchFamily="18" charset="0"/>
              </a:rPr>
              <a:t>Hußmann, S., Selter, </a:t>
            </a:r>
            <a:r>
              <a:rPr lang="de-DE" sz="1400" dirty="0" err="1">
                <a:solidFill>
                  <a:srgbClr val="222222"/>
                </a:solidFill>
                <a:effectLst/>
                <a:ea typeface="Times New Roman" panose="02020603050405020304" pitchFamily="18" charset="0"/>
              </a:rPr>
              <a:t>Ch</a:t>
            </a:r>
            <a:r>
              <a:rPr lang="de-DE" sz="1400" dirty="0">
                <a:solidFill>
                  <a:srgbClr val="222222"/>
                </a:solidFill>
                <a:effectLst/>
                <a:ea typeface="Times New Roman" panose="02020603050405020304" pitchFamily="18" charset="0"/>
              </a:rPr>
              <a:t>. (2013). Diagnose und individuelle Förderung in der Lehrerbildung. Das Projekt </a:t>
            </a:r>
            <a:r>
              <a:rPr lang="de-DE" sz="1400" dirty="0" err="1">
                <a:solidFill>
                  <a:srgbClr val="222222"/>
                </a:solidFill>
                <a:effectLst/>
                <a:ea typeface="Times New Roman" panose="02020603050405020304" pitchFamily="18" charset="0"/>
              </a:rPr>
              <a:t>dortMINT</a:t>
            </a:r>
            <a:r>
              <a:rPr lang="de-DE" sz="1400" dirty="0">
                <a:solidFill>
                  <a:srgbClr val="222222"/>
                </a:solidFill>
                <a:effectLst/>
                <a:ea typeface="Times New Roman" panose="02020603050405020304" pitchFamily="18" charset="0"/>
              </a:rPr>
              <a:t>. Münster: Waxmann.</a:t>
            </a:r>
          </a:p>
          <a:p>
            <a:pPr marL="342900" lvl="0" indent="-342900">
              <a:lnSpc>
                <a:spcPct val="100000"/>
              </a:lnSpc>
              <a:buFont typeface="Symbol" pitchFamily="2" charset="2"/>
              <a:buChar char=""/>
            </a:pPr>
            <a:r>
              <a:rPr lang="de-DE" sz="1400" dirty="0">
                <a:solidFill>
                  <a:srgbClr val="222222"/>
                </a:solidFill>
                <a:effectLst/>
                <a:ea typeface="Times New Roman" panose="02020603050405020304" pitchFamily="18" charset="0"/>
              </a:rPr>
              <a:t>Kunze, I. (2008). Begründungen und Problembereiche individueller Förderung in der Schule - Vorüberlegungen zu einer empirischen Untersuchung. In: Kunze, I., Solzbacher, </a:t>
            </a:r>
            <a:r>
              <a:rPr lang="de-DE" sz="1400" dirty="0" err="1">
                <a:solidFill>
                  <a:srgbClr val="222222"/>
                </a:solidFill>
                <a:effectLst/>
                <a:ea typeface="Times New Roman" panose="02020603050405020304" pitchFamily="18" charset="0"/>
              </a:rPr>
              <a:t>Ch</a:t>
            </a:r>
            <a:r>
              <a:rPr lang="de-DE" sz="1400" dirty="0">
                <a:solidFill>
                  <a:srgbClr val="222222"/>
                </a:solidFill>
                <a:effectLst/>
                <a:ea typeface="Times New Roman" panose="02020603050405020304" pitchFamily="18" charset="0"/>
              </a:rPr>
              <a:t>. (Hrsg.): Individuelle Förderung in der Sekundarstufe I und II. Baltmannsweiler: Schneider-Verlag, S. 13-26.</a:t>
            </a:r>
          </a:p>
          <a:p>
            <a:pPr marL="342900" lvl="0" indent="-342900">
              <a:lnSpc>
                <a:spcPct val="100000"/>
              </a:lnSpc>
              <a:buFont typeface="Symbol" pitchFamily="2" charset="2"/>
              <a:buChar char=""/>
            </a:pPr>
            <a:r>
              <a:rPr lang="de-DE" sz="1400" b="0" i="0" u="none" strike="noStrike" dirty="0">
                <a:solidFill>
                  <a:srgbClr val="222222"/>
                </a:solidFill>
                <a:effectLst/>
              </a:rPr>
              <a:t>Leisen, J. (2010). </a:t>
            </a:r>
            <a:r>
              <a:rPr lang="de-DE" sz="1400" b="0" u="none" strike="noStrike" dirty="0">
                <a:solidFill>
                  <a:srgbClr val="222222"/>
                </a:solidFill>
                <a:effectLst/>
              </a:rPr>
              <a:t>Handbuch Sprachförderung im Fach – Sprachsensibler Fachunterricht in der Praxis. Bonn</a:t>
            </a:r>
            <a:r>
              <a:rPr lang="de-DE" sz="1400" b="0" i="0" u="none" strike="noStrike" dirty="0">
                <a:solidFill>
                  <a:srgbClr val="222222"/>
                </a:solidFill>
                <a:effectLst/>
              </a:rPr>
              <a:t>: Varus</a:t>
            </a:r>
            <a:endParaRPr lang="de-DE" sz="1400" dirty="0">
              <a:effectLst/>
              <a:ea typeface="Times New Roman" panose="02020603050405020304" pitchFamily="18" charset="0"/>
            </a:endParaRPr>
          </a:p>
          <a:p>
            <a:pPr marL="342900" lvl="0" indent="-342900">
              <a:lnSpc>
                <a:spcPct val="100000"/>
              </a:lnSpc>
              <a:buFont typeface="Symbol" pitchFamily="2" charset="2"/>
              <a:buChar char=""/>
            </a:pPr>
            <a:endParaRPr lang="de-DE" sz="1400" dirty="0">
              <a:effectLst/>
              <a:latin typeface="Times New Roman" panose="02020603050405020304" pitchFamily="18" charset="0"/>
              <a:ea typeface="Times New Roman" panose="02020603050405020304" pitchFamily="18" charset="0"/>
            </a:endParaRPr>
          </a:p>
          <a:p>
            <a:pPr>
              <a:lnSpc>
                <a:spcPct val="100000"/>
              </a:lnSpc>
            </a:pPr>
            <a:endParaRPr lang="de-DE" sz="1400" dirty="0"/>
          </a:p>
        </p:txBody>
      </p:sp>
      <p:sp>
        <p:nvSpPr>
          <p:cNvPr id="6" name="Foliennummernplatzhalter 5">
            <a:extLst>
              <a:ext uri="{FF2B5EF4-FFF2-40B4-BE49-F238E27FC236}">
                <a16:creationId xmlns:a16="http://schemas.microsoft.com/office/drawing/2014/main" id="{D8D13A51-FE44-AAFA-AA78-672DD2843E20}"/>
              </a:ext>
            </a:extLst>
          </p:cNvPr>
          <p:cNvSpPr>
            <a:spLocks noGrp="1"/>
          </p:cNvSpPr>
          <p:nvPr>
            <p:ph type="sldNum" sz="quarter" idx="12"/>
          </p:nvPr>
        </p:nvSpPr>
        <p:spPr/>
        <p:txBody>
          <a:bodyPr/>
          <a:lstStyle/>
          <a:p>
            <a:fld id="{C3752B7C-18A9-864D-BBCB-54A9F41B5594}" type="slidenum">
              <a:rPr lang="de-DE" smtClean="0"/>
              <a:pPr/>
              <a:t>132</a:t>
            </a:fld>
            <a:endParaRPr lang="de-DE" dirty="0"/>
          </a:p>
        </p:txBody>
      </p:sp>
    </p:spTree>
    <p:extLst>
      <p:ext uri="{BB962C8B-B14F-4D97-AF65-F5344CB8AC3E}">
        <p14:creationId xmlns:p14="http://schemas.microsoft.com/office/powerpoint/2010/main" val="40021819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E3638-287D-D2A9-4BF7-797D98D2EA26}"/>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46D73257-C5BD-AF84-555A-218553EE6F32}"/>
              </a:ext>
            </a:extLst>
          </p:cNvPr>
          <p:cNvSpPr>
            <a:spLocks noGrp="1"/>
          </p:cNvSpPr>
          <p:nvPr>
            <p:ph idx="1"/>
          </p:nvPr>
        </p:nvSpPr>
        <p:spPr>
          <a:xfrm>
            <a:off x="1096423" y="1173892"/>
            <a:ext cx="7565663" cy="4993585"/>
          </a:xfrm>
        </p:spPr>
        <p:txBody>
          <a:bodyPr/>
          <a:lstStyle/>
          <a:p>
            <a:pPr marL="342900" indent="-342900">
              <a:lnSpc>
                <a:spcPct val="100000"/>
              </a:lnSpc>
              <a:buFont typeface="Symbol" pitchFamily="2" charset="2"/>
              <a:buChar char=""/>
            </a:pPr>
            <a:r>
              <a:rPr lang="de-DE" sz="1400" dirty="0">
                <a:effectLst/>
                <a:latin typeface="Arial" panose="020B0604020202020204" pitchFamily="34" charset="0"/>
                <a:ea typeface="Times New Roman" panose="02020603050405020304" pitchFamily="18" charset="0"/>
              </a:rPr>
              <a:t>Pott, A. (2019). Diagnostische Deutungen im Lernbereich Mathematik. Wiesbaden: Springer Spektrum.</a:t>
            </a:r>
            <a:endParaRPr lang="de-DE" sz="1400" dirty="0">
              <a:solidFill>
                <a:srgbClr val="000000"/>
              </a:solidFill>
              <a:effectLst/>
              <a:latin typeface="Arial" panose="020B0604020202020204" pitchFamily="34" charset="0"/>
              <a:ea typeface="Times New Roman" panose="02020603050405020304" pitchFamily="18" charset="0"/>
            </a:endParaRPr>
          </a:p>
          <a:p>
            <a:pPr marL="342900" lvl="0" indent="-342900">
              <a:lnSpc>
                <a:spcPct val="100000"/>
              </a:lnSpc>
              <a:buFont typeface="Symbol" pitchFamily="2" charset="2"/>
              <a:buChar char=""/>
            </a:pPr>
            <a:r>
              <a:rPr lang="de-DE" sz="1400" dirty="0">
                <a:solidFill>
                  <a:srgbClr val="000000"/>
                </a:solidFill>
                <a:effectLst/>
                <a:latin typeface="Arial" panose="020B0604020202020204" pitchFamily="34" charset="0"/>
                <a:ea typeface="Times New Roman" panose="02020603050405020304" pitchFamily="18" charset="0"/>
              </a:rPr>
              <a:t>Schipper, W., </a:t>
            </a:r>
            <a:r>
              <a:rPr lang="de-DE" sz="1400" dirty="0" err="1">
                <a:solidFill>
                  <a:srgbClr val="000000"/>
                </a:solidFill>
                <a:effectLst/>
                <a:latin typeface="Arial" panose="020B0604020202020204" pitchFamily="34" charset="0"/>
                <a:ea typeface="Times New Roman" panose="02020603050405020304" pitchFamily="18" charset="0"/>
              </a:rPr>
              <a:t>Wartha</a:t>
            </a:r>
            <a:r>
              <a:rPr lang="de-DE" sz="1400" dirty="0">
                <a:solidFill>
                  <a:srgbClr val="000000"/>
                </a:solidFill>
                <a:effectLst/>
                <a:latin typeface="Arial" panose="020B0604020202020204" pitchFamily="34" charset="0"/>
                <a:ea typeface="Times New Roman" panose="02020603050405020304" pitchFamily="18" charset="0"/>
              </a:rPr>
              <a:t>, S. &amp; von Schroeders, N. (2011). BIRTE 2, Bielefelder Rechentest für das zweite </a:t>
            </a:r>
            <a:r>
              <a:rPr lang="de-DE" sz="1400" dirty="0" err="1">
                <a:solidFill>
                  <a:srgbClr val="000000"/>
                </a:solidFill>
                <a:effectLst/>
                <a:latin typeface="Arial" panose="020B0604020202020204" pitchFamily="34" charset="0"/>
                <a:ea typeface="Times New Roman" panose="02020603050405020304" pitchFamily="18" charset="0"/>
              </a:rPr>
              <a:t>Schulajhr</a:t>
            </a:r>
            <a:r>
              <a:rPr lang="de-DE" sz="1400" dirty="0">
                <a:solidFill>
                  <a:srgbClr val="000000"/>
                </a:solidFill>
                <a:effectLst/>
                <a:latin typeface="Arial" panose="020B0604020202020204" pitchFamily="34" charset="0"/>
                <a:ea typeface="Times New Roman" panose="02020603050405020304" pitchFamily="18" charset="0"/>
              </a:rPr>
              <a:t>, Handbuch zur Diagnostik und Förderung. Braunschweig: Schroedel.</a:t>
            </a:r>
          </a:p>
          <a:p>
            <a:pPr marL="342900" indent="-342900">
              <a:lnSpc>
                <a:spcPct val="100000"/>
              </a:lnSpc>
              <a:buFont typeface="Symbol" pitchFamily="2" charset="2"/>
              <a:buChar char=""/>
            </a:pPr>
            <a:r>
              <a:rPr lang="de-DE" sz="1400" dirty="0">
                <a:solidFill>
                  <a:srgbClr val="222222"/>
                </a:solidFill>
                <a:effectLst/>
                <a:latin typeface="Arial" panose="020B0604020202020204" pitchFamily="34" charset="0"/>
                <a:ea typeface="Times New Roman" panose="02020603050405020304" pitchFamily="18" charset="0"/>
              </a:rPr>
              <a:t>Schulz, A. (2020). </a:t>
            </a:r>
            <a:r>
              <a:rPr lang="de-DE" sz="1400" i="0" dirty="0">
                <a:solidFill>
                  <a:srgbClr val="222222"/>
                </a:solidFill>
                <a:effectLst/>
                <a:latin typeface="Arial" panose="020B0604020202020204" pitchFamily="34" charset="0"/>
                <a:ea typeface="Times New Roman" panose="02020603050405020304" pitchFamily="18" charset="0"/>
              </a:rPr>
              <a:t>Erfolgreich rechnen lernen, Prävention von Schwierigkeiten – Diagnose – Förderung.</a:t>
            </a:r>
            <a:r>
              <a:rPr lang="de-DE" sz="1400" dirty="0">
                <a:solidFill>
                  <a:srgbClr val="222222"/>
                </a:solidFill>
                <a:effectLst/>
                <a:latin typeface="Arial" panose="020B0604020202020204" pitchFamily="34" charset="0"/>
                <a:ea typeface="Times New Roman" panose="02020603050405020304" pitchFamily="18" charset="0"/>
              </a:rPr>
              <a:t> Ludwigsfelde-</a:t>
            </a:r>
            <a:r>
              <a:rPr lang="de-DE" sz="1400" dirty="0" err="1">
                <a:solidFill>
                  <a:srgbClr val="222222"/>
                </a:solidFill>
                <a:effectLst/>
                <a:latin typeface="Arial" panose="020B0604020202020204" pitchFamily="34" charset="0"/>
                <a:ea typeface="Times New Roman" panose="02020603050405020304" pitchFamily="18" charset="0"/>
              </a:rPr>
              <a:t>Struveshof</a:t>
            </a:r>
            <a:r>
              <a:rPr lang="de-DE" sz="1400" dirty="0">
                <a:solidFill>
                  <a:srgbClr val="222222"/>
                </a:solidFill>
                <a:effectLst/>
                <a:latin typeface="Arial" panose="020B0604020202020204" pitchFamily="34" charset="0"/>
                <a:ea typeface="Times New Roman" panose="02020603050405020304" pitchFamily="18" charset="0"/>
              </a:rPr>
              <a:t>: LISUM Berlin-Brandenburg.</a:t>
            </a:r>
          </a:p>
          <a:p>
            <a:pPr marL="342900" lvl="0" indent="-342900">
              <a:lnSpc>
                <a:spcPct val="100000"/>
              </a:lnSpc>
              <a:buFont typeface="Symbol" pitchFamily="2" charset="2"/>
              <a:buChar char=""/>
            </a:pPr>
            <a:r>
              <a:rPr lang="de-DE" sz="1400" dirty="0">
                <a:solidFill>
                  <a:srgbClr val="222222"/>
                </a:solidFill>
                <a:effectLst/>
                <a:latin typeface="Arial" panose="020B0604020202020204" pitchFamily="34" charset="0"/>
                <a:ea typeface="Times New Roman" panose="02020603050405020304" pitchFamily="18" charset="0"/>
              </a:rPr>
              <a:t>Selter, </a:t>
            </a:r>
            <a:r>
              <a:rPr lang="de-DE" sz="1400" dirty="0" err="1">
                <a:solidFill>
                  <a:srgbClr val="222222"/>
                </a:solidFill>
                <a:effectLst/>
                <a:latin typeface="Arial" panose="020B0604020202020204" pitchFamily="34" charset="0"/>
                <a:ea typeface="Times New Roman" panose="02020603050405020304" pitchFamily="18" charset="0"/>
              </a:rPr>
              <a:t>Ch</a:t>
            </a:r>
            <a:r>
              <a:rPr lang="de-DE" sz="1400" dirty="0">
                <a:solidFill>
                  <a:srgbClr val="222222"/>
                </a:solidFill>
                <a:effectLst/>
                <a:latin typeface="Arial" panose="020B0604020202020204" pitchFamily="34" charset="0"/>
                <a:ea typeface="Times New Roman" panose="02020603050405020304" pitchFamily="18" charset="0"/>
              </a:rPr>
              <a:t>. (2017). Förderorientierte Diagnose und diagnosegeleitete Förderung In Fritz, A., Schmidt, S. &amp; Ricken, G. (</a:t>
            </a:r>
            <a:r>
              <a:rPr lang="de-DE" sz="1400" dirty="0" err="1">
                <a:solidFill>
                  <a:srgbClr val="222222"/>
                </a:solidFill>
                <a:effectLst/>
                <a:latin typeface="Arial" panose="020B0604020202020204" pitchFamily="34" charset="0"/>
                <a:ea typeface="Times New Roman" panose="02020603050405020304" pitchFamily="18" charset="0"/>
              </a:rPr>
              <a:t>Hrsg</a:t>
            </a:r>
            <a:r>
              <a:rPr lang="de-DE" sz="1400" dirty="0">
                <a:solidFill>
                  <a:srgbClr val="222222"/>
                </a:solidFill>
                <a:effectLst/>
                <a:latin typeface="Arial" panose="020B0604020202020204" pitchFamily="34" charset="0"/>
                <a:ea typeface="Times New Roman" panose="02020603050405020304" pitchFamily="18" charset="0"/>
              </a:rPr>
              <a:t>) (2017): Handbuch Rechenschwäche. Weinheim: Beltz.</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00000"/>
              </a:lnSpc>
              <a:buFont typeface="Symbol" pitchFamily="2" charset="2"/>
              <a:buChar char=""/>
            </a:pPr>
            <a:r>
              <a:rPr lang="de-DE" sz="1400" dirty="0">
                <a:effectLst/>
                <a:latin typeface="Arial" panose="020B0604020202020204" pitchFamily="34" charset="0"/>
                <a:ea typeface="Times New Roman" panose="02020603050405020304" pitchFamily="18" charset="0"/>
              </a:rPr>
              <a:t>Selter, </a:t>
            </a:r>
            <a:r>
              <a:rPr lang="de-DE" sz="1400" dirty="0" err="1">
                <a:effectLst/>
                <a:latin typeface="Arial" panose="020B0604020202020204" pitchFamily="34" charset="0"/>
                <a:ea typeface="Times New Roman" panose="02020603050405020304" pitchFamily="18" charset="0"/>
              </a:rPr>
              <a:t>Ch</a:t>
            </a:r>
            <a:r>
              <a:rPr lang="de-DE" sz="1400" dirty="0">
                <a:effectLst/>
                <a:latin typeface="Arial" panose="020B0604020202020204" pitchFamily="34" charset="0"/>
                <a:ea typeface="Times New Roman" panose="02020603050405020304" pitchFamily="18" charset="0"/>
              </a:rPr>
              <a:t>. &amp; Spiegel, H. (2008). Kinder u. Mathematik – Was Erwachsene wissen sollten. Seelze: Kallmeyer.</a:t>
            </a:r>
            <a:endParaRPr lang="de-DE" sz="1400" dirty="0">
              <a:effectLst/>
              <a:latin typeface="Times New Roman" panose="02020603050405020304" pitchFamily="18" charset="0"/>
              <a:ea typeface="Times New Roman" panose="02020603050405020304" pitchFamily="18" charset="0"/>
            </a:endParaRPr>
          </a:p>
          <a:p>
            <a:pPr marL="342900" lvl="0" indent="-342900">
              <a:lnSpc>
                <a:spcPct val="100000"/>
              </a:lnSpc>
              <a:buFont typeface="Symbol" pitchFamily="2" charset="2"/>
              <a:buChar char=""/>
            </a:pPr>
            <a:r>
              <a:rPr lang="de-DE" sz="1400" dirty="0">
                <a:solidFill>
                  <a:srgbClr val="222222"/>
                </a:solidFill>
                <a:effectLst/>
                <a:latin typeface="Arial" panose="020B0604020202020204" pitchFamily="34" charset="0"/>
                <a:ea typeface="Times New Roman" panose="02020603050405020304" pitchFamily="18" charset="0"/>
              </a:rPr>
              <a:t>Sundermann, B. &amp; Selter, </a:t>
            </a:r>
            <a:r>
              <a:rPr lang="de-DE" sz="1400" dirty="0" err="1">
                <a:solidFill>
                  <a:srgbClr val="222222"/>
                </a:solidFill>
                <a:effectLst/>
                <a:latin typeface="Arial" panose="020B0604020202020204" pitchFamily="34" charset="0"/>
                <a:ea typeface="Times New Roman" panose="02020603050405020304" pitchFamily="18" charset="0"/>
              </a:rPr>
              <a:t>Ch</a:t>
            </a:r>
            <a:r>
              <a:rPr lang="de-DE" sz="1400" dirty="0">
                <a:solidFill>
                  <a:srgbClr val="222222"/>
                </a:solidFill>
                <a:effectLst/>
                <a:latin typeface="Arial" panose="020B0604020202020204" pitchFamily="34" charset="0"/>
                <a:ea typeface="Times New Roman" panose="02020603050405020304" pitchFamily="18" charset="0"/>
              </a:rPr>
              <a:t>. (2006). Beurteilen und Fördern im Mathematikunterricht. Berlin: Cornelsen Verlag Scriptor GmbH &amp; Co. KG.</a:t>
            </a:r>
            <a:endParaRPr lang="de-DE" sz="1400" dirty="0">
              <a:effectLst/>
              <a:latin typeface="Times New Roman" panose="02020603050405020304" pitchFamily="18" charset="0"/>
              <a:ea typeface="Times New Roman" panose="02020603050405020304" pitchFamily="18" charset="0"/>
            </a:endParaRPr>
          </a:p>
          <a:p>
            <a:pPr marL="342900" lvl="0" indent="-342900" fontAlgn="base">
              <a:lnSpc>
                <a:spcPct val="100000"/>
              </a:lnSpc>
              <a:buFont typeface="Symbol" pitchFamily="2" charset="2"/>
              <a:buChar char=""/>
            </a:pPr>
            <a:r>
              <a:rPr lang="de-DE" sz="1400" b="0" i="0" u="none" strike="noStrike" dirty="0" err="1">
                <a:solidFill>
                  <a:srgbClr val="222222"/>
                </a:solidFill>
                <a:effectLst/>
              </a:rPr>
              <a:t>Verboom</a:t>
            </a:r>
            <a:r>
              <a:rPr lang="de-DE" sz="1400" b="0" i="0" u="none" strike="noStrike" dirty="0">
                <a:solidFill>
                  <a:srgbClr val="222222"/>
                </a:solidFill>
                <a:effectLst/>
              </a:rPr>
              <a:t>, L. (2012). </a:t>
            </a:r>
            <a:r>
              <a:rPr lang="de-DE" sz="1400" b="0" i="1" u="none" strike="noStrike" dirty="0">
                <a:solidFill>
                  <a:srgbClr val="222222"/>
                </a:solidFill>
                <a:effectLst/>
              </a:rPr>
              <a:t>"Ich kann das jetzt viel besser bedrücken": Gezielter Aufbau fachbezogener Redemittel. </a:t>
            </a:r>
            <a:r>
              <a:rPr lang="de-DE" sz="1400" b="0" i="0" u="none" strike="noStrike" dirty="0">
                <a:solidFill>
                  <a:srgbClr val="222222"/>
                </a:solidFill>
                <a:effectLst/>
              </a:rPr>
              <a:t>Praxis der Mathematik in der Schule 54, (45). S. 13-17.</a:t>
            </a:r>
            <a:endParaRPr lang="de-DE" sz="1400" dirty="0">
              <a:solidFill>
                <a:srgbClr val="222222"/>
              </a:solidFill>
              <a:effectLst/>
              <a:ea typeface="Times New Roman" panose="02020603050405020304" pitchFamily="18" charset="0"/>
            </a:endParaRPr>
          </a:p>
          <a:p>
            <a:pPr marL="342900" lvl="0" indent="-342900" fontAlgn="base">
              <a:lnSpc>
                <a:spcPct val="100000"/>
              </a:lnSpc>
              <a:buFont typeface="Symbol" pitchFamily="2" charset="2"/>
              <a:buChar char=""/>
            </a:pPr>
            <a:r>
              <a:rPr lang="de-DE" sz="1400" dirty="0">
                <a:solidFill>
                  <a:srgbClr val="222222"/>
                </a:solidFill>
                <a:effectLst/>
                <a:latin typeface="Arial" panose="020B0604020202020204" pitchFamily="34" charset="0"/>
                <a:ea typeface="Times New Roman" panose="02020603050405020304" pitchFamily="18" charset="0"/>
              </a:rPr>
              <a:t>vom Hofe, R. (1995). </a:t>
            </a:r>
            <a:r>
              <a:rPr lang="de-DE" sz="1400" i="0" dirty="0">
                <a:solidFill>
                  <a:srgbClr val="222222"/>
                </a:solidFill>
                <a:effectLst/>
                <a:latin typeface="Arial" panose="020B0604020202020204" pitchFamily="34" charset="0"/>
                <a:ea typeface="Times New Roman" panose="02020603050405020304" pitchFamily="18" charset="0"/>
              </a:rPr>
              <a:t>Grundvorstellungen mathematischer Inhalte. Heidelberg: Spektrum. </a:t>
            </a:r>
          </a:p>
        </p:txBody>
      </p:sp>
      <p:sp>
        <p:nvSpPr>
          <p:cNvPr id="6" name="Foliennummernplatzhalter 5">
            <a:extLst>
              <a:ext uri="{FF2B5EF4-FFF2-40B4-BE49-F238E27FC236}">
                <a16:creationId xmlns:a16="http://schemas.microsoft.com/office/drawing/2014/main" id="{D8D13A51-FE44-AAFA-AA78-672DD2843E20}"/>
              </a:ext>
            </a:extLst>
          </p:cNvPr>
          <p:cNvSpPr>
            <a:spLocks noGrp="1"/>
          </p:cNvSpPr>
          <p:nvPr>
            <p:ph type="sldNum" sz="quarter" idx="12"/>
          </p:nvPr>
        </p:nvSpPr>
        <p:spPr/>
        <p:txBody>
          <a:bodyPr/>
          <a:lstStyle/>
          <a:p>
            <a:fld id="{C3752B7C-18A9-864D-BBCB-54A9F41B5594}" type="slidenum">
              <a:rPr lang="de-DE" smtClean="0"/>
              <a:pPr/>
              <a:t>133</a:t>
            </a:fld>
            <a:endParaRPr lang="de-DE" dirty="0"/>
          </a:p>
        </p:txBody>
      </p:sp>
    </p:spTree>
    <p:extLst>
      <p:ext uri="{BB962C8B-B14F-4D97-AF65-F5344CB8AC3E}">
        <p14:creationId xmlns:p14="http://schemas.microsoft.com/office/powerpoint/2010/main" val="7609872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E3638-287D-D2A9-4BF7-797D98D2EA26}"/>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46D73257-C5BD-AF84-555A-218553EE6F32}"/>
              </a:ext>
            </a:extLst>
          </p:cNvPr>
          <p:cNvSpPr>
            <a:spLocks noGrp="1"/>
          </p:cNvSpPr>
          <p:nvPr>
            <p:ph idx="1"/>
          </p:nvPr>
        </p:nvSpPr>
        <p:spPr>
          <a:xfrm>
            <a:off x="1096423" y="1173892"/>
            <a:ext cx="7565663" cy="4993585"/>
          </a:xfrm>
        </p:spPr>
        <p:txBody>
          <a:bodyPr/>
          <a:lstStyle/>
          <a:p>
            <a:pPr marL="342900" lvl="0" indent="-342900" fontAlgn="base">
              <a:lnSpc>
                <a:spcPct val="100000"/>
              </a:lnSpc>
              <a:buFont typeface="Symbol" pitchFamily="2" charset="2"/>
              <a:buChar char=""/>
            </a:pPr>
            <a:r>
              <a:rPr lang="de-DE" sz="1400" kern="0" dirty="0" err="1">
                <a:solidFill>
                  <a:srgbClr val="222222"/>
                </a:solidFill>
                <a:effectLst/>
                <a:latin typeface="Arial" panose="020B0604020202020204" pitchFamily="34" charset="0"/>
                <a:ea typeface="Times New Roman" panose="02020603050405020304" pitchFamily="18" charset="0"/>
              </a:rPr>
              <a:t>Wartha</a:t>
            </a:r>
            <a:r>
              <a:rPr lang="de-DE" sz="1400" kern="0" dirty="0">
                <a:solidFill>
                  <a:srgbClr val="222222"/>
                </a:solidFill>
                <a:effectLst/>
                <a:latin typeface="Arial" panose="020B0604020202020204" pitchFamily="34" charset="0"/>
                <a:ea typeface="Times New Roman" panose="02020603050405020304" pitchFamily="18" charset="0"/>
              </a:rPr>
              <a:t>, S.; Schulz, A. (2011). </a:t>
            </a:r>
            <a:r>
              <a:rPr lang="de-DE" sz="1400" i="0" kern="0" dirty="0">
                <a:solidFill>
                  <a:srgbClr val="222222"/>
                </a:solidFill>
                <a:effectLst/>
                <a:latin typeface="Arial" panose="020B0604020202020204" pitchFamily="34" charset="0"/>
                <a:ea typeface="Times New Roman" panose="02020603050405020304" pitchFamily="18" charset="0"/>
              </a:rPr>
              <a:t>Aufbau von Grundvorstellungen (nicht nur) bei besonderen Schwierigkeiten im Rechnen.</a:t>
            </a:r>
            <a:r>
              <a:rPr lang="de-DE" sz="1400" kern="0" dirty="0">
                <a:solidFill>
                  <a:srgbClr val="222222"/>
                </a:solidFill>
                <a:effectLst/>
                <a:latin typeface="Arial" panose="020B0604020202020204" pitchFamily="34" charset="0"/>
                <a:ea typeface="Times New Roman" panose="02020603050405020304" pitchFamily="18" charset="0"/>
              </a:rPr>
              <a:t> Leibnitz-Institut für Pädagogik. der Naturwissenschaften: Kiel. (</a:t>
            </a:r>
            <a:r>
              <a:rPr lang="de-DE" sz="1400" kern="0" dirty="0" err="1">
                <a:solidFill>
                  <a:srgbClr val="222222"/>
                </a:solidFill>
                <a:effectLst/>
                <a:latin typeface="Arial" panose="020B0604020202020204" pitchFamily="34" charset="0"/>
                <a:ea typeface="Times New Roman" panose="02020603050405020304" pitchFamily="18" charset="0"/>
              </a:rPr>
              <a:t>www.sinus</a:t>
            </a:r>
            <a:r>
              <a:rPr lang="de-DE" sz="1400" kern="0" dirty="0">
                <a:solidFill>
                  <a:srgbClr val="222222"/>
                </a:solidFill>
                <a:effectLst/>
                <a:latin typeface="Arial" panose="020B0604020202020204" pitchFamily="34" charset="0"/>
                <a:ea typeface="Times New Roman" panose="02020603050405020304" pitchFamily="18" charset="0"/>
              </a:rPr>
              <a:t>-an-</a:t>
            </a:r>
            <a:r>
              <a:rPr lang="de-DE" sz="1400" kern="0" dirty="0" err="1">
                <a:solidFill>
                  <a:srgbClr val="222222"/>
                </a:solidFill>
                <a:effectLst/>
                <a:latin typeface="Arial" panose="020B0604020202020204" pitchFamily="34" charset="0"/>
                <a:ea typeface="Times New Roman" panose="02020603050405020304" pitchFamily="18" charset="0"/>
              </a:rPr>
              <a:t>grundschulen.de</a:t>
            </a:r>
            <a:r>
              <a:rPr lang="de-DE" sz="1400" kern="0" dirty="0">
                <a:solidFill>
                  <a:srgbClr val="222222"/>
                </a:solidFill>
                <a:effectLst/>
                <a:latin typeface="Arial" panose="020B0604020202020204" pitchFamily="34" charset="0"/>
                <a:ea typeface="Times New Roman" panose="02020603050405020304" pitchFamily="18" charset="0"/>
              </a:rPr>
              <a:t>/</a:t>
            </a:r>
            <a:r>
              <a:rPr lang="de-DE" sz="1400" kern="0" dirty="0" err="1">
                <a:solidFill>
                  <a:srgbClr val="222222"/>
                </a:solidFill>
                <a:effectLst/>
                <a:latin typeface="Arial" panose="020B0604020202020204" pitchFamily="34" charset="0"/>
                <a:ea typeface="Times New Roman" panose="02020603050405020304" pitchFamily="18" charset="0"/>
              </a:rPr>
              <a:t>fileadmin</a:t>
            </a:r>
            <a:r>
              <a:rPr lang="de-DE" sz="1400" kern="0" dirty="0">
                <a:solidFill>
                  <a:srgbClr val="222222"/>
                </a:solidFill>
                <a:effectLst/>
                <a:latin typeface="Arial" panose="020B0604020202020204" pitchFamily="34" charset="0"/>
                <a:ea typeface="Times New Roman" panose="02020603050405020304" pitchFamily="18" charset="0"/>
              </a:rPr>
              <a:t>/</a:t>
            </a:r>
            <a:r>
              <a:rPr lang="de-DE" sz="1400" kern="0" dirty="0" err="1">
                <a:solidFill>
                  <a:srgbClr val="222222"/>
                </a:solidFill>
                <a:effectLst/>
                <a:latin typeface="Arial" panose="020B0604020202020204" pitchFamily="34" charset="0"/>
                <a:ea typeface="Times New Roman" panose="02020603050405020304" pitchFamily="18" charset="0"/>
              </a:rPr>
              <a:t>uploads</a:t>
            </a:r>
            <a:r>
              <a:rPr lang="de-DE" sz="1400" kern="0" dirty="0">
                <a:solidFill>
                  <a:srgbClr val="222222"/>
                </a:solidFill>
                <a:effectLst/>
                <a:latin typeface="Arial" panose="020B0604020202020204" pitchFamily="34" charset="0"/>
                <a:ea typeface="Times New Roman" panose="02020603050405020304" pitchFamily="18" charset="0"/>
              </a:rPr>
              <a:t>/</a:t>
            </a:r>
            <a:r>
              <a:rPr lang="de-DE" sz="1400" kern="0" dirty="0" err="1">
                <a:solidFill>
                  <a:srgbClr val="222222"/>
                </a:solidFill>
                <a:effectLst/>
                <a:latin typeface="Arial" panose="020B0604020202020204" pitchFamily="34" charset="0"/>
                <a:ea typeface="Times New Roman" panose="02020603050405020304" pitchFamily="18" charset="0"/>
              </a:rPr>
              <a:t>Material_aus_SGS</a:t>
            </a:r>
            <a:r>
              <a:rPr lang="de-DE" sz="1400" kern="0" dirty="0">
                <a:solidFill>
                  <a:srgbClr val="222222"/>
                </a:solidFill>
                <a:effectLst/>
                <a:latin typeface="Arial" panose="020B0604020202020204" pitchFamily="34" charset="0"/>
                <a:ea typeface="Times New Roman" panose="02020603050405020304" pitchFamily="18" charset="0"/>
              </a:rPr>
              <a:t>/</a:t>
            </a:r>
            <a:r>
              <a:rPr lang="de-DE" sz="1400" kern="0" dirty="0" err="1">
                <a:solidFill>
                  <a:srgbClr val="222222"/>
                </a:solidFill>
                <a:effectLst/>
                <a:latin typeface="Arial" panose="020B0604020202020204" pitchFamily="34" charset="0"/>
                <a:ea typeface="Times New Roman" panose="02020603050405020304" pitchFamily="18" charset="0"/>
              </a:rPr>
              <a:t>Handreichung_WarthaSchulz.pdf</a:t>
            </a:r>
            <a:r>
              <a:rPr lang="de-DE" sz="1400" kern="0" dirty="0">
                <a:solidFill>
                  <a:srgbClr val="222222"/>
                </a:solidFill>
                <a:effectLst/>
                <a:latin typeface="Arial" panose="020B0604020202020204" pitchFamily="34" charset="0"/>
                <a:ea typeface="Times New Roman" panose="02020603050405020304" pitchFamily="18" charset="0"/>
              </a:rPr>
              <a:t>). Zugriff am 11.04.2023.</a:t>
            </a:r>
            <a:r>
              <a:rPr lang="de-DE" sz="1400" dirty="0">
                <a:effectLst/>
              </a:rPr>
              <a:t> </a:t>
            </a:r>
            <a:endParaRPr lang="de-DE" sz="1400" dirty="0">
              <a:effectLst/>
              <a:latin typeface="Times New Roman" panose="02020603050405020304" pitchFamily="18" charset="0"/>
              <a:ea typeface="Times New Roman" panose="02020603050405020304" pitchFamily="18" charset="0"/>
            </a:endParaRPr>
          </a:p>
          <a:p>
            <a:pPr>
              <a:lnSpc>
                <a:spcPct val="100000"/>
              </a:lnSpc>
            </a:pPr>
            <a:endParaRPr lang="de-DE" sz="1400" dirty="0"/>
          </a:p>
        </p:txBody>
      </p:sp>
      <p:sp>
        <p:nvSpPr>
          <p:cNvPr id="6" name="Foliennummernplatzhalter 5">
            <a:extLst>
              <a:ext uri="{FF2B5EF4-FFF2-40B4-BE49-F238E27FC236}">
                <a16:creationId xmlns:a16="http://schemas.microsoft.com/office/drawing/2014/main" id="{D8D13A51-FE44-AAFA-AA78-672DD2843E20}"/>
              </a:ext>
            </a:extLst>
          </p:cNvPr>
          <p:cNvSpPr>
            <a:spLocks noGrp="1"/>
          </p:cNvSpPr>
          <p:nvPr>
            <p:ph type="sldNum" sz="quarter" idx="12"/>
          </p:nvPr>
        </p:nvSpPr>
        <p:spPr/>
        <p:txBody>
          <a:bodyPr/>
          <a:lstStyle/>
          <a:p>
            <a:fld id="{C3752B7C-18A9-864D-BBCB-54A9F41B5594}" type="slidenum">
              <a:rPr lang="de-DE" smtClean="0"/>
              <a:pPr/>
              <a:t>134</a:t>
            </a:fld>
            <a:endParaRPr lang="de-DE" dirty="0"/>
          </a:p>
        </p:txBody>
      </p:sp>
    </p:spTree>
    <p:extLst>
      <p:ext uri="{BB962C8B-B14F-4D97-AF65-F5344CB8AC3E}">
        <p14:creationId xmlns:p14="http://schemas.microsoft.com/office/powerpoint/2010/main" val="2181534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6" name="Bild"/>
          <p:cNvGrpSpPr/>
          <p:nvPr/>
        </p:nvGrpSpPr>
        <p:grpSpPr>
          <a:xfrm>
            <a:off x="711063" y="1113644"/>
            <a:ext cx="7721873" cy="5155014"/>
            <a:chOff x="0" y="0"/>
            <a:chExt cx="9411330" cy="5872046"/>
          </a:xfrm>
        </p:grpSpPr>
        <p:pic>
          <p:nvPicPr>
            <p:cNvPr id="2995" name="Bild" descr="Bild"/>
            <p:cNvPicPr>
              <a:picLocks noChangeAspect="1"/>
            </p:cNvPicPr>
            <p:nvPr/>
          </p:nvPicPr>
          <p:blipFill>
            <a:blip r:embed="rId3"/>
            <a:stretch>
              <a:fillRect/>
            </a:stretch>
          </p:blipFill>
          <p:spPr>
            <a:xfrm>
              <a:off x="215900" y="139700"/>
              <a:ext cx="8979531" cy="5313247"/>
            </a:xfrm>
            <a:prstGeom prst="rect">
              <a:avLst/>
            </a:prstGeom>
            <a:ln>
              <a:noFill/>
            </a:ln>
            <a:effectLst/>
          </p:spPr>
        </p:pic>
        <p:pic>
          <p:nvPicPr>
            <p:cNvPr id="2994" name="Bild" descr="Bild"/>
            <p:cNvPicPr>
              <a:picLocks/>
            </p:cNvPicPr>
            <p:nvPr/>
          </p:nvPicPr>
          <p:blipFill>
            <a:blip r:embed="rId4"/>
            <a:stretch>
              <a:fillRect/>
            </a:stretch>
          </p:blipFill>
          <p:spPr>
            <a:xfrm>
              <a:off x="0" y="0"/>
              <a:ext cx="9411331" cy="5872047"/>
            </a:xfrm>
            <a:prstGeom prst="rect">
              <a:avLst/>
            </a:prstGeom>
            <a:effectLst/>
          </p:spPr>
        </p:pic>
      </p:grpSp>
      <p:sp>
        <p:nvSpPr>
          <p:cNvPr id="13" name="Abgerundetes Rechteck"/>
          <p:cNvSpPr/>
          <p:nvPr/>
        </p:nvSpPr>
        <p:spPr>
          <a:xfrm>
            <a:off x="5131558" y="4337844"/>
            <a:ext cx="2464323" cy="1533559"/>
          </a:xfrm>
          <a:prstGeom prst="roundRect">
            <a:avLst>
              <a:gd name="adj" fmla="val 16933"/>
            </a:avLst>
          </a:prstGeom>
          <a:solidFill>
            <a:srgbClr val="0C646D">
              <a:alpha val="2000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14" name="Diagnosegeleitet fördern"/>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
        <p:nvSpPr>
          <p:cNvPr id="2" name="Foliennummernplatzhalter 4">
            <a:extLst>
              <a:ext uri="{FF2B5EF4-FFF2-40B4-BE49-F238E27FC236}">
                <a16:creationId xmlns:a16="http://schemas.microsoft.com/office/drawing/2014/main" id="{FE428144-33F6-87E5-0A1C-AE4D66BF112B}"/>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14</a:t>
            </a:fld>
            <a:endParaRPr lang="de-DE" dirty="0"/>
          </a:p>
        </p:txBody>
      </p:sp>
      <p:sp>
        <p:nvSpPr>
          <p:cNvPr id="4" name="Textfeld 3">
            <a:extLst>
              <a:ext uri="{FF2B5EF4-FFF2-40B4-BE49-F238E27FC236}">
                <a16:creationId xmlns:a16="http://schemas.microsoft.com/office/drawing/2014/main" id="{A56D5AF7-29AB-7534-D204-F74FBCF5CD4B}"/>
              </a:ext>
            </a:extLst>
          </p:cNvPr>
          <p:cNvSpPr txBox="1"/>
          <p:nvPr/>
        </p:nvSpPr>
        <p:spPr>
          <a:xfrm>
            <a:off x="6391015" y="6037104"/>
            <a:ext cx="2215017"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https://pikas-mi.dzlm.de/node/54</a:t>
            </a:r>
            <a:endParaRPr lang="de-DE" sz="10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5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53DA2-8A54-CB0D-70B2-E21036D6730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ADDF1A08-4AE2-D6D3-8020-8648D86AD3E8}"/>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5" name="Textplatzhalter 4">
            <a:extLst>
              <a:ext uri="{FF2B5EF4-FFF2-40B4-BE49-F238E27FC236}">
                <a16:creationId xmlns:a16="http://schemas.microsoft.com/office/drawing/2014/main" id="{E76D24F4-7ACF-9831-AD35-ACB41BC568D3}"/>
              </a:ext>
            </a:extLst>
          </p:cNvPr>
          <p:cNvSpPr>
            <a:spLocks noGrp="1"/>
          </p:cNvSpPr>
          <p:nvPr>
            <p:ph type="body" sz="quarter" idx="13"/>
          </p:nvPr>
        </p:nvSpPr>
        <p:spPr/>
        <p:txBody>
          <a:bodyPr/>
          <a:lstStyle/>
          <a:p>
            <a:r>
              <a:rPr lang="de-DE" dirty="0"/>
              <a:t>DIAGNOSEGELEITET FÖRDERN 4 – AKTIVITÄT </a:t>
            </a:r>
          </a:p>
        </p:txBody>
      </p:sp>
      <p:sp>
        <p:nvSpPr>
          <p:cNvPr id="6" name="Inhaltsplatzhalter 5">
            <a:extLst>
              <a:ext uri="{FF2B5EF4-FFF2-40B4-BE49-F238E27FC236}">
                <a16:creationId xmlns:a16="http://schemas.microsoft.com/office/drawing/2014/main" id="{EFE18993-A375-CBFC-38BB-A445F4D94B0E}"/>
              </a:ext>
            </a:extLst>
          </p:cNvPr>
          <p:cNvSpPr>
            <a:spLocks noGrp="1"/>
          </p:cNvSpPr>
          <p:nvPr>
            <p:ph idx="1"/>
          </p:nvPr>
        </p:nvSpPr>
        <p:spPr>
          <a:xfrm>
            <a:off x="1096423" y="1639658"/>
            <a:ext cx="7009509" cy="4713137"/>
          </a:xfrm>
        </p:spPr>
        <p:txBody>
          <a:bodyPr/>
          <a:lstStyle/>
          <a:p>
            <a:r>
              <a:rPr lang="de-DE" b="1" dirty="0"/>
              <a:t>Einstieg</a:t>
            </a:r>
            <a:r>
              <a:rPr lang="de-DE" dirty="0"/>
              <a:t>: Vorstellung Basisaufgabe + direkte Aktivität zur Aktivierung des Vorwissens der Teilnehmenden zur Diagnose</a:t>
            </a:r>
          </a:p>
          <a:p>
            <a:pPr marL="285750" indent="-285750">
              <a:buFont typeface="Wingdings" pitchFamily="2" charset="2"/>
              <a:buChar char="à"/>
            </a:pPr>
            <a:r>
              <a:rPr lang="de-DE" dirty="0"/>
              <a:t>Basisaufgabe „Wer würfelt den höchsten Pasch?“  vorstellen</a:t>
            </a:r>
          </a:p>
          <a:p>
            <a:r>
              <a:rPr lang="de-DE" b="1" dirty="0"/>
              <a:t>Ziel</a:t>
            </a:r>
            <a:r>
              <a:rPr lang="de-DE" dirty="0"/>
              <a:t>: Teilnehmende aktvieren ihr Vorwissen und analysieren die Aufgabe als potentielle Diagnoseaufgabe</a:t>
            </a:r>
          </a:p>
          <a:p>
            <a:r>
              <a:rPr lang="de-DE" b="1" dirty="0"/>
              <a:t>Schwerpunkt</a:t>
            </a:r>
            <a:r>
              <a:rPr lang="de-DE" dirty="0"/>
              <a:t>: Aktive Auseinandersetzung mit der Aufgabe auf Grundlage des Vorwissens</a:t>
            </a:r>
          </a:p>
          <a:p>
            <a:pPr marL="285750" indent="-285750">
              <a:buFont typeface="Wingdings" pitchFamily="2" charset="2"/>
              <a:buChar char="à"/>
            </a:pPr>
            <a:r>
              <a:rPr lang="de-DE" dirty="0"/>
              <a:t>Im Laufe des Moduls wird diese Aufgabe immer wieder aufgegriffen und das Wissen um die mathematikdidaktischen Hintergründe nach und nach erweitert.</a:t>
            </a:r>
          </a:p>
        </p:txBody>
      </p:sp>
    </p:spTree>
    <p:extLst>
      <p:ext uri="{BB962C8B-B14F-4D97-AF65-F5344CB8AC3E}">
        <p14:creationId xmlns:p14="http://schemas.microsoft.com/office/powerpoint/2010/main" val="850067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53DA2-8A54-CB0D-70B2-E21036D6730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ADDF1A08-4AE2-D6D3-8020-8648D86AD3E8}"/>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
        <p:nvSpPr>
          <p:cNvPr id="6" name="Inhaltsplatzhalter 5">
            <a:extLst>
              <a:ext uri="{FF2B5EF4-FFF2-40B4-BE49-F238E27FC236}">
                <a16:creationId xmlns:a16="http://schemas.microsoft.com/office/drawing/2014/main" id="{EFE18993-A375-CBFC-38BB-A445F4D94B0E}"/>
              </a:ext>
            </a:extLst>
          </p:cNvPr>
          <p:cNvSpPr>
            <a:spLocks noGrp="1"/>
          </p:cNvSpPr>
          <p:nvPr>
            <p:ph idx="1"/>
          </p:nvPr>
        </p:nvSpPr>
        <p:spPr/>
        <p:txBody>
          <a:bodyPr/>
          <a:lstStyle/>
          <a:p>
            <a:r>
              <a:rPr lang="de-DE" b="1" dirty="0"/>
              <a:t>Mögliche diagnostische Schwerpunkte</a:t>
            </a:r>
            <a:r>
              <a:rPr lang="de-DE" dirty="0"/>
              <a:t>:</a:t>
            </a:r>
          </a:p>
          <a:p>
            <a:pPr marL="285750" indent="-285750">
              <a:buFontTx/>
              <a:buChar char="-"/>
            </a:pPr>
            <a:r>
              <a:rPr lang="de-DE" dirty="0"/>
              <a:t>(Verhalten im Regelspiel </a:t>
            </a:r>
            <a:r>
              <a:rPr lang="de-DE" dirty="0">
                <a:sym typeface="Wingdings" pitchFamily="2" charset="2"/>
              </a:rPr>
              <a:t> nicht mathematisch)</a:t>
            </a:r>
            <a:endParaRPr lang="de-DE" dirty="0"/>
          </a:p>
          <a:p>
            <a:pPr marL="285750" indent="-285750">
              <a:buFontTx/>
              <a:buChar char="-"/>
            </a:pPr>
            <a:r>
              <a:rPr lang="de-DE" dirty="0"/>
              <a:t>Erkennen gleichgroßer Mengen/Erkennen gleicher Würfelbilder</a:t>
            </a:r>
          </a:p>
          <a:p>
            <a:pPr marL="285750" indent="-285750">
              <a:buFontTx/>
              <a:buChar char="-"/>
            </a:pPr>
            <a:r>
              <a:rPr lang="de-DE" dirty="0"/>
              <a:t>Addition gleichgroßer Mengen/in Schritten zählen</a:t>
            </a:r>
          </a:p>
          <a:p>
            <a:pPr marL="285750" indent="-285750">
              <a:buFontTx/>
              <a:buChar char="-"/>
            </a:pPr>
            <a:r>
              <a:rPr lang="de-DE" dirty="0"/>
              <a:t>Einblick in die fortgesetzte Addition</a:t>
            </a:r>
          </a:p>
          <a:p>
            <a:pPr marL="285750" indent="-285750">
              <a:buFontTx/>
              <a:buChar char="-"/>
            </a:pPr>
            <a:r>
              <a:rPr lang="de-DE" dirty="0"/>
              <a:t>erste Verbindung fortgesetzte Addition mit Multiplikation</a:t>
            </a:r>
          </a:p>
          <a:p>
            <a:pPr marL="285750" indent="-285750">
              <a:buFontTx/>
              <a:buChar char="-"/>
            </a:pPr>
            <a:r>
              <a:rPr lang="de-DE" dirty="0"/>
              <a:t>Verbale Fähigkeiten beim Beschreiben der Würfe</a:t>
            </a:r>
          </a:p>
          <a:p>
            <a:pPr marL="285750" indent="-285750">
              <a:buFontTx/>
              <a:buChar char="-"/>
            </a:pPr>
            <a:endParaRPr lang="de-DE" dirty="0"/>
          </a:p>
          <a:p>
            <a:pPr marL="285750" indent="-285750">
              <a:buFontTx/>
              <a:buChar char="-"/>
            </a:pPr>
            <a:endParaRPr lang="de-DE" dirty="0"/>
          </a:p>
        </p:txBody>
      </p:sp>
      <p:sp>
        <p:nvSpPr>
          <p:cNvPr id="10" name="Textplatzhalter 4">
            <a:extLst>
              <a:ext uri="{FF2B5EF4-FFF2-40B4-BE49-F238E27FC236}">
                <a16:creationId xmlns:a16="http://schemas.microsoft.com/office/drawing/2014/main" id="{B4AE8829-EFBA-9510-48E1-779638A14FAD}"/>
              </a:ext>
            </a:extLst>
          </p:cNvPr>
          <p:cNvSpPr>
            <a:spLocks noGrp="1"/>
          </p:cNvSpPr>
          <p:nvPr>
            <p:ph type="body" sz="quarter" idx="13"/>
          </p:nvPr>
        </p:nvSpPr>
        <p:spPr>
          <a:xfrm>
            <a:off x="1096266" y="1194030"/>
            <a:ext cx="7009509" cy="445628"/>
          </a:xfrm>
        </p:spPr>
        <p:txBody>
          <a:bodyPr/>
          <a:lstStyle/>
          <a:p>
            <a:r>
              <a:rPr lang="de-DE" dirty="0"/>
              <a:t>DIAGNOSEGELEITET FÖRDERN 5 – AKTIVITÄT </a:t>
            </a:r>
          </a:p>
        </p:txBody>
      </p:sp>
    </p:spTree>
    <p:extLst>
      <p:ext uri="{BB962C8B-B14F-4D97-AF65-F5344CB8AC3E}">
        <p14:creationId xmlns:p14="http://schemas.microsoft.com/office/powerpoint/2010/main" val="180260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 name="Gruppieren"/>
          <p:cNvGrpSpPr/>
          <p:nvPr/>
        </p:nvGrpSpPr>
        <p:grpSpPr>
          <a:xfrm>
            <a:off x="2720656" y="1918229"/>
            <a:ext cx="6416831" cy="3821140"/>
            <a:chOff x="0" y="3740"/>
            <a:chExt cx="8555773" cy="5094850"/>
          </a:xfrm>
        </p:grpSpPr>
        <p:grpSp>
          <p:nvGrpSpPr>
            <p:cNvPr id="1675" name="Gruppieren"/>
            <p:cNvGrpSpPr/>
            <p:nvPr/>
          </p:nvGrpSpPr>
          <p:grpSpPr>
            <a:xfrm>
              <a:off x="0" y="3740"/>
              <a:ext cx="4159727" cy="2772784"/>
              <a:chOff x="0" y="3740"/>
              <a:chExt cx="4159726" cy="2772783"/>
            </a:xfrm>
          </p:grpSpPr>
          <p:grpSp>
            <p:nvGrpSpPr>
              <p:cNvPr id="1673" name="Gruppieren"/>
              <p:cNvGrpSpPr/>
              <p:nvPr/>
            </p:nvGrpSpPr>
            <p:grpSpPr>
              <a:xfrm>
                <a:off x="786832" y="412992"/>
                <a:ext cx="3372894" cy="2363532"/>
                <a:chOff x="284526" y="0"/>
                <a:chExt cx="3372892" cy="2363530"/>
              </a:xfrm>
            </p:grpSpPr>
            <p:sp>
              <p:nvSpPr>
                <p:cNvPr id="1633" name="Rechteck"/>
                <p:cNvSpPr/>
                <p:nvPr/>
              </p:nvSpPr>
              <p:spPr>
                <a:xfrm>
                  <a:off x="427514" y="0"/>
                  <a:ext cx="2917161" cy="2363530"/>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38" name="Gruppieren"/>
                <p:cNvGrpSpPr/>
                <p:nvPr/>
              </p:nvGrpSpPr>
              <p:grpSpPr>
                <a:xfrm>
                  <a:off x="1609641" y="1082166"/>
                  <a:ext cx="289566" cy="289568"/>
                  <a:chOff x="1" y="0"/>
                  <a:chExt cx="289564" cy="289566"/>
                </a:xfrm>
              </p:grpSpPr>
              <p:sp>
                <p:nvSpPr>
                  <p:cNvPr id="1634" name="Abgerundetes Rechteck"/>
                  <p:cNvSpPr/>
                  <p:nvPr/>
                </p:nvSpPr>
                <p:spPr>
                  <a:xfrm>
                    <a:off x="1" y="0"/>
                    <a:ext cx="289564" cy="289566"/>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37" name="Gruppieren"/>
                  <p:cNvGrpSpPr/>
                  <p:nvPr/>
                </p:nvGrpSpPr>
                <p:grpSpPr>
                  <a:xfrm>
                    <a:off x="43171" y="43324"/>
                    <a:ext cx="202899" cy="206489"/>
                    <a:chOff x="0" y="0"/>
                    <a:chExt cx="202898" cy="206487"/>
                  </a:xfrm>
                </p:grpSpPr>
                <p:sp>
                  <p:nvSpPr>
                    <p:cNvPr id="1635" name="Kreis"/>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36" name="Kreis"/>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643" name="Gruppieren"/>
                <p:cNvGrpSpPr/>
                <p:nvPr/>
              </p:nvGrpSpPr>
              <p:grpSpPr>
                <a:xfrm>
                  <a:off x="2125246" y="1175464"/>
                  <a:ext cx="289567" cy="289567"/>
                  <a:chOff x="0" y="0"/>
                  <a:chExt cx="289565" cy="289565"/>
                </a:xfrm>
              </p:grpSpPr>
              <p:sp>
                <p:nvSpPr>
                  <p:cNvPr id="1639" name="Abgerundetes Rechteck"/>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42" name="Gruppieren"/>
                  <p:cNvGrpSpPr/>
                  <p:nvPr/>
                </p:nvGrpSpPr>
                <p:grpSpPr>
                  <a:xfrm>
                    <a:off x="43172" y="43324"/>
                    <a:ext cx="202899" cy="206490"/>
                    <a:chOff x="1" y="0"/>
                    <a:chExt cx="202898" cy="206488"/>
                  </a:xfrm>
                </p:grpSpPr>
                <p:sp>
                  <p:nvSpPr>
                    <p:cNvPr id="1640" name="Kreis"/>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41" name="Kreis"/>
                    <p:cNvSpPr/>
                    <p:nvPr/>
                  </p:nvSpPr>
                  <p:spPr>
                    <a:xfrm>
                      <a:off x="1"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650" name="Gruppieren"/>
                <p:cNvGrpSpPr/>
                <p:nvPr/>
              </p:nvGrpSpPr>
              <p:grpSpPr>
                <a:xfrm>
                  <a:off x="2461766" y="1587023"/>
                  <a:ext cx="289567" cy="289567"/>
                  <a:chOff x="0" y="0"/>
                  <a:chExt cx="289565" cy="289565"/>
                </a:xfrm>
              </p:grpSpPr>
              <p:sp>
                <p:nvSpPr>
                  <p:cNvPr id="1644" name="Abgerundetes Rechteck"/>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49" name="Gruppieren"/>
                  <p:cNvGrpSpPr/>
                  <p:nvPr/>
                </p:nvGrpSpPr>
                <p:grpSpPr>
                  <a:xfrm>
                    <a:off x="43331" y="41538"/>
                    <a:ext cx="202903" cy="206490"/>
                    <a:chOff x="-1" y="0"/>
                    <a:chExt cx="202901" cy="206489"/>
                  </a:xfrm>
                </p:grpSpPr>
                <p:sp>
                  <p:nvSpPr>
                    <p:cNvPr id="1645" name="Kreis"/>
                    <p:cNvSpPr/>
                    <p:nvPr/>
                  </p:nvSpPr>
                  <p:spPr>
                    <a:xfrm>
                      <a:off x="66600" y="68394"/>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48" name="Gruppieren"/>
                    <p:cNvGrpSpPr/>
                    <p:nvPr/>
                  </p:nvGrpSpPr>
                  <p:grpSpPr>
                    <a:xfrm>
                      <a:off x="-1" y="0"/>
                      <a:ext cx="202901" cy="206489"/>
                      <a:chOff x="0" y="1"/>
                      <a:chExt cx="202899" cy="206487"/>
                    </a:xfrm>
                  </p:grpSpPr>
                  <p:sp>
                    <p:nvSpPr>
                      <p:cNvPr id="1646" name="Kreis"/>
                      <p:cNvSpPr/>
                      <p:nvPr/>
                    </p:nvSpPr>
                    <p:spPr>
                      <a:xfrm>
                        <a:off x="133198" y="1"/>
                        <a:ext cx="69701"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47" name="Kreis"/>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659" name="Gruppieren"/>
                <p:cNvGrpSpPr/>
                <p:nvPr/>
              </p:nvGrpSpPr>
              <p:grpSpPr>
                <a:xfrm>
                  <a:off x="1348893" y="1587023"/>
                  <a:ext cx="289566" cy="289567"/>
                  <a:chOff x="0" y="0"/>
                  <a:chExt cx="289565" cy="289565"/>
                </a:xfrm>
              </p:grpSpPr>
              <p:sp>
                <p:nvSpPr>
                  <p:cNvPr id="1651" name="Abgerundetes Rechteck"/>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58" name="Gruppieren"/>
                  <p:cNvGrpSpPr/>
                  <p:nvPr/>
                </p:nvGrpSpPr>
                <p:grpSpPr>
                  <a:xfrm>
                    <a:off x="46330" y="20269"/>
                    <a:ext cx="202902" cy="254820"/>
                    <a:chOff x="0" y="0"/>
                    <a:chExt cx="202900" cy="254818"/>
                  </a:xfrm>
                </p:grpSpPr>
                <p:sp>
                  <p:nvSpPr>
                    <p:cNvPr id="1652" name="Kreis"/>
                    <p:cNvSpPr/>
                    <p:nvPr/>
                  </p:nvSpPr>
                  <p:spPr>
                    <a:xfrm>
                      <a:off x="0"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53" name="Kreis"/>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54" name="Kreis"/>
                    <p:cNvSpPr/>
                    <p:nvPr/>
                  </p:nvSpPr>
                  <p:spPr>
                    <a:xfrm>
                      <a:off x="133199"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55" name="Kreis"/>
                    <p:cNvSpPr/>
                    <p:nvPr/>
                  </p:nvSpPr>
                  <p:spPr>
                    <a:xfrm>
                      <a:off x="0"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56" name="Kreis"/>
                    <p:cNvSpPr/>
                    <p:nvPr/>
                  </p:nvSpPr>
                  <p:spPr>
                    <a:xfrm>
                      <a:off x="133200" y="18511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57" name="Kreis"/>
                    <p:cNvSpPr/>
                    <p:nvPr/>
                  </p:nvSpPr>
                  <p:spPr>
                    <a:xfrm>
                      <a:off x="0" y="185117"/>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665" name="Gruppieren"/>
                <p:cNvGrpSpPr/>
                <p:nvPr/>
              </p:nvGrpSpPr>
              <p:grpSpPr>
                <a:xfrm>
                  <a:off x="1831398" y="1757258"/>
                  <a:ext cx="289567" cy="289566"/>
                  <a:chOff x="0" y="-1"/>
                  <a:chExt cx="289566" cy="289565"/>
                </a:xfrm>
              </p:grpSpPr>
              <p:sp>
                <p:nvSpPr>
                  <p:cNvPr id="1660" name="Abgerundetes Rechteck"/>
                  <p:cNvSpPr/>
                  <p:nvPr/>
                </p:nvSpPr>
                <p:spPr>
                  <a:xfrm>
                    <a:off x="0" y="-1"/>
                    <a:ext cx="289566"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61" name="Kreis"/>
                  <p:cNvSpPr/>
                  <p:nvPr/>
                </p:nvSpPr>
                <p:spPr>
                  <a:xfrm>
                    <a:off x="43171"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62" name="Kreis"/>
                  <p:cNvSpPr/>
                  <p:nvPr/>
                </p:nvSpPr>
                <p:spPr>
                  <a:xfrm>
                    <a:off x="179530"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63" name="Kreis"/>
                  <p:cNvSpPr/>
                  <p:nvPr/>
                </p:nvSpPr>
                <p:spPr>
                  <a:xfrm>
                    <a:off x="176370" y="179172"/>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64" name="Kreis"/>
                  <p:cNvSpPr/>
                  <p:nvPr/>
                </p:nvSpPr>
                <p:spPr>
                  <a:xfrm>
                    <a:off x="40011" y="182331"/>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1671" name="Gruppieren"/>
                <p:cNvGrpSpPr/>
                <p:nvPr/>
              </p:nvGrpSpPr>
              <p:grpSpPr>
                <a:xfrm rot="3720000">
                  <a:off x="660945" y="632226"/>
                  <a:ext cx="509948" cy="788224"/>
                  <a:chOff x="-1" y="-2"/>
                  <a:chExt cx="509947" cy="788222"/>
                </a:xfrm>
              </p:grpSpPr>
              <p:grpSp>
                <p:nvGrpSpPr>
                  <p:cNvPr id="1669" name="Gruppieren"/>
                  <p:cNvGrpSpPr/>
                  <p:nvPr/>
                </p:nvGrpSpPr>
                <p:grpSpPr>
                  <a:xfrm rot="21600000">
                    <a:off x="-1" y="-2"/>
                    <a:ext cx="509947" cy="788222"/>
                    <a:chOff x="0" y="-1"/>
                    <a:chExt cx="509945" cy="788220"/>
                  </a:xfrm>
                </p:grpSpPr>
                <p:sp>
                  <p:nvSpPr>
                    <p:cNvPr id="1666" name="Form"/>
                    <p:cNvSpPr/>
                    <p:nvPr/>
                  </p:nvSpPr>
                  <p:spPr>
                    <a:xfrm>
                      <a:off x="0" y="112001"/>
                      <a:ext cx="503991" cy="676218"/>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67" name="Linie"/>
                    <p:cNvSpPr/>
                    <p:nvPr/>
                  </p:nvSpPr>
                  <p:spPr>
                    <a:xfrm rot="21600000">
                      <a:off x="1938" y="-1"/>
                      <a:ext cx="508007" cy="123284"/>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68" name="Form"/>
                    <p:cNvSpPr/>
                    <p:nvPr/>
                  </p:nvSpPr>
                  <p:spPr>
                    <a:xfrm rot="21600000">
                      <a:off x="33315" y="15245"/>
                      <a:ext cx="448964" cy="220593"/>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670" name="Linie"/>
                  <p:cNvSpPr/>
                  <p:nvPr/>
                </p:nvSpPr>
                <p:spPr>
                  <a:xfrm>
                    <a:off x="70310" y="235127"/>
                    <a:ext cx="48782" cy="52101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672" name="Du würfelst mit allen Würfeln."/>
                <p:cNvSpPr txBox="1"/>
                <p:nvPr/>
              </p:nvSpPr>
              <p:spPr>
                <a:xfrm>
                  <a:off x="284526" y="111585"/>
                  <a:ext cx="3372892" cy="3598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marL="342900" lvl="1" defTabSz="342900">
                    <a:defRPr sz="1600" b="1">
                      <a:latin typeface="Helvetica Neue"/>
                      <a:ea typeface="Helvetica Neue"/>
                      <a:cs typeface="Helvetica Neue"/>
                      <a:sym typeface="Helvetica Neue"/>
                    </a:defRPr>
                  </a:pPr>
                  <a:r>
                    <a:rPr sz="1200" dirty="0"/>
                    <a:t>Du würfelst mit allen Würfeln.</a:t>
                  </a:r>
                </a:p>
              </p:txBody>
            </p:sp>
          </p:grpSp>
          <p:sp>
            <p:nvSpPr>
              <p:cNvPr id="1674" name="Wurf"/>
              <p:cNvSpPr txBox="1"/>
              <p:nvPr/>
            </p:nvSpPr>
            <p:spPr>
              <a:xfrm>
                <a:off x="0" y="3740"/>
                <a:ext cx="1792883" cy="379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p>
                <a:pPr marL="870942" lvl="1" indent="-223242" defTabSz="342900">
                  <a:buSzPct val="100000"/>
                  <a:buAutoNum type="arabicPeriod"/>
                  <a:defRPr b="1">
                    <a:latin typeface="Helvetica Neue"/>
                    <a:ea typeface="Helvetica Neue"/>
                    <a:cs typeface="Helvetica Neue"/>
                    <a:sym typeface="Helvetica Neue"/>
                  </a:defRPr>
                </a:pPr>
                <a:r>
                  <a:rPr sz="1350" dirty="0"/>
                  <a:t>Wurf</a:t>
                </a:r>
              </a:p>
            </p:txBody>
          </p:sp>
        </p:grpSp>
        <p:grpSp>
          <p:nvGrpSpPr>
            <p:cNvPr id="1715" name="Gruppieren"/>
            <p:cNvGrpSpPr/>
            <p:nvPr/>
          </p:nvGrpSpPr>
          <p:grpSpPr>
            <a:xfrm>
              <a:off x="4217359" y="413017"/>
              <a:ext cx="4338413" cy="2359815"/>
              <a:chOff x="388677" y="0"/>
              <a:chExt cx="4338412" cy="2359814"/>
            </a:xfrm>
          </p:grpSpPr>
          <p:sp>
            <p:nvSpPr>
              <p:cNvPr id="1676" name="Anschließend wird sortiert.…"/>
              <p:cNvSpPr/>
              <p:nvPr/>
            </p:nvSpPr>
            <p:spPr>
              <a:xfrm>
                <a:off x="488556" y="21337"/>
                <a:ext cx="4238533"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marL="342900" indent="-171450" defTabSz="342900">
                  <a:defRPr sz="1600">
                    <a:latin typeface="Helvetica Neue"/>
                    <a:ea typeface="Helvetica Neue"/>
                    <a:cs typeface="Helvetica Neue"/>
                    <a:sym typeface="Helvetica Neue"/>
                  </a:defRPr>
                </a:pPr>
                <a:r>
                  <a:rPr sz="1200" dirty="0"/>
                  <a:t>Anschließend wird sortiert.</a:t>
                </a:r>
              </a:p>
              <a:p>
                <a:pPr marL="342900" indent="-171450" defTabSz="342900">
                  <a:defRPr sz="1600">
                    <a:latin typeface="Helvetica Neue"/>
                    <a:ea typeface="Helvetica Neue"/>
                    <a:cs typeface="Helvetica Neue"/>
                    <a:sym typeface="Helvetica Neue"/>
                  </a:defRPr>
                </a:pPr>
                <a:r>
                  <a:rPr sz="1200" dirty="0"/>
                  <a:t>Die Würfel, die du behalten </a:t>
                </a:r>
              </a:p>
              <a:p>
                <a:pPr marL="342900" indent="-171450" defTabSz="342900">
                  <a:defRPr sz="1600">
                    <a:latin typeface="Helvetica Neue"/>
                    <a:ea typeface="Helvetica Neue"/>
                    <a:cs typeface="Helvetica Neue"/>
                    <a:sym typeface="Helvetica Neue"/>
                  </a:defRPr>
                </a:pPr>
                <a:r>
                  <a:rPr sz="1200" dirty="0"/>
                  <a:t>möchtest, legst du an die Seite.</a:t>
                </a:r>
              </a:p>
            </p:txBody>
          </p:sp>
          <p:grpSp>
            <p:nvGrpSpPr>
              <p:cNvPr id="1714" name="Gruppieren"/>
              <p:cNvGrpSpPr/>
              <p:nvPr/>
            </p:nvGrpSpPr>
            <p:grpSpPr>
              <a:xfrm>
                <a:off x="388677" y="0"/>
                <a:ext cx="3638978" cy="2359814"/>
                <a:chOff x="0" y="0"/>
                <a:chExt cx="3638977" cy="2359813"/>
              </a:xfrm>
            </p:grpSpPr>
            <p:sp>
              <p:nvSpPr>
                <p:cNvPr id="1677" name="Rechteck"/>
                <p:cNvSpPr/>
                <p:nvPr/>
              </p:nvSpPr>
              <p:spPr>
                <a:xfrm>
                  <a:off x="1548494" y="977243"/>
                  <a:ext cx="1626204" cy="439755"/>
                </a:xfrm>
                <a:prstGeom prst="rect">
                  <a:avLst/>
                </a:prstGeom>
                <a:solidFill>
                  <a:srgbClr val="F8BA0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82" name="Gruppieren"/>
                <p:cNvGrpSpPr/>
                <p:nvPr/>
              </p:nvGrpSpPr>
              <p:grpSpPr>
                <a:xfrm>
                  <a:off x="1620577" y="1068104"/>
                  <a:ext cx="275915" cy="275916"/>
                  <a:chOff x="0" y="0"/>
                  <a:chExt cx="275914" cy="275914"/>
                </a:xfrm>
              </p:grpSpPr>
              <p:sp>
                <p:nvSpPr>
                  <p:cNvPr id="1678"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81" name="Gruppieren"/>
                  <p:cNvGrpSpPr/>
                  <p:nvPr/>
                </p:nvGrpSpPr>
                <p:grpSpPr>
                  <a:xfrm>
                    <a:off x="41135" y="41282"/>
                    <a:ext cx="193336" cy="196755"/>
                    <a:chOff x="0" y="0"/>
                    <a:chExt cx="193334" cy="196753"/>
                  </a:xfrm>
                </p:grpSpPr>
                <p:sp>
                  <p:nvSpPr>
                    <p:cNvPr id="1679"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80"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sp>
              <p:nvSpPr>
                <p:cNvPr id="1683" name="Rechteck"/>
                <p:cNvSpPr/>
                <p:nvPr/>
              </p:nvSpPr>
              <p:spPr>
                <a:xfrm>
                  <a:off x="0" y="0"/>
                  <a:ext cx="3638978" cy="2359814"/>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06" name="Gruppieren"/>
                <p:cNvGrpSpPr/>
                <p:nvPr/>
              </p:nvGrpSpPr>
              <p:grpSpPr>
                <a:xfrm>
                  <a:off x="319475" y="1707337"/>
                  <a:ext cx="1336328" cy="438125"/>
                  <a:chOff x="0" y="0"/>
                  <a:chExt cx="1336326" cy="438124"/>
                </a:xfrm>
              </p:grpSpPr>
              <p:grpSp>
                <p:nvGrpSpPr>
                  <p:cNvPr id="1690" name="Gruppieren"/>
                  <p:cNvGrpSpPr/>
                  <p:nvPr/>
                </p:nvGrpSpPr>
                <p:grpSpPr>
                  <a:xfrm>
                    <a:off x="1060412" y="0"/>
                    <a:ext cx="275915" cy="275915"/>
                    <a:chOff x="0" y="0"/>
                    <a:chExt cx="275914" cy="275914"/>
                  </a:xfrm>
                </p:grpSpPr>
                <p:sp>
                  <p:nvSpPr>
                    <p:cNvPr id="1684"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89" name="Gruppieren"/>
                    <p:cNvGrpSpPr/>
                    <p:nvPr/>
                  </p:nvGrpSpPr>
                  <p:grpSpPr>
                    <a:xfrm>
                      <a:off x="41290" y="39580"/>
                      <a:ext cx="193335" cy="196754"/>
                      <a:chOff x="0" y="0"/>
                      <a:chExt cx="193334" cy="196753"/>
                    </a:xfrm>
                  </p:grpSpPr>
                  <p:sp>
                    <p:nvSpPr>
                      <p:cNvPr id="1685"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88" name="Gruppieren"/>
                      <p:cNvGrpSpPr/>
                      <p:nvPr/>
                    </p:nvGrpSpPr>
                    <p:grpSpPr>
                      <a:xfrm>
                        <a:off x="-1" y="0"/>
                        <a:ext cx="193336" cy="196754"/>
                        <a:chOff x="0" y="0"/>
                        <a:chExt cx="193334" cy="196753"/>
                      </a:xfrm>
                    </p:grpSpPr>
                    <p:sp>
                      <p:nvSpPr>
                        <p:cNvPr id="1686"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87"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699" name="Gruppieren"/>
                  <p:cNvGrpSpPr/>
                  <p:nvPr/>
                </p:nvGrpSpPr>
                <p:grpSpPr>
                  <a:xfrm>
                    <a:off x="0" y="0"/>
                    <a:ext cx="275915" cy="275915"/>
                    <a:chOff x="0" y="0"/>
                    <a:chExt cx="275914" cy="275914"/>
                  </a:xfrm>
                </p:grpSpPr>
                <p:sp>
                  <p:nvSpPr>
                    <p:cNvPr id="1691"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98" name="Gruppieren"/>
                    <p:cNvGrpSpPr/>
                    <p:nvPr/>
                  </p:nvGrpSpPr>
                  <p:grpSpPr>
                    <a:xfrm>
                      <a:off x="44146" y="19314"/>
                      <a:ext cx="193335" cy="242805"/>
                      <a:chOff x="0" y="0"/>
                      <a:chExt cx="193334" cy="242804"/>
                    </a:xfrm>
                  </p:grpSpPr>
                  <p:sp>
                    <p:nvSpPr>
                      <p:cNvPr id="1692" name="Kreis"/>
                      <p:cNvSpPr/>
                      <p:nvPr/>
                    </p:nvSpPr>
                    <p:spPr>
                      <a:xfrm>
                        <a:off x="0" y="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93"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94" name="Kreis"/>
                      <p:cNvSpPr/>
                      <p:nvPr/>
                    </p:nvSpPr>
                    <p:spPr>
                      <a:xfrm>
                        <a:off x="126920" y="8819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95" name="Kreis"/>
                      <p:cNvSpPr/>
                      <p:nvPr/>
                    </p:nvSpPr>
                    <p:spPr>
                      <a:xfrm>
                        <a:off x="0" y="8819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96" name="Kreis"/>
                      <p:cNvSpPr/>
                      <p:nvPr/>
                    </p:nvSpPr>
                    <p:spPr>
                      <a:xfrm>
                        <a:off x="126920" y="176391"/>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97" name="Kreis"/>
                      <p:cNvSpPr/>
                      <p:nvPr/>
                    </p:nvSpPr>
                    <p:spPr>
                      <a:xfrm>
                        <a:off x="0" y="176391"/>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705" name="Gruppieren"/>
                  <p:cNvGrpSpPr/>
                  <p:nvPr/>
                </p:nvGrpSpPr>
                <p:grpSpPr>
                  <a:xfrm>
                    <a:off x="459759" y="162210"/>
                    <a:ext cx="275915" cy="275915"/>
                    <a:chOff x="0" y="0"/>
                    <a:chExt cx="275914" cy="275914"/>
                  </a:xfrm>
                </p:grpSpPr>
                <p:sp>
                  <p:nvSpPr>
                    <p:cNvPr id="1700"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01" name="Kreis"/>
                    <p:cNvSpPr/>
                    <p:nvPr/>
                  </p:nvSpPr>
                  <p:spPr>
                    <a:xfrm>
                      <a:off x="41135" y="3436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02"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03"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04" name="Kreis"/>
                    <p:cNvSpPr/>
                    <p:nvPr/>
                  </p:nvSpPr>
                  <p:spPr>
                    <a:xfrm>
                      <a:off x="38125" y="173736"/>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713" name="Gruppieren"/>
                <p:cNvGrpSpPr/>
                <p:nvPr/>
              </p:nvGrpSpPr>
              <p:grpSpPr>
                <a:xfrm>
                  <a:off x="1979134" y="1158598"/>
                  <a:ext cx="1350135" cy="1035226"/>
                  <a:chOff x="0" y="0"/>
                  <a:chExt cx="1350134" cy="1035225"/>
                </a:xfrm>
              </p:grpSpPr>
              <p:grpSp>
                <p:nvGrpSpPr>
                  <p:cNvPr id="1711" name="Gruppieren"/>
                  <p:cNvGrpSpPr/>
                  <p:nvPr/>
                </p:nvGrpSpPr>
                <p:grpSpPr>
                  <a:xfrm>
                    <a:off x="0" y="23805"/>
                    <a:ext cx="275915" cy="275916"/>
                    <a:chOff x="0" y="0"/>
                    <a:chExt cx="275914" cy="275914"/>
                  </a:xfrm>
                </p:grpSpPr>
                <p:sp>
                  <p:nvSpPr>
                    <p:cNvPr id="1707"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10" name="Gruppieren"/>
                    <p:cNvGrpSpPr/>
                    <p:nvPr/>
                  </p:nvGrpSpPr>
                  <p:grpSpPr>
                    <a:xfrm>
                      <a:off x="41135" y="41282"/>
                      <a:ext cx="193336" cy="196755"/>
                      <a:chOff x="0" y="0"/>
                      <a:chExt cx="193334" cy="196753"/>
                    </a:xfrm>
                  </p:grpSpPr>
                  <p:sp>
                    <p:nvSpPr>
                      <p:cNvPr id="1708"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09"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pic>
                <p:nvPicPr>
                  <p:cNvPr id="1712" name="2016-08-07 22.00.32 Kopie.png" descr="2016-08-07 22.00.32 Kopie.png"/>
                  <p:cNvPicPr>
                    <a:picLocks noChangeAspect="1"/>
                  </p:cNvPicPr>
                  <p:nvPr/>
                </p:nvPicPr>
                <p:blipFill>
                  <a:blip r:embed="rId3"/>
                  <a:srcRect/>
                  <a:stretch>
                    <a:fillRect/>
                  </a:stretch>
                </p:blipFill>
                <p:spPr>
                  <a:xfrm flipH="1">
                    <a:off x="235443" y="0"/>
                    <a:ext cx="1114692" cy="1035226"/>
                  </a:xfrm>
                  <a:prstGeom prst="rect">
                    <a:avLst/>
                  </a:prstGeom>
                  <a:ln w="12700" cap="flat">
                    <a:noFill/>
                    <a:miter lim="400000"/>
                  </a:ln>
                  <a:effectLst/>
                </p:spPr>
              </p:pic>
            </p:grpSp>
          </p:grpSp>
        </p:grpSp>
        <p:grpSp>
          <p:nvGrpSpPr>
            <p:cNvPr id="1750" name="Gruppieren"/>
            <p:cNvGrpSpPr/>
            <p:nvPr/>
          </p:nvGrpSpPr>
          <p:grpSpPr>
            <a:xfrm>
              <a:off x="2535387" y="3046801"/>
              <a:ext cx="4327773" cy="2051790"/>
              <a:chOff x="401377" y="0"/>
              <a:chExt cx="4327772" cy="2051789"/>
            </a:xfrm>
          </p:grpSpPr>
          <p:sp>
            <p:nvSpPr>
              <p:cNvPr id="1716" name="Die übrigen Würfel kommen zurück in…"/>
              <p:cNvSpPr/>
              <p:nvPr/>
            </p:nvSpPr>
            <p:spPr>
              <a:xfrm>
                <a:off x="490617" y="62581"/>
                <a:ext cx="4238532"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marL="342900" indent="-171450" defTabSz="342900">
                  <a:defRPr sz="1600">
                    <a:latin typeface="Helvetica Neue"/>
                    <a:ea typeface="Helvetica Neue"/>
                    <a:cs typeface="Helvetica Neue"/>
                    <a:sym typeface="Helvetica Neue"/>
                  </a:defRPr>
                </a:pPr>
                <a:r>
                  <a:rPr sz="1200"/>
                  <a:t>Die übrigen Würfel kommen zurück in </a:t>
                </a:r>
              </a:p>
              <a:p>
                <a:pPr marL="342900" indent="-171450" defTabSz="342900">
                  <a:defRPr sz="1600">
                    <a:latin typeface="Helvetica Neue"/>
                    <a:ea typeface="Helvetica Neue"/>
                    <a:cs typeface="Helvetica Neue"/>
                    <a:sym typeface="Helvetica Neue"/>
                  </a:defRPr>
                </a:pPr>
                <a:r>
                  <a:rPr sz="1200" dirty="0"/>
                  <a:t>den Becher.</a:t>
                </a:r>
              </a:p>
            </p:txBody>
          </p:sp>
          <p:grpSp>
            <p:nvGrpSpPr>
              <p:cNvPr id="1749" name="Gruppieren"/>
              <p:cNvGrpSpPr/>
              <p:nvPr/>
            </p:nvGrpSpPr>
            <p:grpSpPr>
              <a:xfrm>
                <a:off x="401377" y="0"/>
                <a:ext cx="3935494" cy="2051789"/>
                <a:chOff x="0" y="0"/>
                <a:chExt cx="3935493" cy="2051788"/>
              </a:xfrm>
            </p:grpSpPr>
            <p:grpSp>
              <p:nvGrpSpPr>
                <p:cNvPr id="1722" name="Gruppieren"/>
                <p:cNvGrpSpPr/>
                <p:nvPr/>
              </p:nvGrpSpPr>
              <p:grpSpPr>
                <a:xfrm>
                  <a:off x="2609383" y="1036720"/>
                  <a:ext cx="468938" cy="681890"/>
                  <a:chOff x="0" y="0"/>
                  <a:chExt cx="468937" cy="681888"/>
                </a:xfrm>
              </p:grpSpPr>
              <p:grpSp>
                <p:nvGrpSpPr>
                  <p:cNvPr id="1720" name="Gruppieren"/>
                  <p:cNvGrpSpPr/>
                  <p:nvPr/>
                </p:nvGrpSpPr>
                <p:grpSpPr>
                  <a:xfrm>
                    <a:off x="-1" y="0"/>
                    <a:ext cx="468939" cy="681889"/>
                    <a:chOff x="0" y="0"/>
                    <a:chExt cx="468937" cy="681888"/>
                  </a:xfrm>
                </p:grpSpPr>
                <p:sp>
                  <p:nvSpPr>
                    <p:cNvPr id="1717" name="Form"/>
                    <p:cNvSpPr/>
                    <p:nvPr/>
                  </p:nvSpPr>
                  <p:spPr>
                    <a:xfrm>
                      <a:off x="0" y="96890"/>
                      <a:ext cx="463461" cy="584999"/>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18" name="Linie"/>
                    <p:cNvSpPr/>
                    <p:nvPr/>
                  </p:nvSpPr>
                  <p:spPr>
                    <a:xfrm>
                      <a:off x="1782" y="0"/>
                      <a:ext cx="467156" cy="106653"/>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19" name="Form"/>
                    <p:cNvSpPr/>
                    <p:nvPr/>
                  </p:nvSpPr>
                  <p:spPr>
                    <a:xfrm>
                      <a:off x="30636" y="13188"/>
                      <a:ext cx="412860" cy="190836"/>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721" name="Linie"/>
                  <p:cNvSpPr/>
                  <p:nvPr/>
                </p:nvSpPr>
                <p:spPr>
                  <a:xfrm>
                    <a:off x="64656" y="203409"/>
                    <a:ext cx="44859" cy="450734"/>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pic>
              <p:nvPicPr>
                <p:cNvPr id="1723" name="Textblase Textblase" descr="Textblase Textblase"/>
                <p:cNvPicPr>
                  <a:picLocks/>
                </p:cNvPicPr>
                <p:nvPr/>
              </p:nvPicPr>
              <p:blipFill>
                <a:blip r:embed="rId4"/>
                <a:stretch>
                  <a:fillRect/>
                </a:stretch>
              </p:blipFill>
              <p:spPr>
                <a:xfrm>
                  <a:off x="239861" y="869719"/>
                  <a:ext cx="2118497" cy="868761"/>
                </a:xfrm>
                <a:prstGeom prst="rect">
                  <a:avLst/>
                </a:prstGeom>
                <a:effectLst/>
              </p:spPr>
            </p:pic>
            <p:sp>
              <p:nvSpPr>
                <p:cNvPr id="1725" name="Rechteck"/>
                <p:cNvSpPr/>
                <p:nvPr/>
              </p:nvSpPr>
              <p:spPr>
                <a:xfrm>
                  <a:off x="0" y="0"/>
                  <a:ext cx="3935494" cy="2051789"/>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48" name="Gruppieren"/>
                <p:cNvGrpSpPr/>
                <p:nvPr/>
              </p:nvGrpSpPr>
              <p:grpSpPr>
                <a:xfrm>
                  <a:off x="459175" y="1123137"/>
                  <a:ext cx="1336328" cy="438125"/>
                  <a:chOff x="0" y="0"/>
                  <a:chExt cx="1336326" cy="438124"/>
                </a:xfrm>
              </p:grpSpPr>
              <p:grpSp>
                <p:nvGrpSpPr>
                  <p:cNvPr id="1732" name="Gruppieren"/>
                  <p:cNvGrpSpPr/>
                  <p:nvPr/>
                </p:nvGrpSpPr>
                <p:grpSpPr>
                  <a:xfrm>
                    <a:off x="1060412" y="0"/>
                    <a:ext cx="275915" cy="275915"/>
                    <a:chOff x="0" y="0"/>
                    <a:chExt cx="275914" cy="275914"/>
                  </a:xfrm>
                </p:grpSpPr>
                <p:sp>
                  <p:nvSpPr>
                    <p:cNvPr id="1726"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31" name="Gruppieren"/>
                    <p:cNvGrpSpPr/>
                    <p:nvPr/>
                  </p:nvGrpSpPr>
                  <p:grpSpPr>
                    <a:xfrm>
                      <a:off x="41290" y="39580"/>
                      <a:ext cx="193335" cy="196754"/>
                      <a:chOff x="0" y="0"/>
                      <a:chExt cx="193334" cy="196753"/>
                    </a:xfrm>
                  </p:grpSpPr>
                  <p:sp>
                    <p:nvSpPr>
                      <p:cNvPr id="1727"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30" name="Gruppieren"/>
                      <p:cNvGrpSpPr/>
                      <p:nvPr/>
                    </p:nvGrpSpPr>
                    <p:grpSpPr>
                      <a:xfrm>
                        <a:off x="-1" y="0"/>
                        <a:ext cx="193336" cy="196754"/>
                        <a:chOff x="0" y="0"/>
                        <a:chExt cx="193334" cy="196753"/>
                      </a:xfrm>
                    </p:grpSpPr>
                    <p:sp>
                      <p:nvSpPr>
                        <p:cNvPr id="1728"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29"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741" name="Gruppieren"/>
                  <p:cNvGrpSpPr/>
                  <p:nvPr/>
                </p:nvGrpSpPr>
                <p:grpSpPr>
                  <a:xfrm>
                    <a:off x="0" y="0"/>
                    <a:ext cx="275915" cy="275915"/>
                    <a:chOff x="0" y="0"/>
                    <a:chExt cx="275914" cy="275914"/>
                  </a:xfrm>
                </p:grpSpPr>
                <p:sp>
                  <p:nvSpPr>
                    <p:cNvPr id="1733"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40" name="Gruppieren"/>
                    <p:cNvGrpSpPr/>
                    <p:nvPr/>
                  </p:nvGrpSpPr>
                  <p:grpSpPr>
                    <a:xfrm>
                      <a:off x="44146" y="19314"/>
                      <a:ext cx="193335" cy="242805"/>
                      <a:chOff x="0" y="0"/>
                      <a:chExt cx="193334" cy="242804"/>
                    </a:xfrm>
                  </p:grpSpPr>
                  <p:sp>
                    <p:nvSpPr>
                      <p:cNvPr id="1734" name="Kreis"/>
                      <p:cNvSpPr/>
                      <p:nvPr/>
                    </p:nvSpPr>
                    <p:spPr>
                      <a:xfrm>
                        <a:off x="0" y="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35"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36" name="Kreis"/>
                      <p:cNvSpPr/>
                      <p:nvPr/>
                    </p:nvSpPr>
                    <p:spPr>
                      <a:xfrm>
                        <a:off x="126920" y="8819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37" name="Kreis"/>
                      <p:cNvSpPr/>
                      <p:nvPr/>
                    </p:nvSpPr>
                    <p:spPr>
                      <a:xfrm>
                        <a:off x="0" y="8819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38" name="Kreis"/>
                      <p:cNvSpPr/>
                      <p:nvPr/>
                    </p:nvSpPr>
                    <p:spPr>
                      <a:xfrm>
                        <a:off x="126920" y="176391"/>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39" name="Kreis"/>
                      <p:cNvSpPr/>
                      <p:nvPr/>
                    </p:nvSpPr>
                    <p:spPr>
                      <a:xfrm>
                        <a:off x="0" y="176391"/>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747" name="Gruppieren"/>
                  <p:cNvGrpSpPr/>
                  <p:nvPr/>
                </p:nvGrpSpPr>
                <p:grpSpPr>
                  <a:xfrm>
                    <a:off x="459759" y="162210"/>
                    <a:ext cx="275915" cy="275915"/>
                    <a:chOff x="0" y="0"/>
                    <a:chExt cx="275914" cy="275914"/>
                  </a:xfrm>
                </p:grpSpPr>
                <p:sp>
                  <p:nvSpPr>
                    <p:cNvPr id="1742"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43" name="Kreis"/>
                    <p:cNvSpPr/>
                    <p:nvPr/>
                  </p:nvSpPr>
                  <p:spPr>
                    <a:xfrm>
                      <a:off x="41135" y="3436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44"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45"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46" name="Kreis"/>
                    <p:cNvSpPr/>
                    <p:nvPr/>
                  </p:nvSpPr>
                  <p:spPr>
                    <a:xfrm>
                      <a:off x="38125" y="173736"/>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pic>
        <p:nvPicPr>
          <p:cNvPr id="5" name="Bildschirmfoto 2018-11-06 um 17.59.14.png" descr="Bildschirmfoto 2018-11-06 um 17.59.14.png">
            <a:extLst>
              <a:ext uri="{FF2B5EF4-FFF2-40B4-BE49-F238E27FC236}">
                <a16:creationId xmlns:a16="http://schemas.microsoft.com/office/drawing/2014/main" id="{F007E267-1EEF-75A4-0ADF-604E7A89A663}"/>
              </a:ext>
            </a:extLst>
          </p:cNvPr>
          <p:cNvPicPr>
            <a:picLocks noChangeAspect="1"/>
          </p:cNvPicPr>
          <p:nvPr/>
        </p:nvPicPr>
        <p:blipFill>
          <a:blip r:embed="rId5"/>
          <a:stretch>
            <a:fillRect/>
          </a:stretch>
        </p:blipFill>
        <p:spPr>
          <a:xfrm>
            <a:off x="452143" y="1032861"/>
            <a:ext cx="517227" cy="498755"/>
          </a:xfrm>
          <a:prstGeom prst="rect">
            <a:avLst/>
          </a:prstGeom>
          <a:ln w="12700">
            <a:miter lim="400000"/>
          </a:ln>
        </p:spPr>
      </p:pic>
      <p:sp>
        <p:nvSpPr>
          <p:cNvPr id="6" name="Textplatzhalter 2">
            <a:extLst>
              <a:ext uri="{FF2B5EF4-FFF2-40B4-BE49-F238E27FC236}">
                <a16:creationId xmlns:a16="http://schemas.microsoft.com/office/drawing/2014/main" id="{A575340C-6A6B-A181-E829-D806F5C01CDE}"/>
              </a:ext>
            </a:extLst>
          </p:cNvPr>
          <p:cNvSpPr>
            <a:spLocks noGrp="1"/>
          </p:cNvSpPr>
          <p:nvPr>
            <p:ph type="body" sz="quarter" idx="13"/>
          </p:nvPr>
        </p:nvSpPr>
        <p:spPr>
          <a:xfrm>
            <a:off x="1096422" y="1059424"/>
            <a:ext cx="7821728" cy="445628"/>
          </a:xfrm>
        </p:spPr>
        <p:txBody>
          <a:bodyPr/>
          <a:lstStyle/>
          <a:p>
            <a:r>
              <a:rPr lang="de-DE" dirty="0"/>
              <a:t>AUFGABENSTELLUNG KOMPAKT PASCH WÜRFELN</a:t>
            </a:r>
          </a:p>
        </p:txBody>
      </p:sp>
      <p:grpSp>
        <p:nvGrpSpPr>
          <p:cNvPr id="7" name="Gruppieren">
            <a:extLst>
              <a:ext uri="{FF2B5EF4-FFF2-40B4-BE49-F238E27FC236}">
                <a16:creationId xmlns:a16="http://schemas.microsoft.com/office/drawing/2014/main" id="{A8B7FF3F-2CC9-DD8C-7EA2-9ADBA366B8B1}"/>
              </a:ext>
            </a:extLst>
          </p:cNvPr>
          <p:cNvGrpSpPr/>
          <p:nvPr/>
        </p:nvGrpSpPr>
        <p:grpSpPr>
          <a:xfrm>
            <a:off x="366377" y="1922328"/>
            <a:ext cx="2635023" cy="3615073"/>
            <a:chOff x="207734" y="0"/>
            <a:chExt cx="3513363" cy="4820096"/>
          </a:xfrm>
        </p:grpSpPr>
        <p:sp>
          <p:nvSpPr>
            <p:cNvPr id="8" name="Abgerundetes Rechteck">
              <a:extLst>
                <a:ext uri="{FF2B5EF4-FFF2-40B4-BE49-F238E27FC236}">
                  <a16:creationId xmlns:a16="http://schemas.microsoft.com/office/drawing/2014/main" id="{C59DAFFB-41BB-38CF-3557-F3AC9BA0F4D3}"/>
                </a:ext>
              </a:extLst>
            </p:cNvPr>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9" name="Basisaufgabe…">
              <a:extLst>
                <a:ext uri="{FF2B5EF4-FFF2-40B4-BE49-F238E27FC236}">
                  <a16:creationId xmlns:a16="http://schemas.microsoft.com/office/drawing/2014/main" id="{A832D8C0-1791-CA78-E37C-4D3DACCD1FB4}"/>
                </a:ext>
              </a:extLst>
            </p:cNvPr>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Wer würfelt den höchsten Pasch?</a:t>
              </a:r>
              <a:r>
                <a:rPr sz="1350" dirty="0"/>
                <a:t>“</a:t>
              </a:r>
            </a:p>
          </p:txBody>
        </p:sp>
      </p:grpSp>
      <p:sp>
        <p:nvSpPr>
          <p:cNvPr id="3" name="Textfeld 2">
            <a:extLst>
              <a:ext uri="{FF2B5EF4-FFF2-40B4-BE49-F238E27FC236}">
                <a16:creationId xmlns:a16="http://schemas.microsoft.com/office/drawing/2014/main" id="{E2422C93-0061-F391-3676-6107A348C853}"/>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11" name="Foliennummernplatzhalter 4">
            <a:extLst>
              <a:ext uri="{FF2B5EF4-FFF2-40B4-BE49-F238E27FC236}">
                <a16:creationId xmlns:a16="http://schemas.microsoft.com/office/drawing/2014/main" id="{8F2D7D67-64E1-70A6-B5A9-B5ECAF5FBF04}"/>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17</a:t>
            </a:fld>
            <a:endParaRPr lang="de-DE" dirty="0"/>
          </a:p>
        </p:txBody>
      </p:sp>
      <p:sp>
        <p:nvSpPr>
          <p:cNvPr id="13" name="Diagnosegeleitet fördern">
            <a:extLst>
              <a:ext uri="{FF2B5EF4-FFF2-40B4-BE49-F238E27FC236}">
                <a16:creationId xmlns:a16="http://schemas.microsoft.com/office/drawing/2014/main" id="{1593187A-E054-977E-9E39-C5F60EF7D7CF}"/>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Tree>
    <p:extLst>
      <p:ext uri="{BB962C8B-B14F-4D97-AF65-F5344CB8AC3E}">
        <p14:creationId xmlns:p14="http://schemas.microsoft.com/office/powerpoint/2010/main" val="78206212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3" name="Gruppieren"/>
          <p:cNvGrpSpPr/>
          <p:nvPr/>
        </p:nvGrpSpPr>
        <p:grpSpPr>
          <a:xfrm>
            <a:off x="4606674" y="4105275"/>
            <a:ext cx="3178901" cy="1538843"/>
            <a:chOff x="380680" y="0"/>
            <a:chExt cx="4238532" cy="2051789"/>
          </a:xfrm>
        </p:grpSpPr>
        <p:sp>
          <p:nvSpPr>
            <p:cNvPr id="1758" name="Die übrigen Würfel kommen wieder in…"/>
            <p:cNvSpPr/>
            <p:nvPr/>
          </p:nvSpPr>
          <p:spPr>
            <a:xfrm>
              <a:off x="380680" y="62264"/>
              <a:ext cx="4238532"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marL="342900" indent="-171450" defTabSz="342900">
                <a:defRPr sz="1600">
                  <a:latin typeface="Helvetica Neue"/>
                  <a:ea typeface="Helvetica Neue"/>
                  <a:cs typeface="Helvetica Neue"/>
                  <a:sym typeface="Helvetica Neue"/>
                </a:defRPr>
              </a:pPr>
              <a:r>
                <a:rPr sz="1200"/>
                <a:t>Die übrigen Würfel kommen wieder in </a:t>
              </a:r>
            </a:p>
            <a:p>
              <a:pPr marL="342900" indent="-171450" defTabSz="342900">
                <a:defRPr sz="1600">
                  <a:latin typeface="Helvetica Neue"/>
                  <a:ea typeface="Helvetica Neue"/>
                  <a:cs typeface="Helvetica Neue"/>
                  <a:sym typeface="Helvetica Neue"/>
                </a:defRPr>
              </a:pPr>
              <a:r>
                <a:rPr sz="1200" dirty="0"/>
                <a:t>den Becher.</a:t>
              </a:r>
            </a:p>
          </p:txBody>
        </p:sp>
        <p:grpSp>
          <p:nvGrpSpPr>
            <p:cNvPr id="1782" name="Gruppieren"/>
            <p:cNvGrpSpPr/>
            <p:nvPr/>
          </p:nvGrpSpPr>
          <p:grpSpPr>
            <a:xfrm>
              <a:off x="401377" y="0"/>
              <a:ext cx="3935494" cy="2051789"/>
              <a:chOff x="0" y="0"/>
              <a:chExt cx="3935493" cy="2051788"/>
            </a:xfrm>
          </p:grpSpPr>
          <p:grpSp>
            <p:nvGrpSpPr>
              <p:cNvPr id="1764" name="Gruppieren"/>
              <p:cNvGrpSpPr/>
              <p:nvPr/>
            </p:nvGrpSpPr>
            <p:grpSpPr>
              <a:xfrm>
                <a:off x="2609383" y="1036720"/>
                <a:ext cx="468938" cy="681890"/>
                <a:chOff x="0" y="0"/>
                <a:chExt cx="468937" cy="681888"/>
              </a:xfrm>
            </p:grpSpPr>
            <p:grpSp>
              <p:nvGrpSpPr>
                <p:cNvPr id="1762" name="Gruppieren"/>
                <p:cNvGrpSpPr/>
                <p:nvPr/>
              </p:nvGrpSpPr>
              <p:grpSpPr>
                <a:xfrm>
                  <a:off x="-1" y="0"/>
                  <a:ext cx="468939" cy="681889"/>
                  <a:chOff x="0" y="0"/>
                  <a:chExt cx="468937" cy="681888"/>
                </a:xfrm>
              </p:grpSpPr>
              <p:sp>
                <p:nvSpPr>
                  <p:cNvPr id="1759" name="Form"/>
                  <p:cNvSpPr/>
                  <p:nvPr/>
                </p:nvSpPr>
                <p:spPr>
                  <a:xfrm>
                    <a:off x="0" y="96890"/>
                    <a:ext cx="463461" cy="584999"/>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60" name="Linie"/>
                  <p:cNvSpPr/>
                  <p:nvPr/>
                </p:nvSpPr>
                <p:spPr>
                  <a:xfrm>
                    <a:off x="1782" y="0"/>
                    <a:ext cx="467156" cy="106653"/>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61" name="Form"/>
                  <p:cNvSpPr/>
                  <p:nvPr/>
                </p:nvSpPr>
                <p:spPr>
                  <a:xfrm>
                    <a:off x="30636" y="13188"/>
                    <a:ext cx="412860" cy="190836"/>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763" name="Linie"/>
                <p:cNvSpPr/>
                <p:nvPr/>
              </p:nvSpPr>
              <p:spPr>
                <a:xfrm>
                  <a:off x="64656" y="203409"/>
                  <a:ext cx="44859" cy="450734"/>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pic>
            <p:nvPicPr>
              <p:cNvPr id="1765" name="Textblase Textblase" descr="Textblase Textblase"/>
              <p:cNvPicPr>
                <a:picLocks/>
              </p:cNvPicPr>
              <p:nvPr/>
            </p:nvPicPr>
            <p:blipFill>
              <a:blip r:embed="rId2"/>
              <a:stretch>
                <a:fillRect/>
              </a:stretch>
            </p:blipFill>
            <p:spPr>
              <a:xfrm>
                <a:off x="239861" y="869719"/>
                <a:ext cx="2118497" cy="868761"/>
              </a:xfrm>
              <a:prstGeom prst="rect">
                <a:avLst/>
              </a:prstGeom>
              <a:effectLst/>
            </p:spPr>
          </p:pic>
          <p:sp>
            <p:nvSpPr>
              <p:cNvPr id="1767" name="Rechteck"/>
              <p:cNvSpPr/>
              <p:nvPr/>
            </p:nvSpPr>
            <p:spPr>
              <a:xfrm>
                <a:off x="0" y="0"/>
                <a:ext cx="3935494" cy="2051789"/>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81" name="Gruppieren"/>
              <p:cNvGrpSpPr/>
              <p:nvPr/>
            </p:nvGrpSpPr>
            <p:grpSpPr>
              <a:xfrm>
                <a:off x="1020535" y="1123137"/>
                <a:ext cx="774968" cy="463525"/>
                <a:chOff x="0" y="0"/>
                <a:chExt cx="774966" cy="463524"/>
              </a:xfrm>
            </p:grpSpPr>
            <p:grpSp>
              <p:nvGrpSpPr>
                <p:cNvPr id="1774" name="Gruppieren"/>
                <p:cNvGrpSpPr/>
                <p:nvPr/>
              </p:nvGrpSpPr>
              <p:grpSpPr>
                <a:xfrm>
                  <a:off x="499052" y="0"/>
                  <a:ext cx="275915" cy="275915"/>
                  <a:chOff x="0" y="0"/>
                  <a:chExt cx="275914" cy="275914"/>
                </a:xfrm>
              </p:grpSpPr>
              <p:sp>
                <p:nvSpPr>
                  <p:cNvPr id="1768"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73" name="Gruppieren"/>
                  <p:cNvGrpSpPr/>
                  <p:nvPr/>
                </p:nvGrpSpPr>
                <p:grpSpPr>
                  <a:xfrm>
                    <a:off x="41290" y="39580"/>
                    <a:ext cx="193335" cy="196754"/>
                    <a:chOff x="0" y="0"/>
                    <a:chExt cx="193334" cy="196753"/>
                  </a:xfrm>
                </p:grpSpPr>
                <p:sp>
                  <p:nvSpPr>
                    <p:cNvPr id="1769"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72" name="Gruppieren"/>
                    <p:cNvGrpSpPr/>
                    <p:nvPr/>
                  </p:nvGrpSpPr>
                  <p:grpSpPr>
                    <a:xfrm>
                      <a:off x="-1" y="0"/>
                      <a:ext cx="193336" cy="196754"/>
                      <a:chOff x="0" y="0"/>
                      <a:chExt cx="193334" cy="196753"/>
                    </a:xfrm>
                  </p:grpSpPr>
                  <p:sp>
                    <p:nvSpPr>
                      <p:cNvPr id="1770"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71"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780" name="Gruppieren"/>
                <p:cNvGrpSpPr/>
                <p:nvPr/>
              </p:nvGrpSpPr>
              <p:grpSpPr>
                <a:xfrm>
                  <a:off x="0" y="187610"/>
                  <a:ext cx="275915" cy="275915"/>
                  <a:chOff x="0" y="0"/>
                  <a:chExt cx="275914" cy="275914"/>
                </a:xfrm>
              </p:grpSpPr>
              <p:sp>
                <p:nvSpPr>
                  <p:cNvPr id="1775"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76" name="Kreis"/>
                  <p:cNvSpPr/>
                  <p:nvPr/>
                </p:nvSpPr>
                <p:spPr>
                  <a:xfrm>
                    <a:off x="41135" y="3436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77"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78"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79" name="Kreis"/>
                  <p:cNvSpPr/>
                  <p:nvPr/>
                </p:nvSpPr>
                <p:spPr>
                  <a:xfrm>
                    <a:off x="38125" y="173736"/>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1857" name="Gruppieren"/>
          <p:cNvGrpSpPr/>
          <p:nvPr/>
        </p:nvGrpSpPr>
        <p:grpSpPr>
          <a:xfrm>
            <a:off x="6081192" y="2239847"/>
            <a:ext cx="2964396" cy="1665384"/>
            <a:chOff x="286007" y="0"/>
            <a:chExt cx="3952526" cy="2220511"/>
          </a:xfrm>
        </p:grpSpPr>
        <p:sp>
          <p:nvSpPr>
            <p:cNvPr id="1824" name="Anschließend sortierst du noch einmal.…"/>
            <p:cNvSpPr/>
            <p:nvPr/>
          </p:nvSpPr>
          <p:spPr>
            <a:xfrm>
              <a:off x="286007" y="17027"/>
              <a:ext cx="3952526" cy="8412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marL="342900" indent="-171450" defTabSz="342900">
                <a:defRPr sz="1600">
                  <a:latin typeface="Helvetica Neue"/>
                  <a:ea typeface="Helvetica Neue"/>
                  <a:cs typeface="Helvetica Neue"/>
                  <a:sym typeface="Helvetica Neue"/>
                </a:defRPr>
              </a:pPr>
              <a:r>
                <a:rPr sz="1200" dirty="0" err="1"/>
                <a:t>Anschließend</a:t>
              </a:r>
              <a:r>
                <a:rPr sz="1200" dirty="0"/>
                <a:t> </a:t>
              </a:r>
              <a:r>
                <a:rPr lang="de-DE" sz="1200" dirty="0"/>
                <a:t>wird erneut </a:t>
              </a:r>
              <a:r>
                <a:rPr sz="1200" dirty="0" err="1"/>
                <a:t>sortiert</a:t>
              </a:r>
              <a:r>
                <a:rPr lang="de-DE" sz="1200" dirty="0"/>
                <a:t>.</a:t>
              </a:r>
              <a:endParaRPr sz="1200" dirty="0"/>
            </a:p>
            <a:p>
              <a:pPr marL="342900" indent="-171450" defTabSz="342900">
                <a:defRPr sz="1600">
                  <a:latin typeface="Helvetica Neue"/>
                  <a:ea typeface="Helvetica Neue"/>
                  <a:cs typeface="Helvetica Neue"/>
                  <a:sym typeface="Helvetica Neue"/>
                </a:defRPr>
              </a:pPr>
              <a:r>
                <a:rPr sz="1200" dirty="0"/>
                <a:t>Die Würfel, die du behalten möchtest, </a:t>
              </a:r>
            </a:p>
            <a:p>
              <a:pPr marL="342900" indent="-171450" defTabSz="342900">
                <a:defRPr sz="1600">
                  <a:latin typeface="Helvetica Neue"/>
                  <a:ea typeface="Helvetica Neue"/>
                  <a:cs typeface="Helvetica Neue"/>
                  <a:sym typeface="Helvetica Neue"/>
                </a:defRPr>
              </a:pPr>
              <a:r>
                <a:rPr sz="1200" dirty="0"/>
                <a:t>legst du wieder an die Seite.</a:t>
              </a:r>
            </a:p>
          </p:txBody>
        </p:sp>
        <p:sp>
          <p:nvSpPr>
            <p:cNvPr id="1825" name="Rechteck"/>
            <p:cNvSpPr/>
            <p:nvPr/>
          </p:nvSpPr>
          <p:spPr>
            <a:xfrm>
              <a:off x="2015644" y="970396"/>
              <a:ext cx="1626204" cy="439755"/>
            </a:xfrm>
            <a:prstGeom prst="rect">
              <a:avLst/>
            </a:prstGeom>
            <a:solidFill>
              <a:srgbClr val="F8BA0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30" name="Gruppieren"/>
            <p:cNvGrpSpPr/>
            <p:nvPr/>
          </p:nvGrpSpPr>
          <p:grpSpPr>
            <a:xfrm>
              <a:off x="2087727" y="1061257"/>
              <a:ext cx="275915" cy="275915"/>
              <a:chOff x="0" y="0"/>
              <a:chExt cx="275914" cy="275914"/>
            </a:xfrm>
          </p:grpSpPr>
          <p:sp>
            <p:nvSpPr>
              <p:cNvPr id="1826"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29" name="Gruppieren"/>
              <p:cNvGrpSpPr/>
              <p:nvPr/>
            </p:nvGrpSpPr>
            <p:grpSpPr>
              <a:xfrm>
                <a:off x="41135" y="41282"/>
                <a:ext cx="193336" cy="196755"/>
                <a:chOff x="0" y="0"/>
                <a:chExt cx="193334" cy="196753"/>
              </a:xfrm>
            </p:grpSpPr>
            <p:sp>
              <p:nvSpPr>
                <p:cNvPr id="1827"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28"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sp>
          <p:nvSpPr>
            <p:cNvPr id="1831" name="Rechteck"/>
            <p:cNvSpPr/>
            <p:nvPr/>
          </p:nvSpPr>
          <p:spPr>
            <a:xfrm>
              <a:off x="467150" y="0"/>
              <a:ext cx="3684818" cy="2220511"/>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38" name="Gruppieren"/>
            <p:cNvGrpSpPr/>
            <p:nvPr/>
          </p:nvGrpSpPr>
          <p:grpSpPr>
            <a:xfrm>
              <a:off x="2789185" y="1126963"/>
              <a:ext cx="1350135" cy="1035226"/>
              <a:chOff x="0" y="0"/>
              <a:chExt cx="1350134" cy="1035225"/>
            </a:xfrm>
          </p:grpSpPr>
          <p:grpSp>
            <p:nvGrpSpPr>
              <p:cNvPr id="1836" name="Gruppieren"/>
              <p:cNvGrpSpPr/>
              <p:nvPr/>
            </p:nvGrpSpPr>
            <p:grpSpPr>
              <a:xfrm>
                <a:off x="0" y="23805"/>
                <a:ext cx="275915" cy="275916"/>
                <a:chOff x="0" y="0"/>
                <a:chExt cx="275914" cy="275914"/>
              </a:xfrm>
            </p:grpSpPr>
            <p:sp>
              <p:nvSpPr>
                <p:cNvPr id="1832"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35" name="Gruppieren"/>
                <p:cNvGrpSpPr/>
                <p:nvPr/>
              </p:nvGrpSpPr>
              <p:grpSpPr>
                <a:xfrm>
                  <a:off x="41135" y="41282"/>
                  <a:ext cx="193336" cy="196755"/>
                  <a:chOff x="0" y="0"/>
                  <a:chExt cx="193334" cy="196753"/>
                </a:xfrm>
              </p:grpSpPr>
              <p:sp>
                <p:nvSpPr>
                  <p:cNvPr id="1833"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34"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pic>
            <p:nvPicPr>
              <p:cNvPr id="1837" name="2016-08-07 22.00.32 Kopie.png" descr="2016-08-07 22.00.32 Kopie.png"/>
              <p:cNvPicPr>
                <a:picLocks noChangeAspect="1"/>
              </p:cNvPicPr>
              <p:nvPr/>
            </p:nvPicPr>
            <p:blipFill>
              <a:blip r:embed="rId3"/>
              <a:srcRect/>
              <a:stretch>
                <a:fillRect/>
              </a:stretch>
            </p:blipFill>
            <p:spPr>
              <a:xfrm flipH="1">
                <a:off x="235443" y="0"/>
                <a:ext cx="1114692" cy="1035226"/>
              </a:xfrm>
              <a:prstGeom prst="rect">
                <a:avLst/>
              </a:prstGeom>
              <a:ln w="12700" cap="flat">
                <a:noFill/>
                <a:miter lim="400000"/>
              </a:ln>
              <a:effectLst/>
            </p:spPr>
          </p:pic>
        </p:grpSp>
        <p:grpSp>
          <p:nvGrpSpPr>
            <p:cNvPr id="1843" name="Gruppieren"/>
            <p:cNvGrpSpPr/>
            <p:nvPr/>
          </p:nvGrpSpPr>
          <p:grpSpPr>
            <a:xfrm>
              <a:off x="2434861" y="1069724"/>
              <a:ext cx="275915" cy="275915"/>
              <a:chOff x="0" y="0"/>
              <a:chExt cx="275914" cy="275914"/>
            </a:xfrm>
          </p:grpSpPr>
          <p:sp>
            <p:nvSpPr>
              <p:cNvPr id="1839"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42" name="Gruppieren"/>
              <p:cNvGrpSpPr/>
              <p:nvPr/>
            </p:nvGrpSpPr>
            <p:grpSpPr>
              <a:xfrm>
                <a:off x="41135" y="41282"/>
                <a:ext cx="193336" cy="196755"/>
                <a:chOff x="0" y="0"/>
                <a:chExt cx="193334" cy="196753"/>
              </a:xfrm>
            </p:grpSpPr>
            <p:sp>
              <p:nvSpPr>
                <p:cNvPr id="1840"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41"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850" name="Gruppieren"/>
            <p:cNvGrpSpPr/>
            <p:nvPr/>
          </p:nvGrpSpPr>
          <p:grpSpPr>
            <a:xfrm>
              <a:off x="2584397" y="1656659"/>
              <a:ext cx="275916" cy="275916"/>
              <a:chOff x="0" y="0"/>
              <a:chExt cx="275914" cy="275914"/>
            </a:xfrm>
          </p:grpSpPr>
          <p:sp>
            <p:nvSpPr>
              <p:cNvPr id="1844"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49" name="Gruppieren"/>
              <p:cNvGrpSpPr/>
              <p:nvPr/>
            </p:nvGrpSpPr>
            <p:grpSpPr>
              <a:xfrm>
                <a:off x="41290" y="39580"/>
                <a:ext cx="193335" cy="196754"/>
                <a:chOff x="0" y="0"/>
                <a:chExt cx="193334" cy="196753"/>
              </a:xfrm>
            </p:grpSpPr>
            <p:sp>
              <p:nvSpPr>
                <p:cNvPr id="1845"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48" name="Gruppieren"/>
                <p:cNvGrpSpPr/>
                <p:nvPr/>
              </p:nvGrpSpPr>
              <p:grpSpPr>
                <a:xfrm>
                  <a:off x="-1" y="0"/>
                  <a:ext cx="193336" cy="196754"/>
                  <a:chOff x="0" y="0"/>
                  <a:chExt cx="193334" cy="196753"/>
                </a:xfrm>
              </p:grpSpPr>
              <p:sp>
                <p:nvSpPr>
                  <p:cNvPr id="1846"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47"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856" name="Gruppieren"/>
            <p:cNvGrpSpPr/>
            <p:nvPr/>
          </p:nvGrpSpPr>
          <p:grpSpPr>
            <a:xfrm>
              <a:off x="2114820" y="1845146"/>
              <a:ext cx="275915" cy="275916"/>
              <a:chOff x="0" y="0"/>
              <a:chExt cx="275914" cy="275914"/>
            </a:xfrm>
          </p:grpSpPr>
          <p:sp>
            <p:nvSpPr>
              <p:cNvPr id="1851"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52" name="Kreis"/>
              <p:cNvSpPr/>
              <p:nvPr/>
            </p:nvSpPr>
            <p:spPr>
              <a:xfrm>
                <a:off x="41135" y="3436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53"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54"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55" name="Kreis"/>
              <p:cNvSpPr/>
              <p:nvPr/>
            </p:nvSpPr>
            <p:spPr>
              <a:xfrm>
                <a:off x="38125" y="173736"/>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867" name="Gruppieren"/>
          <p:cNvGrpSpPr/>
          <p:nvPr/>
        </p:nvGrpSpPr>
        <p:grpSpPr>
          <a:xfrm>
            <a:off x="366377" y="1922328"/>
            <a:ext cx="2635023" cy="3615073"/>
            <a:chOff x="207734" y="0"/>
            <a:chExt cx="3513363" cy="4820096"/>
          </a:xfrm>
        </p:grpSpPr>
        <p:sp>
          <p:nvSpPr>
            <p:cNvPr id="1864"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1865"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grpSp>
      <p:pic>
        <p:nvPicPr>
          <p:cNvPr id="115" name="Bildschirmfoto 2018-11-06 um 17.59.14.png" descr="Bildschirmfoto 2018-11-06 um 17.59.14.png"/>
          <p:cNvPicPr>
            <a:picLocks noChangeAspect="1"/>
          </p:cNvPicPr>
          <p:nvPr/>
        </p:nvPicPr>
        <p:blipFill>
          <a:blip r:embed="rId4"/>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3DB09D87-1D23-1812-FA47-3BA824B248C8}"/>
              </a:ext>
            </a:extLst>
          </p:cNvPr>
          <p:cNvSpPr>
            <a:spLocks noGrp="1"/>
          </p:cNvSpPr>
          <p:nvPr>
            <p:ph type="body" sz="quarter" idx="13"/>
          </p:nvPr>
        </p:nvSpPr>
        <p:spPr>
          <a:xfrm>
            <a:off x="1096422" y="1059424"/>
            <a:ext cx="7821728" cy="445628"/>
          </a:xfrm>
        </p:spPr>
        <p:txBody>
          <a:bodyPr/>
          <a:lstStyle/>
          <a:p>
            <a:r>
              <a:rPr lang="de-DE" dirty="0"/>
              <a:t>AUFGABENSTELLUNG KOMPAKT PASCH WÜRFELN</a:t>
            </a:r>
          </a:p>
        </p:txBody>
      </p:sp>
      <p:sp>
        <p:nvSpPr>
          <p:cNvPr id="2" name="Textfeld 1">
            <a:extLst>
              <a:ext uri="{FF2B5EF4-FFF2-40B4-BE49-F238E27FC236}">
                <a16:creationId xmlns:a16="http://schemas.microsoft.com/office/drawing/2014/main" id="{A609C7C9-8746-4C85-AB45-D739EDEF8CF8}"/>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4" name="Foliennummernplatzhalter 4">
            <a:extLst>
              <a:ext uri="{FF2B5EF4-FFF2-40B4-BE49-F238E27FC236}">
                <a16:creationId xmlns:a16="http://schemas.microsoft.com/office/drawing/2014/main" id="{17B21E26-9659-4F26-35AE-139759128770}"/>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18</a:t>
            </a:fld>
            <a:endParaRPr lang="de-DE" dirty="0"/>
          </a:p>
        </p:txBody>
      </p:sp>
      <p:sp>
        <p:nvSpPr>
          <p:cNvPr id="9" name="Diagnosegeleitet fördern">
            <a:extLst>
              <a:ext uri="{FF2B5EF4-FFF2-40B4-BE49-F238E27FC236}">
                <a16:creationId xmlns:a16="http://schemas.microsoft.com/office/drawing/2014/main" id="{31BDC82D-9084-B3A3-801F-5D0CB3CEFF3C}"/>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grpSp>
        <p:nvGrpSpPr>
          <p:cNvPr id="8" name="Gruppieren 7">
            <a:extLst>
              <a:ext uri="{FF2B5EF4-FFF2-40B4-BE49-F238E27FC236}">
                <a16:creationId xmlns:a16="http://schemas.microsoft.com/office/drawing/2014/main" id="{FA531D9E-CD8B-1BAA-D206-492322B1F70F}"/>
              </a:ext>
            </a:extLst>
          </p:cNvPr>
          <p:cNvGrpSpPr/>
          <p:nvPr/>
        </p:nvGrpSpPr>
        <p:grpSpPr>
          <a:xfrm>
            <a:off x="2720656" y="1918229"/>
            <a:ext cx="3234494" cy="1989905"/>
            <a:chOff x="2720656" y="1918229"/>
            <a:chExt cx="3234494" cy="1989905"/>
          </a:xfrm>
        </p:grpSpPr>
        <p:grpSp>
          <p:nvGrpSpPr>
            <p:cNvPr id="1823" name="Gruppieren"/>
            <p:cNvGrpSpPr/>
            <p:nvPr/>
          </p:nvGrpSpPr>
          <p:grpSpPr>
            <a:xfrm>
              <a:off x="2720656" y="1918229"/>
              <a:ext cx="3234494" cy="1989905"/>
              <a:chOff x="0" y="3740"/>
              <a:chExt cx="4312656" cy="2653205"/>
            </a:xfrm>
          </p:grpSpPr>
          <p:sp>
            <p:nvSpPr>
              <p:cNvPr id="1784" name="Wurf"/>
              <p:cNvSpPr txBox="1"/>
              <p:nvPr/>
            </p:nvSpPr>
            <p:spPr>
              <a:xfrm>
                <a:off x="0" y="3740"/>
                <a:ext cx="1792883" cy="379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p>
                <a:pPr marL="870942" lvl="1" indent="-223242" defTabSz="342900">
                  <a:buSzPct val="100000"/>
                  <a:buAutoNum type="arabicPeriod" startAt="2"/>
                  <a:defRPr b="1">
                    <a:latin typeface="Helvetica Neue"/>
                    <a:ea typeface="Helvetica Neue"/>
                    <a:cs typeface="Helvetica Neue"/>
                    <a:sym typeface="Helvetica Neue"/>
                  </a:defRPr>
                </a:pPr>
                <a:r>
                  <a:rPr sz="1350"/>
                  <a:t>Wurf</a:t>
                </a:r>
              </a:p>
            </p:txBody>
          </p:sp>
          <p:grpSp>
            <p:nvGrpSpPr>
              <p:cNvPr id="1822" name="Gruppieren"/>
              <p:cNvGrpSpPr/>
              <p:nvPr/>
            </p:nvGrpSpPr>
            <p:grpSpPr>
              <a:xfrm>
                <a:off x="856884" y="425717"/>
                <a:ext cx="3455772" cy="2231228"/>
                <a:chOff x="390429" y="0"/>
                <a:chExt cx="3455771" cy="2231226"/>
              </a:xfrm>
            </p:grpSpPr>
            <p:sp>
              <p:nvSpPr>
                <p:cNvPr id="1785" name="Rechteck"/>
                <p:cNvSpPr/>
                <p:nvPr/>
              </p:nvSpPr>
              <p:spPr>
                <a:xfrm>
                  <a:off x="390429" y="0"/>
                  <a:ext cx="3455771" cy="2231226"/>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92" name="Gruppieren"/>
                <p:cNvGrpSpPr/>
                <p:nvPr/>
              </p:nvGrpSpPr>
              <p:grpSpPr>
                <a:xfrm>
                  <a:off x="2604784" y="1352826"/>
                  <a:ext cx="275916" cy="275915"/>
                  <a:chOff x="0" y="0"/>
                  <a:chExt cx="275914" cy="275914"/>
                </a:xfrm>
              </p:grpSpPr>
              <p:sp>
                <p:nvSpPr>
                  <p:cNvPr id="1786"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91" name="Gruppieren"/>
                  <p:cNvGrpSpPr/>
                  <p:nvPr/>
                </p:nvGrpSpPr>
                <p:grpSpPr>
                  <a:xfrm>
                    <a:off x="41290" y="39580"/>
                    <a:ext cx="193335" cy="196754"/>
                    <a:chOff x="0" y="0"/>
                    <a:chExt cx="193334" cy="196753"/>
                  </a:xfrm>
                </p:grpSpPr>
                <p:sp>
                  <p:nvSpPr>
                    <p:cNvPr id="1787"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790" name="Gruppieren"/>
                    <p:cNvGrpSpPr/>
                    <p:nvPr/>
                  </p:nvGrpSpPr>
                  <p:grpSpPr>
                    <a:xfrm>
                      <a:off x="-1" y="0"/>
                      <a:ext cx="193336" cy="196754"/>
                      <a:chOff x="0" y="0"/>
                      <a:chExt cx="193334" cy="196753"/>
                    </a:xfrm>
                  </p:grpSpPr>
                  <p:sp>
                    <p:nvSpPr>
                      <p:cNvPr id="1788"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89"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798" name="Gruppieren"/>
                <p:cNvGrpSpPr/>
                <p:nvPr/>
              </p:nvGrpSpPr>
              <p:grpSpPr>
                <a:xfrm>
                  <a:off x="2106270" y="1535963"/>
                  <a:ext cx="275915" cy="275916"/>
                  <a:chOff x="0" y="0"/>
                  <a:chExt cx="275914" cy="275914"/>
                </a:xfrm>
              </p:grpSpPr>
              <p:sp>
                <p:nvSpPr>
                  <p:cNvPr id="1793"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94" name="Kreis"/>
                  <p:cNvSpPr/>
                  <p:nvPr/>
                </p:nvSpPr>
                <p:spPr>
                  <a:xfrm>
                    <a:off x="41135" y="3436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95"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96"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797" name="Kreis"/>
                  <p:cNvSpPr/>
                  <p:nvPr/>
                </p:nvSpPr>
                <p:spPr>
                  <a:xfrm>
                    <a:off x="38125" y="173736"/>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1804" name="Gruppieren"/>
                <p:cNvGrpSpPr/>
                <p:nvPr/>
              </p:nvGrpSpPr>
              <p:grpSpPr>
                <a:xfrm rot="3720000">
                  <a:off x="677264" y="1008826"/>
                  <a:ext cx="485907" cy="751061"/>
                  <a:chOff x="0" y="0"/>
                  <a:chExt cx="485906" cy="751060"/>
                </a:xfrm>
              </p:grpSpPr>
              <p:grpSp>
                <p:nvGrpSpPr>
                  <p:cNvPr id="1802" name="Gruppieren"/>
                  <p:cNvGrpSpPr/>
                  <p:nvPr/>
                </p:nvGrpSpPr>
                <p:grpSpPr>
                  <a:xfrm rot="21600000">
                    <a:off x="-1" y="-1"/>
                    <a:ext cx="485908" cy="751062"/>
                    <a:chOff x="0" y="0"/>
                    <a:chExt cx="485906" cy="751060"/>
                  </a:xfrm>
                </p:grpSpPr>
                <p:sp>
                  <p:nvSpPr>
                    <p:cNvPr id="1799" name="Form"/>
                    <p:cNvSpPr/>
                    <p:nvPr/>
                  </p:nvSpPr>
                  <p:spPr>
                    <a:xfrm rot="21600000">
                      <a:off x="-1" y="106719"/>
                      <a:ext cx="480233" cy="644342"/>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00" name="Linie"/>
                    <p:cNvSpPr/>
                    <p:nvPr/>
                  </p:nvSpPr>
                  <p:spPr>
                    <a:xfrm rot="21600000">
                      <a:off x="1847" y="-1"/>
                      <a:ext cx="484060" cy="117472"/>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01" name="Form"/>
                    <p:cNvSpPr/>
                    <p:nvPr/>
                  </p:nvSpPr>
                  <p:spPr>
                    <a:xfrm rot="21600000">
                      <a:off x="31744" y="14526"/>
                      <a:ext cx="427800" cy="210195"/>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803" name="Linie"/>
                  <p:cNvSpPr/>
                  <p:nvPr/>
                </p:nvSpPr>
                <p:spPr>
                  <a:xfrm>
                    <a:off x="66996" y="224043"/>
                    <a:ext cx="46482" cy="49645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806" name="Rechteck"/>
                <p:cNvSpPr/>
                <p:nvPr/>
              </p:nvSpPr>
              <p:spPr>
                <a:xfrm>
                  <a:off x="1980440" y="652320"/>
                  <a:ext cx="1626204" cy="439756"/>
                </a:xfrm>
                <a:prstGeom prst="rect">
                  <a:avLst/>
                </a:prstGeom>
                <a:solidFill>
                  <a:srgbClr val="F8BA0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11" name="Gruppieren"/>
                <p:cNvGrpSpPr/>
                <p:nvPr/>
              </p:nvGrpSpPr>
              <p:grpSpPr>
                <a:xfrm>
                  <a:off x="2052522" y="743181"/>
                  <a:ext cx="275916" cy="275915"/>
                  <a:chOff x="0" y="0"/>
                  <a:chExt cx="275914" cy="275914"/>
                </a:xfrm>
              </p:grpSpPr>
              <p:sp>
                <p:nvSpPr>
                  <p:cNvPr id="1807"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10" name="Gruppieren"/>
                  <p:cNvGrpSpPr/>
                  <p:nvPr/>
                </p:nvGrpSpPr>
                <p:grpSpPr>
                  <a:xfrm>
                    <a:off x="41135" y="41282"/>
                    <a:ext cx="193336" cy="196755"/>
                    <a:chOff x="0" y="0"/>
                    <a:chExt cx="193334" cy="196753"/>
                  </a:xfrm>
                </p:grpSpPr>
                <p:sp>
                  <p:nvSpPr>
                    <p:cNvPr id="1808"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09"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816" name="Gruppieren"/>
                <p:cNvGrpSpPr/>
                <p:nvPr/>
              </p:nvGrpSpPr>
              <p:grpSpPr>
                <a:xfrm>
                  <a:off x="2438272" y="743181"/>
                  <a:ext cx="275915" cy="275915"/>
                  <a:chOff x="0" y="0"/>
                  <a:chExt cx="275914" cy="275914"/>
                </a:xfrm>
              </p:grpSpPr>
              <p:sp>
                <p:nvSpPr>
                  <p:cNvPr id="1812"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15" name="Gruppieren"/>
                  <p:cNvGrpSpPr/>
                  <p:nvPr/>
                </p:nvGrpSpPr>
                <p:grpSpPr>
                  <a:xfrm>
                    <a:off x="41135" y="41282"/>
                    <a:ext cx="193336" cy="196755"/>
                    <a:chOff x="0" y="0"/>
                    <a:chExt cx="193334" cy="196753"/>
                  </a:xfrm>
                </p:grpSpPr>
                <p:sp>
                  <p:nvSpPr>
                    <p:cNvPr id="1813"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14"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821" name="Gruppieren"/>
                <p:cNvGrpSpPr/>
                <p:nvPr/>
              </p:nvGrpSpPr>
              <p:grpSpPr>
                <a:xfrm>
                  <a:off x="1582356" y="1624863"/>
                  <a:ext cx="275915" cy="275916"/>
                  <a:chOff x="0" y="0"/>
                  <a:chExt cx="275914" cy="275914"/>
                </a:xfrm>
              </p:grpSpPr>
              <p:sp>
                <p:nvSpPr>
                  <p:cNvPr id="1817"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20" name="Gruppieren"/>
                  <p:cNvGrpSpPr/>
                  <p:nvPr/>
                </p:nvGrpSpPr>
                <p:grpSpPr>
                  <a:xfrm>
                    <a:off x="41135" y="41282"/>
                    <a:ext cx="193336" cy="196755"/>
                    <a:chOff x="0" y="0"/>
                    <a:chExt cx="193334" cy="196753"/>
                  </a:xfrm>
                </p:grpSpPr>
                <p:sp>
                  <p:nvSpPr>
                    <p:cNvPr id="1818"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19"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sp>
          <p:nvSpPr>
            <p:cNvPr id="6" name="Textfeld 5">
              <a:extLst>
                <a:ext uri="{FF2B5EF4-FFF2-40B4-BE49-F238E27FC236}">
                  <a16:creationId xmlns:a16="http://schemas.microsoft.com/office/drawing/2014/main" id="{A823410A-A46A-00FC-D529-598CB3E43B1F}"/>
                </a:ext>
              </a:extLst>
            </p:cNvPr>
            <p:cNvSpPr txBox="1"/>
            <p:nvPr/>
          </p:nvSpPr>
          <p:spPr>
            <a:xfrm>
              <a:off x="3372455" y="2253874"/>
              <a:ext cx="2531307" cy="738664"/>
            </a:xfrm>
            <a:prstGeom prst="rect">
              <a:avLst/>
            </a:prstGeom>
            <a:noFill/>
          </p:spPr>
          <p:txBody>
            <a:bodyPr wrap="square" rtlCol="0">
              <a:spAutoFit/>
            </a:bodyPr>
            <a:lstStyle/>
            <a:p>
              <a:r>
                <a:rPr lang="de-DE" sz="1200" dirty="0">
                  <a:latin typeface="Helvetica Neue" panose="02000503000000020004" pitchFamily="2" charset="0"/>
                  <a:ea typeface="Helvetica Neue" panose="02000503000000020004" pitchFamily="2" charset="0"/>
                  <a:cs typeface="Helvetica Neue" panose="02000503000000020004" pitchFamily="2" charset="0"/>
                </a:rPr>
                <a:t>Gewürfelt wird mit den restlichen Würfeln.</a:t>
              </a:r>
            </a:p>
            <a:p>
              <a:endParaRPr lang="de-DE" dirty="0"/>
            </a:p>
          </p:txBody>
        </p:sp>
      </p:grpSp>
    </p:spTree>
    <p:extLst>
      <p:ext uri="{BB962C8B-B14F-4D97-AF65-F5344CB8AC3E}">
        <p14:creationId xmlns:p14="http://schemas.microsoft.com/office/powerpoint/2010/main" val="438029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3" name="Gruppieren"/>
          <p:cNvGrpSpPr/>
          <p:nvPr/>
        </p:nvGrpSpPr>
        <p:grpSpPr>
          <a:xfrm>
            <a:off x="5994287" y="2208767"/>
            <a:ext cx="2874562" cy="1535543"/>
            <a:chOff x="226231" y="-47293"/>
            <a:chExt cx="3832748" cy="2047389"/>
          </a:xfrm>
        </p:grpSpPr>
        <p:sp>
          <p:nvSpPr>
            <p:cNvPr id="1910" name="Rechteck"/>
            <p:cNvSpPr/>
            <p:nvPr/>
          </p:nvSpPr>
          <p:spPr>
            <a:xfrm>
              <a:off x="1528226" y="786743"/>
              <a:ext cx="1626203" cy="439755"/>
            </a:xfrm>
            <a:prstGeom prst="rect">
              <a:avLst/>
            </a:prstGeom>
            <a:solidFill>
              <a:srgbClr val="F8BA0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915" name="Gruppieren"/>
            <p:cNvGrpSpPr/>
            <p:nvPr/>
          </p:nvGrpSpPr>
          <p:grpSpPr>
            <a:xfrm>
              <a:off x="1600308" y="877604"/>
              <a:ext cx="275915" cy="275915"/>
              <a:chOff x="0" y="0"/>
              <a:chExt cx="275914" cy="275914"/>
            </a:xfrm>
          </p:grpSpPr>
          <p:sp>
            <p:nvSpPr>
              <p:cNvPr id="1911"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914" name="Gruppieren"/>
              <p:cNvGrpSpPr/>
              <p:nvPr/>
            </p:nvGrpSpPr>
            <p:grpSpPr>
              <a:xfrm>
                <a:off x="41135" y="41282"/>
                <a:ext cx="193336" cy="196755"/>
                <a:chOff x="0" y="0"/>
                <a:chExt cx="193334" cy="196753"/>
              </a:xfrm>
            </p:grpSpPr>
            <p:sp>
              <p:nvSpPr>
                <p:cNvPr id="1912"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13"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sp>
          <p:nvSpPr>
            <p:cNvPr id="1916" name="Rechteck"/>
            <p:cNvSpPr/>
            <p:nvPr/>
          </p:nvSpPr>
          <p:spPr>
            <a:xfrm>
              <a:off x="419998" y="0"/>
              <a:ext cx="3638979" cy="2000096"/>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921" name="Gruppieren"/>
            <p:cNvGrpSpPr/>
            <p:nvPr/>
          </p:nvGrpSpPr>
          <p:grpSpPr>
            <a:xfrm>
              <a:off x="1981308" y="869137"/>
              <a:ext cx="275916" cy="275916"/>
              <a:chOff x="0" y="0"/>
              <a:chExt cx="275914" cy="275914"/>
            </a:xfrm>
          </p:grpSpPr>
          <p:sp>
            <p:nvSpPr>
              <p:cNvPr id="1917"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920" name="Gruppieren"/>
              <p:cNvGrpSpPr/>
              <p:nvPr/>
            </p:nvGrpSpPr>
            <p:grpSpPr>
              <a:xfrm>
                <a:off x="41135" y="41282"/>
                <a:ext cx="193336" cy="196755"/>
                <a:chOff x="0" y="0"/>
                <a:chExt cx="193334" cy="196753"/>
              </a:xfrm>
            </p:grpSpPr>
            <p:sp>
              <p:nvSpPr>
                <p:cNvPr id="1918"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19"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sp>
          <p:nvSpPr>
            <p:cNvPr id="1922" name="Hast du wieder passende Würfel?…"/>
            <p:cNvSpPr/>
            <p:nvPr/>
          </p:nvSpPr>
          <p:spPr>
            <a:xfrm>
              <a:off x="226231" y="-47293"/>
              <a:ext cx="3832748"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marL="342900" indent="-171450" defTabSz="342900">
                <a:defRPr sz="1600">
                  <a:latin typeface="Helvetica Neue"/>
                  <a:ea typeface="Helvetica Neue"/>
                  <a:cs typeface="Helvetica Neue"/>
                  <a:sym typeface="Helvetica Neue"/>
                </a:defRPr>
              </a:pPr>
              <a:r>
                <a:rPr lang="de-DE" sz="1200" dirty="0"/>
                <a:t>Wieder wird sortiert. </a:t>
              </a:r>
            </a:p>
            <a:p>
              <a:pPr marL="182563" defTabSz="342900">
                <a:defRPr sz="1600">
                  <a:latin typeface="Helvetica Neue"/>
                  <a:ea typeface="Helvetica Neue"/>
                  <a:cs typeface="Helvetica Neue"/>
                  <a:sym typeface="Helvetica Neue"/>
                </a:defRPr>
              </a:pPr>
              <a:r>
                <a:rPr lang="de-DE" sz="1200" dirty="0"/>
                <a:t>Passende Würfel werden auf dem Feld abgelegt.</a:t>
              </a:r>
              <a:endParaRPr sz="1200" dirty="0"/>
            </a:p>
          </p:txBody>
        </p:sp>
        <p:grpSp>
          <p:nvGrpSpPr>
            <p:cNvPr id="1927" name="Gruppieren"/>
            <p:cNvGrpSpPr/>
            <p:nvPr/>
          </p:nvGrpSpPr>
          <p:grpSpPr>
            <a:xfrm>
              <a:off x="2339866" y="857211"/>
              <a:ext cx="275916" cy="275915"/>
              <a:chOff x="0" y="0"/>
              <a:chExt cx="275914" cy="275914"/>
            </a:xfrm>
          </p:grpSpPr>
          <p:sp>
            <p:nvSpPr>
              <p:cNvPr id="1923"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926" name="Gruppieren"/>
              <p:cNvGrpSpPr/>
              <p:nvPr/>
            </p:nvGrpSpPr>
            <p:grpSpPr>
              <a:xfrm>
                <a:off x="41135" y="41282"/>
                <a:ext cx="193336" cy="196755"/>
                <a:chOff x="0" y="0"/>
                <a:chExt cx="193334" cy="196753"/>
              </a:xfrm>
            </p:grpSpPr>
            <p:sp>
              <p:nvSpPr>
                <p:cNvPr id="1924"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25"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932" name="Gruppieren"/>
            <p:cNvGrpSpPr/>
            <p:nvPr/>
          </p:nvGrpSpPr>
          <p:grpSpPr>
            <a:xfrm>
              <a:off x="2686999" y="916477"/>
              <a:ext cx="275916" cy="275916"/>
              <a:chOff x="0" y="0"/>
              <a:chExt cx="275914" cy="275914"/>
            </a:xfrm>
          </p:grpSpPr>
          <p:sp>
            <p:nvSpPr>
              <p:cNvPr id="1928"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931" name="Gruppieren"/>
              <p:cNvGrpSpPr/>
              <p:nvPr/>
            </p:nvGrpSpPr>
            <p:grpSpPr>
              <a:xfrm>
                <a:off x="41135" y="41282"/>
                <a:ext cx="193336" cy="196755"/>
                <a:chOff x="0" y="0"/>
                <a:chExt cx="193334" cy="196753"/>
              </a:xfrm>
            </p:grpSpPr>
            <p:sp>
              <p:nvSpPr>
                <p:cNvPr id="1929"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30"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941" name="Gruppieren"/>
            <p:cNvGrpSpPr/>
            <p:nvPr/>
          </p:nvGrpSpPr>
          <p:grpSpPr>
            <a:xfrm>
              <a:off x="1765115" y="1454426"/>
              <a:ext cx="275916" cy="275915"/>
              <a:chOff x="0" y="0"/>
              <a:chExt cx="275914" cy="275914"/>
            </a:xfrm>
          </p:grpSpPr>
          <p:sp>
            <p:nvSpPr>
              <p:cNvPr id="1933"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940" name="Gruppieren"/>
              <p:cNvGrpSpPr/>
              <p:nvPr/>
            </p:nvGrpSpPr>
            <p:grpSpPr>
              <a:xfrm>
                <a:off x="44146" y="19314"/>
                <a:ext cx="193335" cy="242805"/>
                <a:chOff x="0" y="0"/>
                <a:chExt cx="193334" cy="242804"/>
              </a:xfrm>
            </p:grpSpPr>
            <p:sp>
              <p:nvSpPr>
                <p:cNvPr id="1934" name="Kreis"/>
                <p:cNvSpPr/>
                <p:nvPr/>
              </p:nvSpPr>
              <p:spPr>
                <a:xfrm>
                  <a:off x="0" y="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35"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36" name="Kreis"/>
                <p:cNvSpPr/>
                <p:nvPr/>
              </p:nvSpPr>
              <p:spPr>
                <a:xfrm>
                  <a:off x="126920" y="8819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37" name="Kreis"/>
                <p:cNvSpPr/>
                <p:nvPr/>
              </p:nvSpPr>
              <p:spPr>
                <a:xfrm>
                  <a:off x="0" y="8819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38" name="Kreis"/>
                <p:cNvSpPr/>
                <p:nvPr/>
              </p:nvSpPr>
              <p:spPr>
                <a:xfrm>
                  <a:off x="126920" y="176391"/>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39" name="Kreis"/>
                <p:cNvSpPr/>
                <p:nvPr/>
              </p:nvSpPr>
              <p:spPr>
                <a:xfrm>
                  <a:off x="0" y="176391"/>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pic>
          <p:nvPicPr>
            <p:cNvPr id="1942" name="2016-08-07 22.00.32 Kopie.png" descr="2016-08-07 22.00.32 Kopie.png"/>
            <p:cNvPicPr>
              <a:picLocks noChangeAspect="1"/>
            </p:cNvPicPr>
            <p:nvPr/>
          </p:nvPicPr>
          <p:blipFill>
            <a:blip r:embed="rId2"/>
            <a:srcRect/>
            <a:stretch>
              <a:fillRect/>
            </a:stretch>
          </p:blipFill>
          <p:spPr>
            <a:xfrm flipH="1">
              <a:off x="2838401" y="916477"/>
              <a:ext cx="1114692" cy="1035226"/>
            </a:xfrm>
            <a:prstGeom prst="rect">
              <a:avLst/>
            </a:prstGeom>
            <a:ln w="12700" cap="flat">
              <a:noFill/>
              <a:miter lim="400000"/>
            </a:ln>
            <a:effectLst/>
          </p:spPr>
        </p:pic>
      </p:grpSp>
      <p:grpSp>
        <p:nvGrpSpPr>
          <p:cNvPr id="1947" name="Gruppieren"/>
          <p:cNvGrpSpPr/>
          <p:nvPr/>
        </p:nvGrpSpPr>
        <p:grpSpPr>
          <a:xfrm>
            <a:off x="3864578" y="3974612"/>
            <a:ext cx="3727314" cy="1683801"/>
            <a:chOff x="386183" y="0"/>
            <a:chExt cx="4969750" cy="2245067"/>
          </a:xfrm>
        </p:grpSpPr>
        <p:sp>
          <p:nvSpPr>
            <p:cNvPr id="1944" name="Rechteck"/>
            <p:cNvSpPr/>
            <p:nvPr/>
          </p:nvSpPr>
          <p:spPr>
            <a:xfrm>
              <a:off x="386183" y="0"/>
              <a:ext cx="4969750" cy="2245067"/>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45" name="Zum Schluss schreibst du auf, wie viele…"/>
            <p:cNvSpPr/>
            <p:nvPr/>
          </p:nvSpPr>
          <p:spPr>
            <a:xfrm>
              <a:off x="812364" y="195435"/>
              <a:ext cx="4384732" cy="34881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marL="342900" indent="-171450" defTabSz="342900">
                <a:defRPr sz="1600">
                  <a:latin typeface="Helvetica Neue"/>
                  <a:ea typeface="Helvetica Neue"/>
                  <a:cs typeface="Helvetica Neue"/>
                  <a:sym typeface="Helvetica Neue"/>
                </a:defRPr>
              </a:pPr>
              <a:r>
                <a:rPr lang="de-DE" sz="1200" dirty="0"/>
                <a:t>Die Würfe werden dokumentiert:</a:t>
              </a:r>
              <a:endParaRPr sz="1200" dirty="0"/>
            </a:p>
          </p:txBody>
        </p:sp>
        <p:pic>
          <p:nvPicPr>
            <p:cNvPr id="1946" name="Bildschirmfoto 2018-10-21 um 10.34.02.png" descr="Bildschirmfoto 2018-10-21 um 10.34.02.png"/>
            <p:cNvPicPr>
              <a:picLocks noChangeAspect="1"/>
            </p:cNvPicPr>
            <p:nvPr/>
          </p:nvPicPr>
          <p:blipFill>
            <a:blip r:embed="rId3"/>
            <a:srcRect/>
            <a:stretch>
              <a:fillRect/>
            </a:stretch>
          </p:blipFill>
          <p:spPr>
            <a:xfrm>
              <a:off x="475806" y="729388"/>
              <a:ext cx="4760097" cy="1455317"/>
            </a:xfrm>
            <a:prstGeom prst="rect">
              <a:avLst/>
            </a:prstGeom>
            <a:ln w="12700" cap="flat">
              <a:noFill/>
              <a:miter lim="400000"/>
            </a:ln>
            <a:effectLst/>
          </p:spPr>
        </p:pic>
      </p:grpSp>
      <p:grpSp>
        <p:nvGrpSpPr>
          <p:cNvPr id="1957" name="Gruppieren"/>
          <p:cNvGrpSpPr/>
          <p:nvPr/>
        </p:nvGrpSpPr>
        <p:grpSpPr>
          <a:xfrm>
            <a:off x="366377" y="1922328"/>
            <a:ext cx="2635023" cy="3615073"/>
            <a:chOff x="207734" y="0"/>
            <a:chExt cx="3513363" cy="4820096"/>
          </a:xfrm>
        </p:grpSpPr>
        <p:sp>
          <p:nvSpPr>
            <p:cNvPr id="1954"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1955"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grpSp>
      <p:pic>
        <p:nvPicPr>
          <p:cNvPr id="2" name="Bildschirmfoto 2018-11-06 um 17.59.14.png" descr="Bildschirmfoto 2018-11-06 um 17.59.14.png">
            <a:extLst>
              <a:ext uri="{FF2B5EF4-FFF2-40B4-BE49-F238E27FC236}">
                <a16:creationId xmlns:a16="http://schemas.microsoft.com/office/drawing/2014/main" id="{70E661AB-C2DD-0D09-4F9C-1498A61D6830}"/>
              </a:ext>
            </a:extLst>
          </p:cNvPr>
          <p:cNvPicPr>
            <a:picLocks noChangeAspect="1"/>
          </p:cNvPicPr>
          <p:nvPr/>
        </p:nvPicPr>
        <p:blipFill>
          <a:blip r:embed="rId4"/>
          <a:stretch>
            <a:fillRect/>
          </a:stretch>
        </p:blipFill>
        <p:spPr>
          <a:xfrm>
            <a:off x="452143" y="1032861"/>
            <a:ext cx="517227" cy="498755"/>
          </a:xfrm>
          <a:prstGeom prst="rect">
            <a:avLst/>
          </a:prstGeom>
          <a:ln w="12700">
            <a:miter lim="400000"/>
          </a:ln>
        </p:spPr>
      </p:pic>
      <p:sp>
        <p:nvSpPr>
          <p:cNvPr id="8" name="Textplatzhalter 2">
            <a:extLst>
              <a:ext uri="{FF2B5EF4-FFF2-40B4-BE49-F238E27FC236}">
                <a16:creationId xmlns:a16="http://schemas.microsoft.com/office/drawing/2014/main" id="{A8701AA0-F118-7FA7-C586-628D9F0B7E50}"/>
              </a:ext>
            </a:extLst>
          </p:cNvPr>
          <p:cNvSpPr>
            <a:spLocks noGrp="1"/>
          </p:cNvSpPr>
          <p:nvPr>
            <p:ph type="body" sz="quarter" idx="13"/>
          </p:nvPr>
        </p:nvSpPr>
        <p:spPr>
          <a:xfrm>
            <a:off x="1096422" y="1059424"/>
            <a:ext cx="7821728" cy="445628"/>
          </a:xfrm>
        </p:spPr>
        <p:txBody>
          <a:bodyPr/>
          <a:lstStyle/>
          <a:p>
            <a:r>
              <a:rPr lang="de-DE" dirty="0"/>
              <a:t>AUFGABENSTELLUNG KOMPAKT PASCH WÜRFELN</a:t>
            </a:r>
          </a:p>
        </p:txBody>
      </p:sp>
      <p:sp>
        <p:nvSpPr>
          <p:cNvPr id="3" name="Textfeld 2">
            <a:extLst>
              <a:ext uri="{FF2B5EF4-FFF2-40B4-BE49-F238E27FC236}">
                <a16:creationId xmlns:a16="http://schemas.microsoft.com/office/drawing/2014/main" id="{8762E01C-BC08-0F77-2E38-FC873FA6BD68}"/>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5" name="Foliennummernplatzhalter 4">
            <a:extLst>
              <a:ext uri="{FF2B5EF4-FFF2-40B4-BE49-F238E27FC236}">
                <a16:creationId xmlns:a16="http://schemas.microsoft.com/office/drawing/2014/main" id="{F7C594F6-5DF3-291A-5561-FB587C047B0F}"/>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19</a:t>
            </a:fld>
            <a:endParaRPr lang="de-DE" dirty="0"/>
          </a:p>
        </p:txBody>
      </p:sp>
      <p:sp>
        <p:nvSpPr>
          <p:cNvPr id="10" name="Diagnosegeleitet fördern">
            <a:extLst>
              <a:ext uri="{FF2B5EF4-FFF2-40B4-BE49-F238E27FC236}">
                <a16:creationId xmlns:a16="http://schemas.microsoft.com/office/drawing/2014/main" id="{93ED690E-DE1D-3E7E-4C28-2EB1AFA11E65}"/>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grpSp>
        <p:nvGrpSpPr>
          <p:cNvPr id="7" name="Gruppieren 6">
            <a:extLst>
              <a:ext uri="{FF2B5EF4-FFF2-40B4-BE49-F238E27FC236}">
                <a16:creationId xmlns:a16="http://schemas.microsoft.com/office/drawing/2014/main" id="{CA4DB242-2D59-C80F-B516-3DD0F20CDDDB}"/>
              </a:ext>
            </a:extLst>
          </p:cNvPr>
          <p:cNvGrpSpPr/>
          <p:nvPr/>
        </p:nvGrpSpPr>
        <p:grpSpPr>
          <a:xfrm>
            <a:off x="2720656" y="1918229"/>
            <a:ext cx="3191256" cy="1832740"/>
            <a:chOff x="2720656" y="1918229"/>
            <a:chExt cx="3191256" cy="1832740"/>
          </a:xfrm>
        </p:grpSpPr>
        <p:grpSp>
          <p:nvGrpSpPr>
            <p:cNvPr id="1909" name="Gruppieren"/>
            <p:cNvGrpSpPr/>
            <p:nvPr/>
          </p:nvGrpSpPr>
          <p:grpSpPr>
            <a:xfrm>
              <a:off x="2720656" y="1918229"/>
              <a:ext cx="3191256" cy="1832740"/>
              <a:chOff x="0" y="3740"/>
              <a:chExt cx="4255006" cy="2443655"/>
            </a:xfrm>
          </p:grpSpPr>
          <p:sp>
            <p:nvSpPr>
              <p:cNvPr id="1869" name="Wurf"/>
              <p:cNvSpPr txBox="1"/>
              <p:nvPr/>
            </p:nvSpPr>
            <p:spPr>
              <a:xfrm>
                <a:off x="0" y="3740"/>
                <a:ext cx="1792883" cy="379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p>
                <a:pPr marL="870942" lvl="1" indent="-223242" defTabSz="342900">
                  <a:buSzPct val="100000"/>
                  <a:buAutoNum type="arabicPeriod" startAt="3"/>
                  <a:defRPr b="1">
                    <a:latin typeface="Helvetica Neue"/>
                    <a:ea typeface="Helvetica Neue"/>
                    <a:cs typeface="Helvetica Neue"/>
                    <a:sym typeface="Helvetica Neue"/>
                  </a:defRPr>
                </a:pPr>
                <a:r>
                  <a:rPr sz="1350"/>
                  <a:t>Wurf</a:t>
                </a:r>
              </a:p>
            </p:txBody>
          </p:sp>
          <p:grpSp>
            <p:nvGrpSpPr>
              <p:cNvPr id="1908" name="Gruppieren"/>
              <p:cNvGrpSpPr/>
              <p:nvPr/>
            </p:nvGrpSpPr>
            <p:grpSpPr>
              <a:xfrm>
                <a:off x="841154" y="438417"/>
                <a:ext cx="3413852" cy="2008978"/>
                <a:chOff x="384369" y="0"/>
                <a:chExt cx="3413851" cy="2008976"/>
              </a:xfrm>
            </p:grpSpPr>
            <p:sp>
              <p:nvSpPr>
                <p:cNvPr id="1870" name="Rechteck"/>
                <p:cNvSpPr/>
                <p:nvPr/>
              </p:nvSpPr>
              <p:spPr>
                <a:xfrm>
                  <a:off x="384369" y="0"/>
                  <a:ext cx="3413851" cy="2008976"/>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dirty="0"/>
                </a:p>
              </p:txBody>
            </p:sp>
            <p:grpSp>
              <p:nvGrpSpPr>
                <p:cNvPr id="1876" name="Gruppieren"/>
                <p:cNvGrpSpPr/>
                <p:nvPr/>
              </p:nvGrpSpPr>
              <p:grpSpPr>
                <a:xfrm rot="3720000">
                  <a:off x="671203" y="945326"/>
                  <a:ext cx="485908" cy="751061"/>
                  <a:chOff x="0" y="0"/>
                  <a:chExt cx="485906" cy="751060"/>
                </a:xfrm>
              </p:grpSpPr>
              <p:grpSp>
                <p:nvGrpSpPr>
                  <p:cNvPr id="1874" name="Gruppieren"/>
                  <p:cNvGrpSpPr/>
                  <p:nvPr/>
                </p:nvGrpSpPr>
                <p:grpSpPr>
                  <a:xfrm rot="21600000">
                    <a:off x="-1" y="-1"/>
                    <a:ext cx="485908" cy="751062"/>
                    <a:chOff x="0" y="0"/>
                    <a:chExt cx="485906" cy="751060"/>
                  </a:xfrm>
                </p:grpSpPr>
                <p:sp>
                  <p:nvSpPr>
                    <p:cNvPr id="1871" name="Form"/>
                    <p:cNvSpPr/>
                    <p:nvPr/>
                  </p:nvSpPr>
                  <p:spPr>
                    <a:xfrm rot="21600000">
                      <a:off x="-1" y="106719"/>
                      <a:ext cx="480233" cy="644342"/>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72" name="Linie"/>
                    <p:cNvSpPr/>
                    <p:nvPr/>
                  </p:nvSpPr>
                  <p:spPr>
                    <a:xfrm rot="21600000">
                      <a:off x="1847" y="-1"/>
                      <a:ext cx="484060" cy="117472"/>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73" name="Form"/>
                    <p:cNvSpPr/>
                    <p:nvPr/>
                  </p:nvSpPr>
                  <p:spPr>
                    <a:xfrm rot="21600000">
                      <a:off x="31744" y="14526"/>
                      <a:ext cx="427800" cy="210195"/>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875" name="Linie"/>
                  <p:cNvSpPr/>
                  <p:nvPr/>
                </p:nvSpPr>
                <p:spPr>
                  <a:xfrm>
                    <a:off x="66996" y="224043"/>
                    <a:ext cx="46482" cy="49645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878" name="Rechteck"/>
                <p:cNvSpPr/>
                <p:nvPr/>
              </p:nvSpPr>
              <p:spPr>
                <a:xfrm>
                  <a:off x="1974380" y="652320"/>
                  <a:ext cx="1626204" cy="439756"/>
                </a:xfrm>
                <a:prstGeom prst="rect">
                  <a:avLst/>
                </a:prstGeom>
                <a:solidFill>
                  <a:srgbClr val="F8BA0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83" name="Gruppieren"/>
                <p:cNvGrpSpPr/>
                <p:nvPr/>
              </p:nvGrpSpPr>
              <p:grpSpPr>
                <a:xfrm>
                  <a:off x="2046462" y="743181"/>
                  <a:ext cx="275916" cy="275915"/>
                  <a:chOff x="0" y="0"/>
                  <a:chExt cx="275914" cy="275914"/>
                </a:xfrm>
              </p:grpSpPr>
              <p:sp>
                <p:nvSpPr>
                  <p:cNvPr id="1879"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82" name="Gruppieren"/>
                  <p:cNvGrpSpPr/>
                  <p:nvPr/>
                </p:nvGrpSpPr>
                <p:grpSpPr>
                  <a:xfrm>
                    <a:off x="41135" y="41282"/>
                    <a:ext cx="193336" cy="196755"/>
                    <a:chOff x="0" y="0"/>
                    <a:chExt cx="193334" cy="196753"/>
                  </a:xfrm>
                </p:grpSpPr>
                <p:sp>
                  <p:nvSpPr>
                    <p:cNvPr id="1880"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81"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888" name="Gruppieren"/>
                <p:cNvGrpSpPr/>
                <p:nvPr/>
              </p:nvGrpSpPr>
              <p:grpSpPr>
                <a:xfrm>
                  <a:off x="2432212" y="743181"/>
                  <a:ext cx="275915" cy="275915"/>
                  <a:chOff x="0" y="0"/>
                  <a:chExt cx="275914" cy="275914"/>
                </a:xfrm>
              </p:grpSpPr>
              <p:sp>
                <p:nvSpPr>
                  <p:cNvPr id="1884"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87" name="Gruppieren"/>
                  <p:cNvGrpSpPr/>
                  <p:nvPr/>
                </p:nvGrpSpPr>
                <p:grpSpPr>
                  <a:xfrm>
                    <a:off x="41135" y="41282"/>
                    <a:ext cx="193336" cy="196755"/>
                    <a:chOff x="0" y="0"/>
                    <a:chExt cx="193334" cy="196753"/>
                  </a:xfrm>
                </p:grpSpPr>
                <p:sp>
                  <p:nvSpPr>
                    <p:cNvPr id="1885"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86"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893" name="Gruppieren"/>
                <p:cNvGrpSpPr/>
                <p:nvPr/>
              </p:nvGrpSpPr>
              <p:grpSpPr>
                <a:xfrm>
                  <a:off x="1576296" y="1561363"/>
                  <a:ext cx="275915" cy="275916"/>
                  <a:chOff x="0" y="0"/>
                  <a:chExt cx="275914" cy="275914"/>
                </a:xfrm>
              </p:grpSpPr>
              <p:sp>
                <p:nvSpPr>
                  <p:cNvPr id="1889"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92" name="Gruppieren"/>
                  <p:cNvGrpSpPr/>
                  <p:nvPr/>
                </p:nvGrpSpPr>
                <p:grpSpPr>
                  <a:xfrm>
                    <a:off x="41135" y="41282"/>
                    <a:ext cx="193336" cy="196755"/>
                    <a:chOff x="0" y="0"/>
                    <a:chExt cx="193334" cy="196753"/>
                  </a:xfrm>
                </p:grpSpPr>
                <p:sp>
                  <p:nvSpPr>
                    <p:cNvPr id="1890"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91"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898" name="Gruppieren"/>
                <p:cNvGrpSpPr/>
                <p:nvPr/>
              </p:nvGrpSpPr>
              <p:grpSpPr>
                <a:xfrm>
                  <a:off x="2826393" y="747372"/>
                  <a:ext cx="275916" cy="275916"/>
                  <a:chOff x="0" y="0"/>
                  <a:chExt cx="275914" cy="275914"/>
                </a:xfrm>
              </p:grpSpPr>
              <p:sp>
                <p:nvSpPr>
                  <p:cNvPr id="1894"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897" name="Gruppieren"/>
                  <p:cNvGrpSpPr/>
                  <p:nvPr/>
                </p:nvGrpSpPr>
                <p:grpSpPr>
                  <a:xfrm>
                    <a:off x="41135" y="41282"/>
                    <a:ext cx="193336" cy="196755"/>
                    <a:chOff x="0" y="0"/>
                    <a:chExt cx="193334" cy="196753"/>
                  </a:xfrm>
                </p:grpSpPr>
                <p:sp>
                  <p:nvSpPr>
                    <p:cNvPr id="1895"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896"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907" name="Gruppieren"/>
                <p:cNvGrpSpPr/>
                <p:nvPr/>
              </p:nvGrpSpPr>
              <p:grpSpPr>
                <a:xfrm>
                  <a:off x="2230424" y="1428980"/>
                  <a:ext cx="275915" cy="275916"/>
                  <a:chOff x="0" y="0"/>
                  <a:chExt cx="275914" cy="275914"/>
                </a:xfrm>
              </p:grpSpPr>
              <p:sp>
                <p:nvSpPr>
                  <p:cNvPr id="1899"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906" name="Gruppieren"/>
                  <p:cNvGrpSpPr/>
                  <p:nvPr/>
                </p:nvGrpSpPr>
                <p:grpSpPr>
                  <a:xfrm>
                    <a:off x="44146" y="19314"/>
                    <a:ext cx="193335" cy="242805"/>
                    <a:chOff x="0" y="0"/>
                    <a:chExt cx="193334" cy="242804"/>
                  </a:xfrm>
                </p:grpSpPr>
                <p:sp>
                  <p:nvSpPr>
                    <p:cNvPr id="1900" name="Kreis"/>
                    <p:cNvSpPr/>
                    <p:nvPr/>
                  </p:nvSpPr>
                  <p:spPr>
                    <a:xfrm>
                      <a:off x="0" y="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01"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02" name="Kreis"/>
                    <p:cNvSpPr/>
                    <p:nvPr/>
                  </p:nvSpPr>
                  <p:spPr>
                    <a:xfrm>
                      <a:off x="126920" y="8819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03" name="Kreis"/>
                    <p:cNvSpPr/>
                    <p:nvPr/>
                  </p:nvSpPr>
                  <p:spPr>
                    <a:xfrm>
                      <a:off x="0" y="8819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04" name="Kreis"/>
                    <p:cNvSpPr/>
                    <p:nvPr/>
                  </p:nvSpPr>
                  <p:spPr>
                    <a:xfrm>
                      <a:off x="126920" y="176391"/>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905" name="Kreis"/>
                    <p:cNvSpPr/>
                    <p:nvPr/>
                  </p:nvSpPr>
                  <p:spPr>
                    <a:xfrm>
                      <a:off x="0" y="176391"/>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sp>
          <p:nvSpPr>
            <p:cNvPr id="6" name="Textfeld 5">
              <a:extLst>
                <a:ext uri="{FF2B5EF4-FFF2-40B4-BE49-F238E27FC236}">
                  <a16:creationId xmlns:a16="http://schemas.microsoft.com/office/drawing/2014/main" id="{AD8F09FC-96EB-E08C-DE05-FE478E889A2C}"/>
                </a:ext>
              </a:extLst>
            </p:cNvPr>
            <p:cNvSpPr txBox="1"/>
            <p:nvPr/>
          </p:nvSpPr>
          <p:spPr>
            <a:xfrm>
              <a:off x="3372455" y="2253874"/>
              <a:ext cx="2531307" cy="738664"/>
            </a:xfrm>
            <a:prstGeom prst="rect">
              <a:avLst/>
            </a:prstGeom>
            <a:noFill/>
          </p:spPr>
          <p:txBody>
            <a:bodyPr wrap="square" rtlCol="0">
              <a:spAutoFit/>
            </a:bodyPr>
            <a:lstStyle/>
            <a:p>
              <a:r>
                <a:rPr lang="de-DE" sz="1200" dirty="0">
                  <a:latin typeface="Helvetica Neue" panose="02000503000000020004" pitchFamily="2" charset="0"/>
                  <a:ea typeface="Helvetica Neue" panose="02000503000000020004" pitchFamily="2" charset="0"/>
                  <a:cs typeface="Helvetica Neue" panose="02000503000000020004" pitchFamily="2" charset="0"/>
                </a:rPr>
                <a:t>Gewürfelt wird mit den restlichen Würfeln.</a:t>
              </a:r>
            </a:p>
            <a:p>
              <a:endParaRPr lang="de-DE" dirty="0"/>
            </a:p>
          </p:txBody>
        </p:sp>
      </p:grpSp>
    </p:spTree>
    <p:extLst>
      <p:ext uri="{BB962C8B-B14F-4D97-AF65-F5344CB8AC3E}">
        <p14:creationId xmlns:p14="http://schemas.microsoft.com/office/powerpoint/2010/main" val="440008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591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096423" y="212371"/>
            <a:ext cx="7666577" cy="603704"/>
          </a:xfrm>
        </p:spPr>
        <p:txBody>
          <a:bodyPr>
            <a:normAutofit/>
          </a:bodyPr>
          <a:lstStyle/>
          <a:p>
            <a:r>
              <a:rPr lang="de-DE" dirty="0"/>
              <a:t>Einstieg: Diagnose- und Förderaufgaben</a:t>
            </a:r>
          </a:p>
        </p:txBody>
      </p:sp>
      <p:sp>
        <p:nvSpPr>
          <p:cNvPr id="9" name="Textplatzhalter 8"/>
          <p:cNvSpPr>
            <a:spLocks noGrp="1"/>
          </p:cNvSpPr>
          <p:nvPr>
            <p:ph type="body" sz="quarter" idx="14"/>
          </p:nvPr>
        </p:nvSpPr>
        <p:spPr>
          <a:xfrm>
            <a:off x="1195983" y="1617888"/>
            <a:ext cx="6752034" cy="1680091"/>
          </a:xfrm>
        </p:spPr>
        <p:txBody>
          <a:bodyPr lIns="91440" tIns="45720" rIns="91440" bIns="45720" anchor="t">
            <a:normAutofit/>
          </a:bodyPr>
          <a:lstStyle/>
          <a:p>
            <a:r>
              <a:rPr lang="de-DE" dirty="0">
                <a:latin typeface="Arial"/>
                <a:cs typeface="Arial"/>
              </a:rPr>
              <a:t>Inwiefern halten Sie die Aufgabenstellung kompakt  „Pasch würfeln“ sinnvoll für eine Diagnose? Begründen Sie Ihre Überlegungen.</a:t>
            </a:r>
          </a:p>
        </p:txBody>
      </p:sp>
      <p:sp>
        <p:nvSpPr>
          <p:cNvPr id="6" name="Foliennummernplatzhalter 5"/>
          <p:cNvSpPr>
            <a:spLocks noGrp="1"/>
          </p:cNvSpPr>
          <p:nvPr>
            <p:ph type="sldNum" sz="quarter" idx="12"/>
          </p:nvPr>
        </p:nvSpPr>
        <p:spPr/>
        <p:txBody>
          <a:bodyPr/>
          <a:lstStyle/>
          <a:p>
            <a:fld id="{C3752B7C-18A9-864D-BBCB-54A9F41B5594}" type="slidenum">
              <a:rPr lang="de-DE" smtClean="0"/>
              <a:pPr/>
              <a:t>20</a:t>
            </a:fld>
            <a:endParaRPr lang="de-DE" dirty="0"/>
          </a:p>
        </p:txBody>
      </p:sp>
      <p:grpSp>
        <p:nvGrpSpPr>
          <p:cNvPr id="2" name="Gruppieren">
            <a:extLst>
              <a:ext uri="{FF2B5EF4-FFF2-40B4-BE49-F238E27FC236}">
                <a16:creationId xmlns:a16="http://schemas.microsoft.com/office/drawing/2014/main" id="{79C02C22-0901-C8A9-2955-87A44D9EB417}"/>
              </a:ext>
            </a:extLst>
          </p:cNvPr>
          <p:cNvGrpSpPr/>
          <p:nvPr/>
        </p:nvGrpSpPr>
        <p:grpSpPr>
          <a:xfrm>
            <a:off x="5682844" y="2723902"/>
            <a:ext cx="2295181" cy="2615609"/>
            <a:chOff x="207734" y="101678"/>
            <a:chExt cx="3513363" cy="4718418"/>
          </a:xfrm>
        </p:grpSpPr>
        <p:sp>
          <p:nvSpPr>
            <p:cNvPr id="3" name="Abgerundetes Rechteck">
              <a:extLst>
                <a:ext uri="{FF2B5EF4-FFF2-40B4-BE49-F238E27FC236}">
                  <a16:creationId xmlns:a16="http://schemas.microsoft.com/office/drawing/2014/main" id="{208FEAC6-1ADF-4653-4550-02452624A1FE}"/>
                </a:ext>
              </a:extLst>
            </p:cNvPr>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dirty="0"/>
            </a:p>
          </p:txBody>
        </p:sp>
        <p:sp>
          <p:nvSpPr>
            <p:cNvPr id="4" name="Basisaufgabe…">
              <a:extLst>
                <a:ext uri="{FF2B5EF4-FFF2-40B4-BE49-F238E27FC236}">
                  <a16:creationId xmlns:a16="http://schemas.microsoft.com/office/drawing/2014/main" id="{34661A78-45C9-FC3C-B4E8-92CD571CADC1}"/>
                </a:ext>
              </a:extLst>
            </p:cNvPr>
            <p:cNvSpPr txBox="1"/>
            <p:nvPr/>
          </p:nvSpPr>
          <p:spPr>
            <a:xfrm>
              <a:off x="322088" y="695484"/>
              <a:ext cx="3284653" cy="13522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grpSp>
      <p:grpSp>
        <p:nvGrpSpPr>
          <p:cNvPr id="88" name="Gruppieren">
            <a:extLst>
              <a:ext uri="{FF2B5EF4-FFF2-40B4-BE49-F238E27FC236}">
                <a16:creationId xmlns:a16="http://schemas.microsoft.com/office/drawing/2014/main" id="{A6987E1F-75E1-E408-6DF8-007C434635DF}"/>
              </a:ext>
            </a:extLst>
          </p:cNvPr>
          <p:cNvGrpSpPr/>
          <p:nvPr/>
        </p:nvGrpSpPr>
        <p:grpSpPr>
          <a:xfrm>
            <a:off x="5736496" y="3297979"/>
            <a:ext cx="2187873" cy="1772650"/>
            <a:chOff x="427514" y="0"/>
            <a:chExt cx="2917161" cy="2363530"/>
          </a:xfrm>
        </p:grpSpPr>
        <p:sp>
          <p:nvSpPr>
            <p:cNvPr id="90" name="Rechteck">
              <a:extLst>
                <a:ext uri="{FF2B5EF4-FFF2-40B4-BE49-F238E27FC236}">
                  <a16:creationId xmlns:a16="http://schemas.microsoft.com/office/drawing/2014/main" id="{9FE1EE0D-EBD8-A664-21D1-9EA21693C4D9}"/>
                </a:ext>
              </a:extLst>
            </p:cNvPr>
            <p:cNvSpPr/>
            <p:nvPr/>
          </p:nvSpPr>
          <p:spPr>
            <a:xfrm>
              <a:off x="427514" y="0"/>
              <a:ext cx="2917161" cy="2363530"/>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91" name="Gruppieren">
              <a:extLst>
                <a:ext uri="{FF2B5EF4-FFF2-40B4-BE49-F238E27FC236}">
                  <a16:creationId xmlns:a16="http://schemas.microsoft.com/office/drawing/2014/main" id="{EFCED7FB-8E3A-0964-4FE0-3DB2C82AFBAE}"/>
                </a:ext>
              </a:extLst>
            </p:cNvPr>
            <p:cNvGrpSpPr/>
            <p:nvPr/>
          </p:nvGrpSpPr>
          <p:grpSpPr>
            <a:xfrm>
              <a:off x="1609641" y="1082166"/>
              <a:ext cx="289566" cy="289568"/>
              <a:chOff x="1" y="0"/>
              <a:chExt cx="289564" cy="289566"/>
            </a:xfrm>
          </p:grpSpPr>
          <p:sp>
            <p:nvSpPr>
              <p:cNvPr id="126" name="Abgerundetes Rechteck">
                <a:extLst>
                  <a:ext uri="{FF2B5EF4-FFF2-40B4-BE49-F238E27FC236}">
                    <a16:creationId xmlns:a16="http://schemas.microsoft.com/office/drawing/2014/main" id="{640F8B33-9D50-6A0F-A876-02083F904CA0}"/>
                  </a:ext>
                </a:extLst>
              </p:cNvPr>
              <p:cNvSpPr/>
              <p:nvPr/>
            </p:nvSpPr>
            <p:spPr>
              <a:xfrm>
                <a:off x="1" y="0"/>
                <a:ext cx="289564" cy="289566"/>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27" name="Gruppieren">
                <a:extLst>
                  <a:ext uri="{FF2B5EF4-FFF2-40B4-BE49-F238E27FC236}">
                    <a16:creationId xmlns:a16="http://schemas.microsoft.com/office/drawing/2014/main" id="{86A9AB70-CE1F-0AFB-D71B-A691957ADFF2}"/>
                  </a:ext>
                </a:extLst>
              </p:cNvPr>
              <p:cNvGrpSpPr/>
              <p:nvPr/>
            </p:nvGrpSpPr>
            <p:grpSpPr>
              <a:xfrm>
                <a:off x="43171" y="43324"/>
                <a:ext cx="202899" cy="206489"/>
                <a:chOff x="0" y="0"/>
                <a:chExt cx="202898" cy="206487"/>
              </a:xfrm>
            </p:grpSpPr>
            <p:sp>
              <p:nvSpPr>
                <p:cNvPr id="128" name="Kreis">
                  <a:extLst>
                    <a:ext uri="{FF2B5EF4-FFF2-40B4-BE49-F238E27FC236}">
                      <a16:creationId xmlns:a16="http://schemas.microsoft.com/office/drawing/2014/main" id="{F7928675-6E88-2B51-DDCD-F87D60510885}"/>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29" name="Kreis">
                  <a:extLst>
                    <a:ext uri="{FF2B5EF4-FFF2-40B4-BE49-F238E27FC236}">
                      <a16:creationId xmlns:a16="http://schemas.microsoft.com/office/drawing/2014/main" id="{D86723F6-098D-2F64-BDA5-9E5904A8636A}"/>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92" name="Gruppieren">
              <a:extLst>
                <a:ext uri="{FF2B5EF4-FFF2-40B4-BE49-F238E27FC236}">
                  <a16:creationId xmlns:a16="http://schemas.microsoft.com/office/drawing/2014/main" id="{9AF39DF2-CF30-8D3A-3A65-D3BAC12E3784}"/>
                </a:ext>
              </a:extLst>
            </p:cNvPr>
            <p:cNvGrpSpPr/>
            <p:nvPr/>
          </p:nvGrpSpPr>
          <p:grpSpPr>
            <a:xfrm>
              <a:off x="2125246" y="1175464"/>
              <a:ext cx="289567" cy="289567"/>
              <a:chOff x="0" y="0"/>
              <a:chExt cx="289565" cy="289565"/>
            </a:xfrm>
          </p:grpSpPr>
          <p:sp>
            <p:nvSpPr>
              <p:cNvPr id="122" name="Abgerundetes Rechteck">
                <a:extLst>
                  <a:ext uri="{FF2B5EF4-FFF2-40B4-BE49-F238E27FC236}">
                    <a16:creationId xmlns:a16="http://schemas.microsoft.com/office/drawing/2014/main" id="{84D69F86-04DF-4FFE-2632-07C0B0C8433C}"/>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23" name="Gruppieren">
                <a:extLst>
                  <a:ext uri="{FF2B5EF4-FFF2-40B4-BE49-F238E27FC236}">
                    <a16:creationId xmlns:a16="http://schemas.microsoft.com/office/drawing/2014/main" id="{76D9C51A-4F24-525C-2F66-306447E09DFB}"/>
                  </a:ext>
                </a:extLst>
              </p:cNvPr>
              <p:cNvGrpSpPr/>
              <p:nvPr/>
            </p:nvGrpSpPr>
            <p:grpSpPr>
              <a:xfrm>
                <a:off x="43172" y="43324"/>
                <a:ext cx="202899" cy="206490"/>
                <a:chOff x="1" y="0"/>
                <a:chExt cx="202898" cy="206488"/>
              </a:xfrm>
            </p:grpSpPr>
            <p:sp>
              <p:nvSpPr>
                <p:cNvPr id="124" name="Kreis">
                  <a:extLst>
                    <a:ext uri="{FF2B5EF4-FFF2-40B4-BE49-F238E27FC236}">
                      <a16:creationId xmlns:a16="http://schemas.microsoft.com/office/drawing/2014/main" id="{A0A59268-50C0-091D-2AF6-C036E56BA833}"/>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25" name="Kreis">
                  <a:extLst>
                    <a:ext uri="{FF2B5EF4-FFF2-40B4-BE49-F238E27FC236}">
                      <a16:creationId xmlns:a16="http://schemas.microsoft.com/office/drawing/2014/main" id="{B2EAFC46-06D2-57E3-EE3C-6FF7F484DD87}"/>
                    </a:ext>
                  </a:extLst>
                </p:cNvPr>
                <p:cNvSpPr/>
                <p:nvPr/>
              </p:nvSpPr>
              <p:spPr>
                <a:xfrm>
                  <a:off x="1"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93" name="Gruppieren">
              <a:extLst>
                <a:ext uri="{FF2B5EF4-FFF2-40B4-BE49-F238E27FC236}">
                  <a16:creationId xmlns:a16="http://schemas.microsoft.com/office/drawing/2014/main" id="{6B812BCB-4408-93C0-39C3-3D9E0A8DE476}"/>
                </a:ext>
              </a:extLst>
            </p:cNvPr>
            <p:cNvGrpSpPr/>
            <p:nvPr/>
          </p:nvGrpSpPr>
          <p:grpSpPr>
            <a:xfrm>
              <a:off x="2461766" y="1587023"/>
              <a:ext cx="289567" cy="289567"/>
              <a:chOff x="0" y="0"/>
              <a:chExt cx="289565" cy="289565"/>
            </a:xfrm>
          </p:grpSpPr>
          <p:sp>
            <p:nvSpPr>
              <p:cNvPr id="116" name="Abgerundetes Rechteck">
                <a:extLst>
                  <a:ext uri="{FF2B5EF4-FFF2-40B4-BE49-F238E27FC236}">
                    <a16:creationId xmlns:a16="http://schemas.microsoft.com/office/drawing/2014/main" id="{2C8B5AB6-C045-DF48-88DB-212886932CF7}"/>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17" name="Gruppieren">
                <a:extLst>
                  <a:ext uri="{FF2B5EF4-FFF2-40B4-BE49-F238E27FC236}">
                    <a16:creationId xmlns:a16="http://schemas.microsoft.com/office/drawing/2014/main" id="{20ECC8F9-C714-4025-B857-F9C71EFEA1DE}"/>
                  </a:ext>
                </a:extLst>
              </p:cNvPr>
              <p:cNvGrpSpPr/>
              <p:nvPr/>
            </p:nvGrpSpPr>
            <p:grpSpPr>
              <a:xfrm>
                <a:off x="43331" y="41538"/>
                <a:ext cx="202903" cy="206490"/>
                <a:chOff x="-1" y="0"/>
                <a:chExt cx="202901" cy="206489"/>
              </a:xfrm>
            </p:grpSpPr>
            <p:sp>
              <p:nvSpPr>
                <p:cNvPr id="118" name="Kreis">
                  <a:extLst>
                    <a:ext uri="{FF2B5EF4-FFF2-40B4-BE49-F238E27FC236}">
                      <a16:creationId xmlns:a16="http://schemas.microsoft.com/office/drawing/2014/main" id="{3C5C76A5-088A-367F-1B6F-3BC849546343}"/>
                    </a:ext>
                  </a:extLst>
                </p:cNvPr>
                <p:cNvSpPr/>
                <p:nvPr/>
              </p:nvSpPr>
              <p:spPr>
                <a:xfrm>
                  <a:off x="66600" y="68394"/>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19" name="Gruppieren">
                  <a:extLst>
                    <a:ext uri="{FF2B5EF4-FFF2-40B4-BE49-F238E27FC236}">
                      <a16:creationId xmlns:a16="http://schemas.microsoft.com/office/drawing/2014/main" id="{CFE97DF9-0646-E02B-7E79-E7A4AAE8C4C8}"/>
                    </a:ext>
                  </a:extLst>
                </p:cNvPr>
                <p:cNvGrpSpPr/>
                <p:nvPr/>
              </p:nvGrpSpPr>
              <p:grpSpPr>
                <a:xfrm>
                  <a:off x="-1" y="0"/>
                  <a:ext cx="202901" cy="206489"/>
                  <a:chOff x="0" y="1"/>
                  <a:chExt cx="202899" cy="206487"/>
                </a:xfrm>
              </p:grpSpPr>
              <p:sp>
                <p:nvSpPr>
                  <p:cNvPr id="120" name="Kreis">
                    <a:extLst>
                      <a:ext uri="{FF2B5EF4-FFF2-40B4-BE49-F238E27FC236}">
                        <a16:creationId xmlns:a16="http://schemas.microsoft.com/office/drawing/2014/main" id="{E223C7C5-4169-0523-26D0-0CDDD3BBA17B}"/>
                      </a:ext>
                    </a:extLst>
                  </p:cNvPr>
                  <p:cNvSpPr/>
                  <p:nvPr/>
                </p:nvSpPr>
                <p:spPr>
                  <a:xfrm>
                    <a:off x="133198" y="1"/>
                    <a:ext cx="69701"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21" name="Kreis">
                    <a:extLst>
                      <a:ext uri="{FF2B5EF4-FFF2-40B4-BE49-F238E27FC236}">
                        <a16:creationId xmlns:a16="http://schemas.microsoft.com/office/drawing/2014/main" id="{2B4A7519-FF03-92FF-2E3A-96CF8173EC81}"/>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94" name="Gruppieren">
              <a:extLst>
                <a:ext uri="{FF2B5EF4-FFF2-40B4-BE49-F238E27FC236}">
                  <a16:creationId xmlns:a16="http://schemas.microsoft.com/office/drawing/2014/main" id="{990AC844-38F1-2470-109B-C87A842A283C}"/>
                </a:ext>
              </a:extLst>
            </p:cNvPr>
            <p:cNvGrpSpPr/>
            <p:nvPr/>
          </p:nvGrpSpPr>
          <p:grpSpPr>
            <a:xfrm>
              <a:off x="1348893" y="1587023"/>
              <a:ext cx="289566" cy="289567"/>
              <a:chOff x="0" y="0"/>
              <a:chExt cx="289565" cy="289565"/>
            </a:xfrm>
          </p:grpSpPr>
          <p:sp>
            <p:nvSpPr>
              <p:cNvPr id="108" name="Abgerundetes Rechteck">
                <a:extLst>
                  <a:ext uri="{FF2B5EF4-FFF2-40B4-BE49-F238E27FC236}">
                    <a16:creationId xmlns:a16="http://schemas.microsoft.com/office/drawing/2014/main" id="{530E0F80-CE70-D2C9-EB3B-4E0EC16B234C}"/>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09" name="Gruppieren">
                <a:extLst>
                  <a:ext uri="{FF2B5EF4-FFF2-40B4-BE49-F238E27FC236}">
                    <a16:creationId xmlns:a16="http://schemas.microsoft.com/office/drawing/2014/main" id="{32A2FAB7-BC61-A45C-0F46-B26F73A36282}"/>
                  </a:ext>
                </a:extLst>
              </p:cNvPr>
              <p:cNvGrpSpPr/>
              <p:nvPr/>
            </p:nvGrpSpPr>
            <p:grpSpPr>
              <a:xfrm>
                <a:off x="46330" y="20269"/>
                <a:ext cx="202902" cy="254820"/>
                <a:chOff x="0" y="0"/>
                <a:chExt cx="202900" cy="254818"/>
              </a:xfrm>
            </p:grpSpPr>
            <p:sp>
              <p:nvSpPr>
                <p:cNvPr id="110" name="Kreis">
                  <a:extLst>
                    <a:ext uri="{FF2B5EF4-FFF2-40B4-BE49-F238E27FC236}">
                      <a16:creationId xmlns:a16="http://schemas.microsoft.com/office/drawing/2014/main" id="{E54ADC04-25F8-D852-CCE9-3ABA04CF75B6}"/>
                    </a:ext>
                  </a:extLst>
                </p:cNvPr>
                <p:cNvSpPr/>
                <p:nvPr/>
              </p:nvSpPr>
              <p:spPr>
                <a:xfrm>
                  <a:off x="0"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1" name="Kreis">
                  <a:extLst>
                    <a:ext uri="{FF2B5EF4-FFF2-40B4-BE49-F238E27FC236}">
                      <a16:creationId xmlns:a16="http://schemas.microsoft.com/office/drawing/2014/main" id="{43E5A432-1DB4-1707-9045-25D79F0D2F2D}"/>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2" name="Kreis">
                  <a:extLst>
                    <a:ext uri="{FF2B5EF4-FFF2-40B4-BE49-F238E27FC236}">
                      <a16:creationId xmlns:a16="http://schemas.microsoft.com/office/drawing/2014/main" id="{EB0B6D1F-DE18-0C94-8E27-969F24032D26}"/>
                    </a:ext>
                  </a:extLst>
                </p:cNvPr>
                <p:cNvSpPr/>
                <p:nvPr/>
              </p:nvSpPr>
              <p:spPr>
                <a:xfrm>
                  <a:off x="133199"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3" name="Kreis">
                  <a:extLst>
                    <a:ext uri="{FF2B5EF4-FFF2-40B4-BE49-F238E27FC236}">
                      <a16:creationId xmlns:a16="http://schemas.microsoft.com/office/drawing/2014/main" id="{0FA6CBF4-D708-36AB-FB7F-E7E79149A954}"/>
                    </a:ext>
                  </a:extLst>
                </p:cNvPr>
                <p:cNvSpPr/>
                <p:nvPr/>
              </p:nvSpPr>
              <p:spPr>
                <a:xfrm>
                  <a:off x="0"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4" name="Kreis">
                  <a:extLst>
                    <a:ext uri="{FF2B5EF4-FFF2-40B4-BE49-F238E27FC236}">
                      <a16:creationId xmlns:a16="http://schemas.microsoft.com/office/drawing/2014/main" id="{4E0E87BB-E785-198D-A8E7-F475934E99C8}"/>
                    </a:ext>
                  </a:extLst>
                </p:cNvPr>
                <p:cNvSpPr/>
                <p:nvPr/>
              </p:nvSpPr>
              <p:spPr>
                <a:xfrm>
                  <a:off x="133200" y="18511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5" name="Kreis">
                  <a:extLst>
                    <a:ext uri="{FF2B5EF4-FFF2-40B4-BE49-F238E27FC236}">
                      <a16:creationId xmlns:a16="http://schemas.microsoft.com/office/drawing/2014/main" id="{5D4CE8C4-393C-F290-5DEB-D4711EE39ECA}"/>
                    </a:ext>
                  </a:extLst>
                </p:cNvPr>
                <p:cNvSpPr/>
                <p:nvPr/>
              </p:nvSpPr>
              <p:spPr>
                <a:xfrm>
                  <a:off x="0" y="185117"/>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95" name="Gruppieren">
              <a:extLst>
                <a:ext uri="{FF2B5EF4-FFF2-40B4-BE49-F238E27FC236}">
                  <a16:creationId xmlns:a16="http://schemas.microsoft.com/office/drawing/2014/main" id="{DE326100-BAAD-F9E1-002C-59F4A22A06D6}"/>
                </a:ext>
              </a:extLst>
            </p:cNvPr>
            <p:cNvGrpSpPr/>
            <p:nvPr/>
          </p:nvGrpSpPr>
          <p:grpSpPr>
            <a:xfrm>
              <a:off x="1831398" y="1757258"/>
              <a:ext cx="289567" cy="289566"/>
              <a:chOff x="0" y="-1"/>
              <a:chExt cx="289566" cy="289565"/>
            </a:xfrm>
          </p:grpSpPr>
          <p:sp>
            <p:nvSpPr>
              <p:cNvPr id="103" name="Abgerundetes Rechteck">
                <a:extLst>
                  <a:ext uri="{FF2B5EF4-FFF2-40B4-BE49-F238E27FC236}">
                    <a16:creationId xmlns:a16="http://schemas.microsoft.com/office/drawing/2014/main" id="{7B7C9FB9-14FB-9650-F8D0-EA90B682BA8F}"/>
                  </a:ext>
                </a:extLst>
              </p:cNvPr>
              <p:cNvSpPr/>
              <p:nvPr/>
            </p:nvSpPr>
            <p:spPr>
              <a:xfrm>
                <a:off x="0" y="-1"/>
                <a:ext cx="289566"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4" name="Kreis">
                <a:extLst>
                  <a:ext uri="{FF2B5EF4-FFF2-40B4-BE49-F238E27FC236}">
                    <a16:creationId xmlns:a16="http://schemas.microsoft.com/office/drawing/2014/main" id="{52E25B8A-34D9-B99E-3CDE-209710E6A88E}"/>
                  </a:ext>
                </a:extLst>
              </p:cNvPr>
              <p:cNvSpPr/>
              <p:nvPr/>
            </p:nvSpPr>
            <p:spPr>
              <a:xfrm>
                <a:off x="43171"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5" name="Kreis">
                <a:extLst>
                  <a:ext uri="{FF2B5EF4-FFF2-40B4-BE49-F238E27FC236}">
                    <a16:creationId xmlns:a16="http://schemas.microsoft.com/office/drawing/2014/main" id="{79116320-A431-CEAF-0ED9-9FACF54AE34B}"/>
                  </a:ext>
                </a:extLst>
              </p:cNvPr>
              <p:cNvSpPr/>
              <p:nvPr/>
            </p:nvSpPr>
            <p:spPr>
              <a:xfrm>
                <a:off x="179530"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6" name="Kreis">
                <a:extLst>
                  <a:ext uri="{FF2B5EF4-FFF2-40B4-BE49-F238E27FC236}">
                    <a16:creationId xmlns:a16="http://schemas.microsoft.com/office/drawing/2014/main" id="{FAFB45F7-B660-4C91-E96F-3B2BD5E15AD4}"/>
                  </a:ext>
                </a:extLst>
              </p:cNvPr>
              <p:cNvSpPr/>
              <p:nvPr/>
            </p:nvSpPr>
            <p:spPr>
              <a:xfrm>
                <a:off x="176370" y="179172"/>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7" name="Kreis">
                <a:extLst>
                  <a:ext uri="{FF2B5EF4-FFF2-40B4-BE49-F238E27FC236}">
                    <a16:creationId xmlns:a16="http://schemas.microsoft.com/office/drawing/2014/main" id="{767F7E5E-2550-7F59-7BB5-095F081E72A6}"/>
                  </a:ext>
                </a:extLst>
              </p:cNvPr>
              <p:cNvSpPr/>
              <p:nvPr/>
            </p:nvSpPr>
            <p:spPr>
              <a:xfrm>
                <a:off x="40011" y="182331"/>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96" name="Gruppieren">
              <a:extLst>
                <a:ext uri="{FF2B5EF4-FFF2-40B4-BE49-F238E27FC236}">
                  <a16:creationId xmlns:a16="http://schemas.microsoft.com/office/drawing/2014/main" id="{7C89E175-36E0-F2BC-7FBC-CC4583C51F26}"/>
                </a:ext>
              </a:extLst>
            </p:cNvPr>
            <p:cNvGrpSpPr/>
            <p:nvPr/>
          </p:nvGrpSpPr>
          <p:grpSpPr>
            <a:xfrm rot="3720000">
              <a:off x="660945" y="632226"/>
              <a:ext cx="509948" cy="788224"/>
              <a:chOff x="-1" y="-2"/>
              <a:chExt cx="509947" cy="788222"/>
            </a:xfrm>
          </p:grpSpPr>
          <p:grpSp>
            <p:nvGrpSpPr>
              <p:cNvPr id="98" name="Gruppieren">
                <a:extLst>
                  <a:ext uri="{FF2B5EF4-FFF2-40B4-BE49-F238E27FC236}">
                    <a16:creationId xmlns:a16="http://schemas.microsoft.com/office/drawing/2014/main" id="{25D0AC42-4BE4-499C-865C-4D0DE01E7982}"/>
                  </a:ext>
                </a:extLst>
              </p:cNvPr>
              <p:cNvGrpSpPr/>
              <p:nvPr/>
            </p:nvGrpSpPr>
            <p:grpSpPr>
              <a:xfrm rot="21600000">
                <a:off x="-1" y="-2"/>
                <a:ext cx="509947" cy="788222"/>
                <a:chOff x="0" y="-1"/>
                <a:chExt cx="509945" cy="788220"/>
              </a:xfrm>
            </p:grpSpPr>
            <p:sp>
              <p:nvSpPr>
                <p:cNvPr id="100" name="Form">
                  <a:extLst>
                    <a:ext uri="{FF2B5EF4-FFF2-40B4-BE49-F238E27FC236}">
                      <a16:creationId xmlns:a16="http://schemas.microsoft.com/office/drawing/2014/main" id="{84F3AB3C-0AC1-5268-117B-440A8536C1AD}"/>
                    </a:ext>
                  </a:extLst>
                </p:cNvPr>
                <p:cNvSpPr/>
                <p:nvPr/>
              </p:nvSpPr>
              <p:spPr>
                <a:xfrm>
                  <a:off x="0" y="112001"/>
                  <a:ext cx="503991" cy="676218"/>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1" name="Linie">
                  <a:extLst>
                    <a:ext uri="{FF2B5EF4-FFF2-40B4-BE49-F238E27FC236}">
                      <a16:creationId xmlns:a16="http://schemas.microsoft.com/office/drawing/2014/main" id="{8204BA9A-F472-6971-A13B-12FB09C82DDC}"/>
                    </a:ext>
                  </a:extLst>
                </p:cNvPr>
                <p:cNvSpPr/>
                <p:nvPr/>
              </p:nvSpPr>
              <p:spPr>
                <a:xfrm rot="21600000">
                  <a:off x="1938" y="-1"/>
                  <a:ext cx="508007" cy="123284"/>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2" name="Form">
                  <a:extLst>
                    <a:ext uri="{FF2B5EF4-FFF2-40B4-BE49-F238E27FC236}">
                      <a16:creationId xmlns:a16="http://schemas.microsoft.com/office/drawing/2014/main" id="{11D1D6A7-5064-8955-7672-57E9B90B4212}"/>
                    </a:ext>
                  </a:extLst>
                </p:cNvPr>
                <p:cNvSpPr/>
                <p:nvPr/>
              </p:nvSpPr>
              <p:spPr>
                <a:xfrm rot="21600000">
                  <a:off x="33315" y="15245"/>
                  <a:ext cx="448964" cy="220593"/>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99" name="Linie">
                <a:extLst>
                  <a:ext uri="{FF2B5EF4-FFF2-40B4-BE49-F238E27FC236}">
                    <a16:creationId xmlns:a16="http://schemas.microsoft.com/office/drawing/2014/main" id="{26DA836A-35F4-A0C7-55A7-B96E4E9A1DE2}"/>
                  </a:ext>
                </a:extLst>
              </p:cNvPr>
              <p:cNvSpPr/>
              <p:nvPr/>
            </p:nvSpPr>
            <p:spPr>
              <a:xfrm>
                <a:off x="70310" y="235127"/>
                <a:ext cx="48782" cy="52101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dirty="0"/>
              </a:p>
            </p:txBody>
          </p:sp>
        </p:grpSp>
      </p:grpSp>
      <p:sp>
        <p:nvSpPr>
          <p:cNvPr id="133" name="Textplatzhalter 132">
            <a:extLst>
              <a:ext uri="{FF2B5EF4-FFF2-40B4-BE49-F238E27FC236}">
                <a16:creationId xmlns:a16="http://schemas.microsoft.com/office/drawing/2014/main" id="{9A38977D-32E0-3019-9A3B-9B844CDD6F84}"/>
              </a:ext>
            </a:extLst>
          </p:cNvPr>
          <p:cNvSpPr>
            <a:spLocks noGrp="1"/>
          </p:cNvSpPr>
          <p:nvPr>
            <p:ph type="body" sz="quarter" idx="13"/>
          </p:nvPr>
        </p:nvSpPr>
        <p:spPr>
          <a:xfrm>
            <a:off x="1096423" y="5447830"/>
            <a:ext cx="7105899" cy="796646"/>
          </a:xfrm>
        </p:spPr>
        <p:txBody>
          <a:bodyPr>
            <a:normAutofit fontScale="92500" lnSpcReduction="20000"/>
          </a:bodyPr>
          <a:lstStyle/>
          <a:p>
            <a:r>
              <a:rPr lang="de-DE" dirty="0">
                <a:latin typeface="Arial" panose="020B0604020202020204" pitchFamily="34" charset="0"/>
                <a:cs typeface="Arial" panose="020B0604020202020204" pitchFamily="34" charset="0"/>
              </a:rPr>
              <a:t>Halten Sie Ihre Überlegungen schriftlich fest. Sie werden diese später noch einmal benötigen.</a:t>
            </a:r>
          </a:p>
          <a:p>
            <a:endParaRPr lang="de-DE" dirty="0"/>
          </a:p>
        </p:txBody>
      </p:sp>
    </p:spTree>
    <p:extLst>
      <p:ext uri="{BB962C8B-B14F-4D97-AF65-F5344CB8AC3E}">
        <p14:creationId xmlns:p14="http://schemas.microsoft.com/office/powerpoint/2010/main" val="1924520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ANTWORTEN DER TEILNEHMENDEN</a:t>
            </a:r>
          </a:p>
        </p:txBody>
      </p:sp>
      <p:sp>
        <p:nvSpPr>
          <p:cNvPr id="4" name="Inhaltsplatzhalter 3"/>
          <p:cNvSpPr>
            <a:spLocks noGrp="1"/>
          </p:cNvSpPr>
          <p:nvPr>
            <p:ph idx="1"/>
          </p:nvPr>
        </p:nvSpPr>
        <p:spPr/>
        <p:txBody>
          <a:bodyPr/>
          <a:lstStyle/>
          <a:p>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21</a:t>
            </a:fld>
            <a:endParaRPr lang="de-DE" dirty="0"/>
          </a:p>
        </p:txBody>
      </p:sp>
      <p:sp>
        <p:nvSpPr>
          <p:cNvPr id="9" name="Diagnosegeleitet fördern"/>
          <p:cNvSpPr txBox="1">
            <a:spLocks noGrp="1"/>
          </p:cNvSpPr>
          <p:nvPr>
            <p:ph type="title"/>
          </p:nvPr>
        </p:nvSpPr>
        <p:spPr>
          <a:xfrm>
            <a:off x="1096423" y="382774"/>
            <a:ext cx="7009509" cy="603704"/>
          </a:xfrm>
          <a:prstGeom prst="rect">
            <a:avLst/>
          </a:prstGeom>
        </p:spPr>
        <p:txBody>
          <a:bodyPr>
            <a:normAutofit fontScale="90000"/>
          </a:bodyPr>
          <a:lstStyle>
            <a:lvl1pPr>
              <a:defRPr>
                <a:latin typeface="Helvetica Neue"/>
                <a:ea typeface="Helvetica Neue"/>
                <a:cs typeface="Helvetica Neue"/>
                <a:sym typeface="Helvetica Neue"/>
              </a:defRPr>
            </a:lvl1pPr>
          </a:lstStyle>
          <a:p>
            <a:r>
              <a:rPr lang="de-DE" dirty="0"/>
              <a:t>Einstieg: Diagnose- und Förderaufgaben</a:t>
            </a:r>
            <a:endParaRPr i="1" dirty="0"/>
          </a:p>
        </p:txBody>
      </p:sp>
      <p:sp>
        <p:nvSpPr>
          <p:cNvPr id="128" name="Abgerundetes Rechteck">
            <a:extLst>
              <a:ext uri="{FF2B5EF4-FFF2-40B4-BE49-F238E27FC236}">
                <a16:creationId xmlns:a16="http://schemas.microsoft.com/office/drawing/2014/main" id="{3C5C49CB-61E8-6CDB-6386-50524C2AA76C}"/>
              </a:ext>
            </a:extLst>
          </p:cNvPr>
          <p:cNvSpPr/>
          <p:nvPr/>
        </p:nvSpPr>
        <p:spPr>
          <a:xfrm>
            <a:off x="6624314" y="1194030"/>
            <a:ext cx="2295181" cy="2615609"/>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dirty="0"/>
          </a:p>
        </p:txBody>
      </p:sp>
      <p:sp>
        <p:nvSpPr>
          <p:cNvPr id="129" name="Basisaufgabe…">
            <a:extLst>
              <a:ext uri="{FF2B5EF4-FFF2-40B4-BE49-F238E27FC236}">
                <a16:creationId xmlns:a16="http://schemas.microsoft.com/office/drawing/2014/main" id="{B0D59B4E-20D7-EFAD-288E-2B5F45551F7E}"/>
              </a:ext>
            </a:extLst>
          </p:cNvPr>
          <p:cNvSpPr txBox="1"/>
          <p:nvPr/>
        </p:nvSpPr>
        <p:spPr>
          <a:xfrm>
            <a:off x="6699018" y="1523201"/>
            <a:ext cx="2145771" cy="7496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grpSp>
        <p:nvGrpSpPr>
          <p:cNvPr id="130" name="Gruppieren">
            <a:extLst>
              <a:ext uri="{FF2B5EF4-FFF2-40B4-BE49-F238E27FC236}">
                <a16:creationId xmlns:a16="http://schemas.microsoft.com/office/drawing/2014/main" id="{12B8CFC1-B23B-5D56-F245-A708C945C457}"/>
              </a:ext>
            </a:extLst>
          </p:cNvPr>
          <p:cNvGrpSpPr/>
          <p:nvPr/>
        </p:nvGrpSpPr>
        <p:grpSpPr>
          <a:xfrm>
            <a:off x="6677966" y="1801523"/>
            <a:ext cx="2187873" cy="1772650"/>
            <a:chOff x="427514" y="0"/>
            <a:chExt cx="2917161" cy="2363530"/>
          </a:xfrm>
        </p:grpSpPr>
        <p:sp>
          <p:nvSpPr>
            <p:cNvPr id="131" name="Rechteck">
              <a:extLst>
                <a:ext uri="{FF2B5EF4-FFF2-40B4-BE49-F238E27FC236}">
                  <a16:creationId xmlns:a16="http://schemas.microsoft.com/office/drawing/2014/main" id="{16340B0C-D254-1136-39C9-91B78BA675DF}"/>
                </a:ext>
              </a:extLst>
            </p:cNvPr>
            <p:cNvSpPr/>
            <p:nvPr/>
          </p:nvSpPr>
          <p:spPr>
            <a:xfrm>
              <a:off x="427514" y="0"/>
              <a:ext cx="2917161" cy="2363530"/>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32" name="Gruppieren">
              <a:extLst>
                <a:ext uri="{FF2B5EF4-FFF2-40B4-BE49-F238E27FC236}">
                  <a16:creationId xmlns:a16="http://schemas.microsoft.com/office/drawing/2014/main" id="{EB5D4A23-2C11-8437-D385-6C49A98F049F}"/>
                </a:ext>
              </a:extLst>
            </p:cNvPr>
            <p:cNvGrpSpPr/>
            <p:nvPr/>
          </p:nvGrpSpPr>
          <p:grpSpPr>
            <a:xfrm>
              <a:off x="1609641" y="1082166"/>
              <a:ext cx="289566" cy="289568"/>
              <a:chOff x="1" y="0"/>
              <a:chExt cx="289564" cy="289566"/>
            </a:xfrm>
          </p:grpSpPr>
          <p:sp>
            <p:nvSpPr>
              <p:cNvPr id="166" name="Abgerundetes Rechteck">
                <a:extLst>
                  <a:ext uri="{FF2B5EF4-FFF2-40B4-BE49-F238E27FC236}">
                    <a16:creationId xmlns:a16="http://schemas.microsoft.com/office/drawing/2014/main" id="{DE7621BD-E7CA-A90A-3E14-7152C7A08A2D}"/>
                  </a:ext>
                </a:extLst>
              </p:cNvPr>
              <p:cNvSpPr/>
              <p:nvPr/>
            </p:nvSpPr>
            <p:spPr>
              <a:xfrm>
                <a:off x="1" y="0"/>
                <a:ext cx="289564" cy="289566"/>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7" name="Gruppieren">
                <a:extLst>
                  <a:ext uri="{FF2B5EF4-FFF2-40B4-BE49-F238E27FC236}">
                    <a16:creationId xmlns:a16="http://schemas.microsoft.com/office/drawing/2014/main" id="{F7E9EE01-4988-9F69-3330-2EA0C710C16D}"/>
                  </a:ext>
                </a:extLst>
              </p:cNvPr>
              <p:cNvGrpSpPr/>
              <p:nvPr/>
            </p:nvGrpSpPr>
            <p:grpSpPr>
              <a:xfrm>
                <a:off x="43171" y="43324"/>
                <a:ext cx="202899" cy="206489"/>
                <a:chOff x="0" y="0"/>
                <a:chExt cx="202898" cy="206487"/>
              </a:xfrm>
            </p:grpSpPr>
            <p:sp>
              <p:nvSpPr>
                <p:cNvPr id="168" name="Kreis">
                  <a:extLst>
                    <a:ext uri="{FF2B5EF4-FFF2-40B4-BE49-F238E27FC236}">
                      <a16:creationId xmlns:a16="http://schemas.microsoft.com/office/drawing/2014/main" id="{B22975BA-57D1-305C-35F7-9F069DC4FE36}"/>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9" name="Kreis">
                  <a:extLst>
                    <a:ext uri="{FF2B5EF4-FFF2-40B4-BE49-F238E27FC236}">
                      <a16:creationId xmlns:a16="http://schemas.microsoft.com/office/drawing/2014/main" id="{07B08BB5-1D02-4909-FB26-537108F4030A}"/>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33" name="Gruppieren">
              <a:extLst>
                <a:ext uri="{FF2B5EF4-FFF2-40B4-BE49-F238E27FC236}">
                  <a16:creationId xmlns:a16="http://schemas.microsoft.com/office/drawing/2014/main" id="{0A94D0F4-AFE3-F8DB-3D9B-1E3290E638A7}"/>
                </a:ext>
              </a:extLst>
            </p:cNvPr>
            <p:cNvGrpSpPr/>
            <p:nvPr/>
          </p:nvGrpSpPr>
          <p:grpSpPr>
            <a:xfrm>
              <a:off x="2125246" y="1175464"/>
              <a:ext cx="289567" cy="289567"/>
              <a:chOff x="0" y="0"/>
              <a:chExt cx="289565" cy="289565"/>
            </a:xfrm>
          </p:grpSpPr>
          <p:sp>
            <p:nvSpPr>
              <p:cNvPr id="162" name="Abgerundetes Rechteck">
                <a:extLst>
                  <a:ext uri="{FF2B5EF4-FFF2-40B4-BE49-F238E27FC236}">
                    <a16:creationId xmlns:a16="http://schemas.microsoft.com/office/drawing/2014/main" id="{2BFE35F2-1BD0-8633-C643-4C1EE014FD72}"/>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63" name="Gruppieren">
                <a:extLst>
                  <a:ext uri="{FF2B5EF4-FFF2-40B4-BE49-F238E27FC236}">
                    <a16:creationId xmlns:a16="http://schemas.microsoft.com/office/drawing/2014/main" id="{F3765FA2-F230-CF5A-F132-04D667F31EC2}"/>
                  </a:ext>
                </a:extLst>
              </p:cNvPr>
              <p:cNvGrpSpPr/>
              <p:nvPr/>
            </p:nvGrpSpPr>
            <p:grpSpPr>
              <a:xfrm>
                <a:off x="43172" y="43324"/>
                <a:ext cx="202899" cy="206490"/>
                <a:chOff x="1" y="0"/>
                <a:chExt cx="202898" cy="206488"/>
              </a:xfrm>
            </p:grpSpPr>
            <p:sp>
              <p:nvSpPr>
                <p:cNvPr id="164" name="Kreis">
                  <a:extLst>
                    <a:ext uri="{FF2B5EF4-FFF2-40B4-BE49-F238E27FC236}">
                      <a16:creationId xmlns:a16="http://schemas.microsoft.com/office/drawing/2014/main" id="{CD877DB4-EE07-5A8F-A8A4-E3049D66B95D}"/>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5" name="Kreis">
                  <a:extLst>
                    <a:ext uri="{FF2B5EF4-FFF2-40B4-BE49-F238E27FC236}">
                      <a16:creationId xmlns:a16="http://schemas.microsoft.com/office/drawing/2014/main" id="{58EF9040-C2E1-885B-A46B-77C2DBBBEFB4}"/>
                    </a:ext>
                  </a:extLst>
                </p:cNvPr>
                <p:cNvSpPr/>
                <p:nvPr/>
              </p:nvSpPr>
              <p:spPr>
                <a:xfrm>
                  <a:off x="1"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34" name="Gruppieren">
              <a:extLst>
                <a:ext uri="{FF2B5EF4-FFF2-40B4-BE49-F238E27FC236}">
                  <a16:creationId xmlns:a16="http://schemas.microsoft.com/office/drawing/2014/main" id="{1DD7914F-927C-C1EA-6B55-F8A1BEC570F6}"/>
                </a:ext>
              </a:extLst>
            </p:cNvPr>
            <p:cNvGrpSpPr/>
            <p:nvPr/>
          </p:nvGrpSpPr>
          <p:grpSpPr>
            <a:xfrm>
              <a:off x="2461766" y="1587023"/>
              <a:ext cx="289567" cy="289567"/>
              <a:chOff x="0" y="0"/>
              <a:chExt cx="289565" cy="289565"/>
            </a:xfrm>
          </p:grpSpPr>
          <p:sp>
            <p:nvSpPr>
              <p:cNvPr id="156" name="Abgerundetes Rechteck">
                <a:extLst>
                  <a:ext uri="{FF2B5EF4-FFF2-40B4-BE49-F238E27FC236}">
                    <a16:creationId xmlns:a16="http://schemas.microsoft.com/office/drawing/2014/main" id="{0BA95809-E2F4-EF0A-6268-E7F8D1209E12}"/>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57" name="Gruppieren">
                <a:extLst>
                  <a:ext uri="{FF2B5EF4-FFF2-40B4-BE49-F238E27FC236}">
                    <a16:creationId xmlns:a16="http://schemas.microsoft.com/office/drawing/2014/main" id="{917D18DB-CFFE-6B39-982F-E79B54FFB516}"/>
                  </a:ext>
                </a:extLst>
              </p:cNvPr>
              <p:cNvGrpSpPr/>
              <p:nvPr/>
            </p:nvGrpSpPr>
            <p:grpSpPr>
              <a:xfrm>
                <a:off x="43331" y="41538"/>
                <a:ext cx="202903" cy="206490"/>
                <a:chOff x="-1" y="0"/>
                <a:chExt cx="202901" cy="206489"/>
              </a:xfrm>
            </p:grpSpPr>
            <p:sp>
              <p:nvSpPr>
                <p:cNvPr id="158" name="Kreis">
                  <a:extLst>
                    <a:ext uri="{FF2B5EF4-FFF2-40B4-BE49-F238E27FC236}">
                      <a16:creationId xmlns:a16="http://schemas.microsoft.com/office/drawing/2014/main" id="{7432D5DE-FBF3-7301-0537-977BB359AB59}"/>
                    </a:ext>
                  </a:extLst>
                </p:cNvPr>
                <p:cNvSpPr/>
                <p:nvPr/>
              </p:nvSpPr>
              <p:spPr>
                <a:xfrm>
                  <a:off x="66600" y="68394"/>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59" name="Gruppieren">
                  <a:extLst>
                    <a:ext uri="{FF2B5EF4-FFF2-40B4-BE49-F238E27FC236}">
                      <a16:creationId xmlns:a16="http://schemas.microsoft.com/office/drawing/2014/main" id="{BA1E4ECF-26F1-1CA9-1374-B9937FA0B5D4}"/>
                    </a:ext>
                  </a:extLst>
                </p:cNvPr>
                <p:cNvGrpSpPr/>
                <p:nvPr/>
              </p:nvGrpSpPr>
              <p:grpSpPr>
                <a:xfrm>
                  <a:off x="-1" y="0"/>
                  <a:ext cx="202901" cy="206489"/>
                  <a:chOff x="0" y="1"/>
                  <a:chExt cx="202899" cy="206487"/>
                </a:xfrm>
              </p:grpSpPr>
              <p:sp>
                <p:nvSpPr>
                  <p:cNvPr id="160" name="Kreis">
                    <a:extLst>
                      <a:ext uri="{FF2B5EF4-FFF2-40B4-BE49-F238E27FC236}">
                        <a16:creationId xmlns:a16="http://schemas.microsoft.com/office/drawing/2014/main" id="{4E7B7300-9D5D-1930-6ED9-CA42F911B6BC}"/>
                      </a:ext>
                    </a:extLst>
                  </p:cNvPr>
                  <p:cNvSpPr/>
                  <p:nvPr/>
                </p:nvSpPr>
                <p:spPr>
                  <a:xfrm>
                    <a:off x="133198" y="1"/>
                    <a:ext cx="69701"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61" name="Kreis">
                    <a:extLst>
                      <a:ext uri="{FF2B5EF4-FFF2-40B4-BE49-F238E27FC236}">
                        <a16:creationId xmlns:a16="http://schemas.microsoft.com/office/drawing/2014/main" id="{558ABD32-3895-A314-6786-F376079B1348}"/>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35" name="Gruppieren">
              <a:extLst>
                <a:ext uri="{FF2B5EF4-FFF2-40B4-BE49-F238E27FC236}">
                  <a16:creationId xmlns:a16="http://schemas.microsoft.com/office/drawing/2014/main" id="{430C4089-0890-BB8A-AACA-11C049358A14}"/>
                </a:ext>
              </a:extLst>
            </p:cNvPr>
            <p:cNvGrpSpPr/>
            <p:nvPr/>
          </p:nvGrpSpPr>
          <p:grpSpPr>
            <a:xfrm>
              <a:off x="1348893" y="1587023"/>
              <a:ext cx="289566" cy="289567"/>
              <a:chOff x="0" y="0"/>
              <a:chExt cx="289565" cy="289565"/>
            </a:xfrm>
          </p:grpSpPr>
          <p:sp>
            <p:nvSpPr>
              <p:cNvPr id="148" name="Abgerundetes Rechteck">
                <a:extLst>
                  <a:ext uri="{FF2B5EF4-FFF2-40B4-BE49-F238E27FC236}">
                    <a16:creationId xmlns:a16="http://schemas.microsoft.com/office/drawing/2014/main" id="{169E0710-E110-F308-04D4-0278CB4439AB}"/>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49" name="Gruppieren">
                <a:extLst>
                  <a:ext uri="{FF2B5EF4-FFF2-40B4-BE49-F238E27FC236}">
                    <a16:creationId xmlns:a16="http://schemas.microsoft.com/office/drawing/2014/main" id="{2D517C8F-FA64-7571-842F-161B805167BD}"/>
                  </a:ext>
                </a:extLst>
              </p:cNvPr>
              <p:cNvGrpSpPr/>
              <p:nvPr/>
            </p:nvGrpSpPr>
            <p:grpSpPr>
              <a:xfrm>
                <a:off x="46330" y="20269"/>
                <a:ext cx="202902" cy="254820"/>
                <a:chOff x="0" y="0"/>
                <a:chExt cx="202900" cy="254818"/>
              </a:xfrm>
            </p:grpSpPr>
            <p:sp>
              <p:nvSpPr>
                <p:cNvPr id="150" name="Kreis">
                  <a:extLst>
                    <a:ext uri="{FF2B5EF4-FFF2-40B4-BE49-F238E27FC236}">
                      <a16:creationId xmlns:a16="http://schemas.microsoft.com/office/drawing/2014/main" id="{E3576F7F-11AB-7409-E529-4F157C3EF266}"/>
                    </a:ext>
                  </a:extLst>
                </p:cNvPr>
                <p:cNvSpPr/>
                <p:nvPr/>
              </p:nvSpPr>
              <p:spPr>
                <a:xfrm>
                  <a:off x="0"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51" name="Kreis">
                  <a:extLst>
                    <a:ext uri="{FF2B5EF4-FFF2-40B4-BE49-F238E27FC236}">
                      <a16:creationId xmlns:a16="http://schemas.microsoft.com/office/drawing/2014/main" id="{829145F3-7376-9F0A-6C76-ADC1E3DF384B}"/>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52" name="Kreis">
                  <a:extLst>
                    <a:ext uri="{FF2B5EF4-FFF2-40B4-BE49-F238E27FC236}">
                      <a16:creationId xmlns:a16="http://schemas.microsoft.com/office/drawing/2014/main" id="{74A64FF8-9C31-E804-834B-7AB388F27C71}"/>
                    </a:ext>
                  </a:extLst>
                </p:cNvPr>
                <p:cNvSpPr/>
                <p:nvPr/>
              </p:nvSpPr>
              <p:spPr>
                <a:xfrm>
                  <a:off x="133199"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53" name="Kreis">
                  <a:extLst>
                    <a:ext uri="{FF2B5EF4-FFF2-40B4-BE49-F238E27FC236}">
                      <a16:creationId xmlns:a16="http://schemas.microsoft.com/office/drawing/2014/main" id="{573F584C-10B7-B19B-9057-43605F4D06B2}"/>
                    </a:ext>
                  </a:extLst>
                </p:cNvPr>
                <p:cNvSpPr/>
                <p:nvPr/>
              </p:nvSpPr>
              <p:spPr>
                <a:xfrm>
                  <a:off x="0"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54" name="Kreis">
                  <a:extLst>
                    <a:ext uri="{FF2B5EF4-FFF2-40B4-BE49-F238E27FC236}">
                      <a16:creationId xmlns:a16="http://schemas.microsoft.com/office/drawing/2014/main" id="{78E3DBC5-8742-3057-D4C7-FA9215050CAA}"/>
                    </a:ext>
                  </a:extLst>
                </p:cNvPr>
                <p:cNvSpPr/>
                <p:nvPr/>
              </p:nvSpPr>
              <p:spPr>
                <a:xfrm>
                  <a:off x="133200" y="18511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55" name="Kreis">
                  <a:extLst>
                    <a:ext uri="{FF2B5EF4-FFF2-40B4-BE49-F238E27FC236}">
                      <a16:creationId xmlns:a16="http://schemas.microsoft.com/office/drawing/2014/main" id="{90541C11-6BF5-0CD5-1C62-A91AD3E1F719}"/>
                    </a:ext>
                  </a:extLst>
                </p:cNvPr>
                <p:cNvSpPr/>
                <p:nvPr/>
              </p:nvSpPr>
              <p:spPr>
                <a:xfrm>
                  <a:off x="0" y="185117"/>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36" name="Gruppieren">
              <a:extLst>
                <a:ext uri="{FF2B5EF4-FFF2-40B4-BE49-F238E27FC236}">
                  <a16:creationId xmlns:a16="http://schemas.microsoft.com/office/drawing/2014/main" id="{8AAC50F2-3BB7-4A43-2924-256DEC6D833C}"/>
                </a:ext>
              </a:extLst>
            </p:cNvPr>
            <p:cNvGrpSpPr/>
            <p:nvPr/>
          </p:nvGrpSpPr>
          <p:grpSpPr>
            <a:xfrm>
              <a:off x="1831398" y="1757258"/>
              <a:ext cx="289567" cy="289566"/>
              <a:chOff x="0" y="-1"/>
              <a:chExt cx="289566" cy="289565"/>
            </a:xfrm>
          </p:grpSpPr>
          <p:sp>
            <p:nvSpPr>
              <p:cNvPr id="143" name="Abgerundetes Rechteck">
                <a:extLst>
                  <a:ext uri="{FF2B5EF4-FFF2-40B4-BE49-F238E27FC236}">
                    <a16:creationId xmlns:a16="http://schemas.microsoft.com/office/drawing/2014/main" id="{E440CA67-992B-C291-C393-AC408768098B}"/>
                  </a:ext>
                </a:extLst>
              </p:cNvPr>
              <p:cNvSpPr/>
              <p:nvPr/>
            </p:nvSpPr>
            <p:spPr>
              <a:xfrm>
                <a:off x="0" y="-1"/>
                <a:ext cx="289566"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44" name="Kreis">
                <a:extLst>
                  <a:ext uri="{FF2B5EF4-FFF2-40B4-BE49-F238E27FC236}">
                    <a16:creationId xmlns:a16="http://schemas.microsoft.com/office/drawing/2014/main" id="{E49A9FF4-2B05-8EC0-3628-87E5B25F993F}"/>
                  </a:ext>
                </a:extLst>
              </p:cNvPr>
              <p:cNvSpPr/>
              <p:nvPr/>
            </p:nvSpPr>
            <p:spPr>
              <a:xfrm>
                <a:off x="43171"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45" name="Kreis">
                <a:extLst>
                  <a:ext uri="{FF2B5EF4-FFF2-40B4-BE49-F238E27FC236}">
                    <a16:creationId xmlns:a16="http://schemas.microsoft.com/office/drawing/2014/main" id="{A98E2410-3396-48D4-0E1A-F408D38210D9}"/>
                  </a:ext>
                </a:extLst>
              </p:cNvPr>
              <p:cNvSpPr/>
              <p:nvPr/>
            </p:nvSpPr>
            <p:spPr>
              <a:xfrm>
                <a:off x="179530"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46" name="Kreis">
                <a:extLst>
                  <a:ext uri="{FF2B5EF4-FFF2-40B4-BE49-F238E27FC236}">
                    <a16:creationId xmlns:a16="http://schemas.microsoft.com/office/drawing/2014/main" id="{ABA10167-1AF0-01FD-E890-66C5937F2FF9}"/>
                  </a:ext>
                </a:extLst>
              </p:cNvPr>
              <p:cNvSpPr/>
              <p:nvPr/>
            </p:nvSpPr>
            <p:spPr>
              <a:xfrm>
                <a:off x="176370" y="179172"/>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47" name="Kreis">
                <a:extLst>
                  <a:ext uri="{FF2B5EF4-FFF2-40B4-BE49-F238E27FC236}">
                    <a16:creationId xmlns:a16="http://schemas.microsoft.com/office/drawing/2014/main" id="{8A3EB75B-CF74-6907-F1C1-65FDAAD68106}"/>
                  </a:ext>
                </a:extLst>
              </p:cNvPr>
              <p:cNvSpPr/>
              <p:nvPr/>
            </p:nvSpPr>
            <p:spPr>
              <a:xfrm>
                <a:off x="40011" y="182331"/>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137" name="Gruppieren">
              <a:extLst>
                <a:ext uri="{FF2B5EF4-FFF2-40B4-BE49-F238E27FC236}">
                  <a16:creationId xmlns:a16="http://schemas.microsoft.com/office/drawing/2014/main" id="{2C75E5B0-41FA-BC2C-D8A9-724B546C427A}"/>
                </a:ext>
              </a:extLst>
            </p:cNvPr>
            <p:cNvGrpSpPr/>
            <p:nvPr/>
          </p:nvGrpSpPr>
          <p:grpSpPr>
            <a:xfrm rot="3720000">
              <a:off x="660945" y="632226"/>
              <a:ext cx="509948" cy="788224"/>
              <a:chOff x="-1" y="-2"/>
              <a:chExt cx="509947" cy="788222"/>
            </a:xfrm>
          </p:grpSpPr>
          <p:grpSp>
            <p:nvGrpSpPr>
              <p:cNvPr id="138" name="Gruppieren">
                <a:extLst>
                  <a:ext uri="{FF2B5EF4-FFF2-40B4-BE49-F238E27FC236}">
                    <a16:creationId xmlns:a16="http://schemas.microsoft.com/office/drawing/2014/main" id="{45FBE670-BE44-5998-AFAA-AA0F7A12DD6D}"/>
                  </a:ext>
                </a:extLst>
              </p:cNvPr>
              <p:cNvGrpSpPr/>
              <p:nvPr/>
            </p:nvGrpSpPr>
            <p:grpSpPr>
              <a:xfrm rot="21600000">
                <a:off x="-1" y="-2"/>
                <a:ext cx="509947" cy="788222"/>
                <a:chOff x="0" y="-1"/>
                <a:chExt cx="509945" cy="788220"/>
              </a:xfrm>
            </p:grpSpPr>
            <p:sp>
              <p:nvSpPr>
                <p:cNvPr id="140" name="Form">
                  <a:extLst>
                    <a:ext uri="{FF2B5EF4-FFF2-40B4-BE49-F238E27FC236}">
                      <a16:creationId xmlns:a16="http://schemas.microsoft.com/office/drawing/2014/main" id="{A704FF58-F23E-78B6-E0AF-FB4075FF670E}"/>
                    </a:ext>
                  </a:extLst>
                </p:cNvPr>
                <p:cNvSpPr/>
                <p:nvPr/>
              </p:nvSpPr>
              <p:spPr>
                <a:xfrm>
                  <a:off x="0" y="112001"/>
                  <a:ext cx="503991" cy="676218"/>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41" name="Linie">
                  <a:extLst>
                    <a:ext uri="{FF2B5EF4-FFF2-40B4-BE49-F238E27FC236}">
                      <a16:creationId xmlns:a16="http://schemas.microsoft.com/office/drawing/2014/main" id="{77C78047-410A-B19C-9182-363815D9814C}"/>
                    </a:ext>
                  </a:extLst>
                </p:cNvPr>
                <p:cNvSpPr/>
                <p:nvPr/>
              </p:nvSpPr>
              <p:spPr>
                <a:xfrm rot="21600000">
                  <a:off x="1938" y="-1"/>
                  <a:ext cx="508007" cy="123284"/>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42" name="Form">
                  <a:extLst>
                    <a:ext uri="{FF2B5EF4-FFF2-40B4-BE49-F238E27FC236}">
                      <a16:creationId xmlns:a16="http://schemas.microsoft.com/office/drawing/2014/main" id="{D1540E10-BDDF-D6AD-1FE0-65C6CD33C5F7}"/>
                    </a:ext>
                  </a:extLst>
                </p:cNvPr>
                <p:cNvSpPr/>
                <p:nvPr/>
              </p:nvSpPr>
              <p:spPr>
                <a:xfrm rot="21600000">
                  <a:off x="33315" y="15245"/>
                  <a:ext cx="448964" cy="220593"/>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139" name="Linie">
                <a:extLst>
                  <a:ext uri="{FF2B5EF4-FFF2-40B4-BE49-F238E27FC236}">
                    <a16:creationId xmlns:a16="http://schemas.microsoft.com/office/drawing/2014/main" id="{A2772667-3F4C-C652-392E-71C9B7C11F21}"/>
                  </a:ext>
                </a:extLst>
              </p:cNvPr>
              <p:cNvSpPr/>
              <p:nvPr/>
            </p:nvSpPr>
            <p:spPr>
              <a:xfrm>
                <a:off x="70310" y="235127"/>
                <a:ext cx="48782" cy="52101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spTree>
    <p:extLst>
      <p:ext uri="{BB962C8B-B14F-4D97-AF65-F5344CB8AC3E}">
        <p14:creationId xmlns:p14="http://schemas.microsoft.com/office/powerpoint/2010/main" val="1751334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5" name="Textplatzhalter 4">
            <a:extLst>
              <a:ext uri="{FF2B5EF4-FFF2-40B4-BE49-F238E27FC236}">
                <a16:creationId xmlns:a16="http://schemas.microsoft.com/office/drawing/2014/main" id="{BB991641-B35B-7973-0074-B8DCAC6A5FC2}"/>
              </a:ext>
            </a:extLst>
          </p:cNvPr>
          <p:cNvSpPr>
            <a:spLocks noGrp="1"/>
          </p:cNvSpPr>
          <p:nvPr>
            <p:ph type="body" sz="quarter" idx="13"/>
          </p:nvPr>
        </p:nvSpPr>
        <p:spPr/>
        <p:txBody>
          <a:bodyPr/>
          <a:lstStyle/>
          <a:p>
            <a:r>
              <a:rPr lang="de-DE" dirty="0"/>
              <a:t>DIAGNOSEGELEITET FÖRDERN 6 – THEORETISCHE GRUNDLAGEN</a:t>
            </a:r>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009509" cy="4835568"/>
          </a:xfrm>
        </p:spPr>
        <p:txBody>
          <a:bodyPr/>
          <a:lstStyle/>
          <a:p>
            <a:r>
              <a:rPr lang="de-DE" sz="1600" dirty="0"/>
              <a:t>Nach der Aktivierung des Vorwissens werden im Weiteren Grundlagen zu Diagnose und Förderung in der Schule gegeben. So wird eine </a:t>
            </a:r>
            <a:r>
              <a:rPr lang="de-DE" sz="1600" b="1" dirty="0"/>
              <a:t>gemeinsame theoretische Grundlage</a:t>
            </a:r>
            <a:r>
              <a:rPr lang="de-DE" sz="1600" dirty="0"/>
              <a:t> der Gruppe geschaffen. Besonders wichtig sind dabei </a:t>
            </a:r>
            <a:r>
              <a:rPr lang="de-DE" sz="1600" b="1" dirty="0"/>
              <a:t>a) die unterschiedlichen Rollen der Lehrkraft </a:t>
            </a:r>
            <a:r>
              <a:rPr lang="de-DE" sz="1600" dirty="0"/>
              <a:t>(je nach Intention) sowie </a:t>
            </a:r>
            <a:r>
              <a:rPr lang="de-DE" sz="1600" b="1" dirty="0"/>
              <a:t>b) die Darstellung des zirkulären Prozesses von Diagnostizieren, Deuten und Fördern (</a:t>
            </a:r>
            <a:r>
              <a:rPr lang="de-DE" sz="1600" dirty="0"/>
              <a:t>vgl. </a:t>
            </a:r>
            <a:r>
              <a:rPr lang="de-DE" sz="1600" u="sng" dirty="0">
                <a:solidFill>
                  <a:srgbClr val="0563C1"/>
                </a:solidFill>
                <a:effectLst/>
                <a:ea typeface="DengXian" panose="02010600030101010101" pitchFamily="2" charset="-122"/>
                <a:hlinkClick r:id="rId2"/>
              </a:rPr>
              <a:t>Webseite Mathe inklusiv mit PIKAS</a:t>
            </a:r>
            <a:r>
              <a:rPr lang="de-DE" sz="1600" u="sng" dirty="0">
                <a:solidFill>
                  <a:srgbClr val="0563C1"/>
                </a:solidFill>
                <a:effectLst/>
                <a:ea typeface="DengXian" panose="02010600030101010101" pitchFamily="2" charset="-122"/>
              </a:rPr>
              <a:t>)</a:t>
            </a:r>
            <a:r>
              <a:rPr lang="de-DE" sz="1600" dirty="0"/>
              <a:t>. </a:t>
            </a:r>
          </a:p>
          <a:p>
            <a:r>
              <a:rPr lang="de-DE" sz="1600" dirty="0"/>
              <a:t>Zu a) Je nachdem, ob eine Lehrkraft diagnostisch tätig ist oder bereits die Förderung durchführt, verändert sich die Rolle der Lehrkraft von einer beobachtenden, analytischen Haltung hin zu einer durch praktische Handlungen unterstützenden Haltung. </a:t>
            </a:r>
          </a:p>
        </p:txBody>
      </p:sp>
    </p:spTree>
    <p:extLst>
      <p:ext uri="{BB962C8B-B14F-4D97-AF65-F5344CB8AC3E}">
        <p14:creationId xmlns:p14="http://schemas.microsoft.com/office/powerpoint/2010/main" val="4270863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721006" cy="4835568"/>
          </a:xfrm>
        </p:spPr>
        <p:txBody>
          <a:bodyPr/>
          <a:lstStyle/>
          <a:p>
            <a:r>
              <a:rPr lang="de-DE" sz="1600" dirty="0"/>
              <a:t>zu b) Das </a:t>
            </a:r>
            <a:r>
              <a:rPr lang="de-DE" sz="1600" b="1" dirty="0"/>
              <a:t>Element der Deutung </a:t>
            </a:r>
            <a:r>
              <a:rPr lang="de-DE" sz="1600" dirty="0"/>
              <a:t>wird häufig nicht bewusst mitgedacht, beschreibt jedoch die entscheidende Arbeit der Lehrkraft: Die erhobenen Diagnosen müssen durch die Lehrkraft interpretiert werden, um darauf aufbauend eine sinnvolle Förderung zu entwickeln. Dieser Schritt ergibt sich nicht von selbst, sondern ist ein aktiver Schritt der Lehrkraft. Eine Deutung wird dann professionell, wenn die Lehrkraft sie auf mathematikdidaktischem Wissen aufbaut (vgl. Pott, 2019). Eine wichtige Grundlage hierfür bildet das </a:t>
            </a:r>
            <a:r>
              <a:rPr lang="de-DE" sz="1600" b="1" dirty="0"/>
              <a:t>Wissen um Hürden im mathematischen Lernprozess </a:t>
            </a:r>
            <a:r>
              <a:rPr lang="de-DE" sz="1600" dirty="0"/>
              <a:t>(vgl. </a:t>
            </a:r>
            <a:r>
              <a:rPr lang="de-DE" sz="1600" dirty="0">
                <a:solidFill>
                  <a:schemeClr val="tx1">
                    <a:lumMod val="95000"/>
                    <a:lumOff val="5000"/>
                  </a:schemeClr>
                </a:solidFill>
                <a:latin typeface="Arial" panose="020B0604020202020204" pitchFamily="34" charset="0"/>
                <a:cs typeface="Arial" panose="020B0604020202020204" pitchFamily="34" charset="0"/>
              </a:rPr>
              <a:t>Schipper, </a:t>
            </a:r>
            <a:r>
              <a:rPr lang="de-DE" sz="1600" dirty="0" err="1">
                <a:solidFill>
                  <a:schemeClr val="tx1">
                    <a:lumMod val="95000"/>
                    <a:lumOff val="5000"/>
                  </a:schemeClr>
                </a:solidFill>
                <a:latin typeface="Arial" panose="020B0604020202020204" pitchFamily="34" charset="0"/>
                <a:cs typeface="Arial" panose="020B0604020202020204" pitchFamily="34" charset="0"/>
              </a:rPr>
              <a:t>Wartha</a:t>
            </a:r>
            <a:r>
              <a:rPr lang="de-DE" sz="1600" dirty="0">
                <a:solidFill>
                  <a:schemeClr val="tx1">
                    <a:lumMod val="95000"/>
                    <a:lumOff val="5000"/>
                  </a:schemeClr>
                </a:solidFill>
                <a:latin typeface="Arial" panose="020B0604020202020204" pitchFamily="34" charset="0"/>
                <a:cs typeface="Arial" panose="020B0604020202020204" pitchFamily="34" charset="0"/>
              </a:rPr>
              <a:t> &amp; Von Schroeders, 2011)</a:t>
            </a:r>
            <a:r>
              <a:rPr lang="de-DE" sz="1600" dirty="0"/>
              <a:t>. Durch das Wissen, welche Schwierigkeiten bei der Lösung von Aufgaben auftreten können und durch welche Fehlvorstellung oder Problematik diese entstehen, kann die Lehrkraft diagnostisch genauer Arbeiten und somit eine bessere Deutung der Diagnosen sowie eine passendere Förderung entwickeln.</a:t>
            </a:r>
          </a:p>
          <a:p>
            <a:endParaRPr lang="de-DE" sz="1600" dirty="0"/>
          </a:p>
        </p:txBody>
      </p:sp>
      <p:sp>
        <p:nvSpPr>
          <p:cNvPr id="9" name="Textplatzhalter 4">
            <a:extLst>
              <a:ext uri="{FF2B5EF4-FFF2-40B4-BE49-F238E27FC236}">
                <a16:creationId xmlns:a16="http://schemas.microsoft.com/office/drawing/2014/main" id="{AC5C1426-FF3D-45E6-4DDC-210A455B11F2}"/>
              </a:ext>
            </a:extLst>
          </p:cNvPr>
          <p:cNvSpPr>
            <a:spLocks noGrp="1"/>
          </p:cNvSpPr>
          <p:nvPr>
            <p:ph type="body" sz="quarter" idx="13"/>
          </p:nvPr>
        </p:nvSpPr>
        <p:spPr>
          <a:xfrm>
            <a:off x="1096266" y="1194030"/>
            <a:ext cx="7009509" cy="445628"/>
          </a:xfrm>
        </p:spPr>
        <p:txBody>
          <a:bodyPr/>
          <a:lstStyle/>
          <a:p>
            <a:r>
              <a:rPr lang="de-DE" dirty="0"/>
              <a:t>DIAGNOSEGELEITET FÖRDERN 7 – ZIRKULÄRER PROZESS</a:t>
            </a:r>
          </a:p>
        </p:txBody>
      </p:sp>
    </p:spTree>
    <p:extLst>
      <p:ext uri="{BB962C8B-B14F-4D97-AF65-F5344CB8AC3E}">
        <p14:creationId xmlns:p14="http://schemas.microsoft.com/office/powerpoint/2010/main" val="1311393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5" name="Diagnose…"/>
          <p:cNvSpPr txBox="1"/>
          <p:nvPr/>
        </p:nvSpPr>
        <p:spPr>
          <a:xfrm>
            <a:off x="455606" y="1847210"/>
            <a:ext cx="7954496" cy="3262432"/>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defTabSz="342900">
              <a:defRPr sz="2400" b="1">
                <a:solidFill>
                  <a:srgbClr val="0C656D"/>
                </a:solidFill>
                <a:latin typeface="Helvetica Neue"/>
                <a:ea typeface="Helvetica Neue"/>
                <a:cs typeface="Helvetica Neue"/>
                <a:sym typeface="Helvetica Neue"/>
              </a:defRPr>
            </a:pPr>
            <a:r>
              <a:rPr sz="2400" dirty="0" err="1">
                <a:solidFill>
                  <a:srgbClr val="327D87"/>
                </a:solidFill>
                <a:latin typeface="Arial" panose="020B0604020202020204" pitchFamily="34" charset="0"/>
                <a:cs typeface="Arial" panose="020B0604020202020204" pitchFamily="34" charset="0"/>
              </a:rPr>
              <a:t>Diagnos</a:t>
            </a:r>
            <a:r>
              <a:rPr lang="de-DE" sz="2400" dirty="0">
                <a:solidFill>
                  <a:srgbClr val="327D87"/>
                </a:solidFill>
                <a:latin typeface="Arial" panose="020B0604020202020204" pitchFamily="34" charset="0"/>
                <a:cs typeface="Arial" panose="020B0604020202020204" pitchFamily="34" charset="0"/>
              </a:rPr>
              <a:t>tische Erkenntnisse im Unterricht</a:t>
            </a:r>
            <a:endParaRPr sz="2400" dirty="0">
              <a:solidFill>
                <a:srgbClr val="327D87"/>
              </a:solidFill>
              <a:latin typeface="Arial" panose="020B0604020202020204" pitchFamily="34" charset="0"/>
              <a:cs typeface="Arial" panose="020B0604020202020204" pitchFamily="34" charset="0"/>
            </a:endParaRPr>
          </a:p>
          <a:p>
            <a:pPr defTabSz="342900">
              <a:defRPr sz="2400">
                <a:solidFill>
                  <a:srgbClr val="535353"/>
                </a:solidFill>
                <a:latin typeface="Helvetica Neue"/>
                <a:ea typeface="Helvetica Neue"/>
                <a:cs typeface="Helvetica Neue"/>
                <a:sym typeface="Helvetica Neue"/>
              </a:defRPr>
            </a:pPr>
            <a:r>
              <a:rPr sz="2400" dirty="0">
                <a:solidFill>
                  <a:schemeClr val="tx1">
                    <a:lumMod val="95000"/>
                    <a:lumOff val="5000"/>
                  </a:schemeClr>
                </a:solidFill>
                <a:latin typeface="Arial" panose="020B0604020202020204" pitchFamily="34" charset="0"/>
                <a:cs typeface="Arial" panose="020B0604020202020204" pitchFamily="34" charset="0"/>
              </a:rPr>
              <a:t>alle Informationen, die </a:t>
            </a:r>
            <a:r>
              <a:rPr sz="2400" dirty="0" err="1">
                <a:solidFill>
                  <a:schemeClr val="tx1">
                    <a:lumMod val="95000"/>
                    <a:lumOff val="5000"/>
                  </a:schemeClr>
                </a:solidFill>
                <a:latin typeface="Arial" panose="020B0604020202020204" pitchFamily="34" charset="0"/>
                <a:cs typeface="Arial" panose="020B0604020202020204" pitchFamily="34" charset="0"/>
              </a:rPr>
              <a:t>Ausk</a:t>
            </a:r>
            <a:r>
              <a:rPr lang="de-DE" sz="2400" dirty="0" err="1">
                <a:solidFill>
                  <a:schemeClr val="tx1">
                    <a:lumMod val="95000"/>
                    <a:lumOff val="5000"/>
                  </a:schemeClr>
                </a:solidFill>
                <a:latin typeface="Arial" panose="020B0604020202020204" pitchFamily="34" charset="0"/>
                <a:cs typeface="Arial" panose="020B0604020202020204" pitchFamily="34" charset="0"/>
              </a:rPr>
              <a:t>ü</a:t>
            </a:r>
            <a:r>
              <a:rPr sz="2400" dirty="0" err="1">
                <a:solidFill>
                  <a:schemeClr val="tx1">
                    <a:lumMod val="95000"/>
                    <a:lumOff val="5000"/>
                  </a:schemeClr>
                </a:solidFill>
                <a:latin typeface="Arial" panose="020B0604020202020204" pitchFamily="34" charset="0"/>
                <a:cs typeface="Arial" panose="020B0604020202020204" pitchFamily="34" charset="0"/>
              </a:rPr>
              <a:t>nfte</a:t>
            </a:r>
            <a:r>
              <a:rPr sz="2400" dirty="0">
                <a:solidFill>
                  <a:schemeClr val="tx1">
                    <a:lumMod val="95000"/>
                    <a:lumOff val="5000"/>
                  </a:schemeClr>
                </a:solidFill>
                <a:latin typeface="Arial" panose="020B0604020202020204" pitchFamily="34" charset="0"/>
                <a:cs typeface="Arial" panose="020B0604020202020204" pitchFamily="34" charset="0"/>
              </a:rPr>
              <a:t> </a:t>
            </a:r>
            <a:r>
              <a:rPr lang="de-DE" sz="2400" dirty="0" err="1">
                <a:solidFill>
                  <a:schemeClr val="tx1">
                    <a:lumMod val="95000"/>
                    <a:lumOff val="5000"/>
                  </a:schemeClr>
                </a:solidFill>
                <a:latin typeface="Arial" panose="020B0604020202020204" pitchFamily="34" charset="0"/>
                <a:cs typeface="Arial" panose="020B0604020202020204" pitchFamily="34" charset="0"/>
              </a:rPr>
              <a:t>ü</a:t>
            </a:r>
            <a:r>
              <a:rPr sz="2400" dirty="0" err="1">
                <a:solidFill>
                  <a:schemeClr val="tx1">
                    <a:lumMod val="95000"/>
                    <a:lumOff val="5000"/>
                  </a:schemeClr>
                </a:solidFill>
                <a:latin typeface="Arial" panose="020B0604020202020204" pitchFamily="34" charset="0"/>
                <a:cs typeface="Arial" panose="020B0604020202020204" pitchFamily="34" charset="0"/>
              </a:rPr>
              <a:t>ber</a:t>
            </a:r>
            <a:r>
              <a:rPr sz="2400" dirty="0">
                <a:solidFill>
                  <a:schemeClr val="tx1">
                    <a:lumMod val="95000"/>
                    <a:lumOff val="5000"/>
                  </a:schemeClr>
                </a:solidFill>
                <a:latin typeface="Arial" panose="020B0604020202020204" pitchFamily="34" charset="0"/>
                <a:cs typeface="Arial" panose="020B0604020202020204" pitchFamily="34" charset="0"/>
              </a:rPr>
              <a:t> </a:t>
            </a:r>
            <a:r>
              <a:rPr sz="2400" dirty="0" err="1">
                <a:solidFill>
                  <a:schemeClr val="tx1">
                    <a:lumMod val="95000"/>
                    <a:lumOff val="5000"/>
                  </a:schemeClr>
                </a:solidFill>
                <a:latin typeface="Arial" panose="020B0604020202020204" pitchFamily="34" charset="0"/>
                <a:cs typeface="Arial" panose="020B0604020202020204" pitchFamily="34" charset="0"/>
              </a:rPr>
              <a:t>Lernm</a:t>
            </a:r>
            <a:r>
              <a:rPr lang="de-DE" sz="2400" dirty="0">
                <a:solidFill>
                  <a:schemeClr val="tx1">
                    <a:lumMod val="95000"/>
                    <a:lumOff val="5000"/>
                  </a:schemeClr>
                </a:solidFill>
                <a:latin typeface="Arial" panose="020B0604020202020204" pitchFamily="34" charset="0"/>
                <a:cs typeface="Arial" panose="020B0604020202020204" pitchFamily="34" charset="0"/>
              </a:rPr>
              <a:t>ö</a:t>
            </a:r>
            <a:r>
              <a:rPr sz="2400" dirty="0" err="1">
                <a:solidFill>
                  <a:schemeClr val="tx1">
                    <a:lumMod val="95000"/>
                    <a:lumOff val="5000"/>
                  </a:schemeClr>
                </a:solidFill>
                <a:latin typeface="Arial" panose="020B0604020202020204" pitchFamily="34" charset="0"/>
                <a:cs typeface="Arial" panose="020B0604020202020204" pitchFamily="34" charset="0"/>
              </a:rPr>
              <a:t>glichkeiten</a:t>
            </a:r>
            <a:r>
              <a:rPr sz="2400" dirty="0">
                <a:solidFill>
                  <a:schemeClr val="tx1">
                    <a:lumMod val="95000"/>
                    <a:lumOff val="5000"/>
                  </a:schemeClr>
                </a:solidFill>
                <a:latin typeface="Arial" panose="020B0604020202020204" pitchFamily="34" charset="0"/>
                <a:cs typeface="Arial" panose="020B0604020202020204" pitchFamily="34" charset="0"/>
              </a:rPr>
              <a:t>,</a:t>
            </a:r>
          </a:p>
          <a:p>
            <a:pPr defTabSz="342900">
              <a:defRPr sz="2400">
                <a:solidFill>
                  <a:srgbClr val="535353"/>
                </a:solidFill>
                <a:latin typeface="Helvetica Neue"/>
                <a:ea typeface="Helvetica Neue"/>
                <a:cs typeface="Helvetica Neue"/>
                <a:sym typeface="Helvetica Neue"/>
              </a:defRPr>
            </a:pPr>
            <a:r>
              <a:rPr sz="2400" dirty="0">
                <a:solidFill>
                  <a:schemeClr val="tx1">
                    <a:lumMod val="95000"/>
                    <a:lumOff val="5000"/>
                  </a:schemeClr>
                </a:solidFill>
                <a:latin typeface="Arial" panose="020B0604020202020204" pitchFamily="34" charset="0"/>
                <a:cs typeface="Arial" panose="020B0604020202020204" pitchFamily="34" charset="0"/>
              </a:rPr>
              <a:t>Lernstand, Lernprozesse und Lernerträge der Sch</a:t>
            </a:r>
            <a:r>
              <a:rPr lang="de-DE" sz="2400" dirty="0" err="1">
                <a:solidFill>
                  <a:schemeClr val="tx1">
                    <a:lumMod val="95000"/>
                    <a:lumOff val="5000"/>
                  </a:schemeClr>
                </a:solidFill>
                <a:latin typeface="Arial" panose="020B0604020202020204" pitchFamily="34" charset="0"/>
                <a:cs typeface="Arial" panose="020B0604020202020204" pitchFamily="34" charset="0"/>
              </a:rPr>
              <a:t>ü</a:t>
            </a:r>
            <a:r>
              <a:rPr sz="2400" dirty="0" err="1">
                <a:solidFill>
                  <a:schemeClr val="tx1">
                    <a:lumMod val="95000"/>
                    <a:lumOff val="5000"/>
                  </a:schemeClr>
                </a:solidFill>
                <a:latin typeface="Arial" panose="020B0604020202020204" pitchFamily="34" charset="0"/>
                <a:cs typeface="Arial" panose="020B0604020202020204" pitchFamily="34" charset="0"/>
              </a:rPr>
              <a:t>lerinnen</a:t>
            </a:r>
            <a:r>
              <a:rPr sz="2400" dirty="0">
                <a:solidFill>
                  <a:schemeClr val="tx1">
                    <a:lumMod val="95000"/>
                    <a:lumOff val="5000"/>
                  </a:schemeClr>
                </a:solidFill>
                <a:latin typeface="Arial" panose="020B0604020202020204" pitchFamily="34" charset="0"/>
                <a:cs typeface="Arial" panose="020B0604020202020204" pitchFamily="34" charset="0"/>
              </a:rPr>
              <a:t> und</a:t>
            </a:r>
            <a:r>
              <a:rPr lang="de-DE" sz="2400" dirty="0">
                <a:solidFill>
                  <a:schemeClr val="tx1">
                    <a:lumMod val="95000"/>
                    <a:lumOff val="5000"/>
                  </a:schemeClr>
                </a:solidFill>
                <a:latin typeface="Arial" panose="020B0604020202020204" pitchFamily="34" charset="0"/>
                <a:cs typeface="Arial" panose="020B0604020202020204" pitchFamily="34" charset="0"/>
              </a:rPr>
              <a:t> </a:t>
            </a:r>
            <a:r>
              <a:rPr sz="2400" dirty="0">
                <a:solidFill>
                  <a:schemeClr val="tx1">
                    <a:lumMod val="95000"/>
                    <a:lumOff val="5000"/>
                  </a:schemeClr>
                </a:solidFill>
                <a:latin typeface="Arial" panose="020B0604020202020204" pitchFamily="34" charset="0"/>
                <a:cs typeface="Arial" panose="020B0604020202020204" pitchFamily="34" charset="0"/>
              </a:rPr>
              <a:t>Sch</a:t>
            </a:r>
            <a:r>
              <a:rPr lang="de-DE" sz="2400" dirty="0" err="1">
                <a:solidFill>
                  <a:schemeClr val="tx1">
                    <a:lumMod val="95000"/>
                    <a:lumOff val="5000"/>
                  </a:schemeClr>
                </a:solidFill>
                <a:latin typeface="Arial" panose="020B0604020202020204" pitchFamily="34" charset="0"/>
                <a:cs typeface="Arial" panose="020B0604020202020204" pitchFamily="34" charset="0"/>
              </a:rPr>
              <a:t>ü</a:t>
            </a:r>
            <a:r>
              <a:rPr sz="2400" dirty="0" err="1">
                <a:solidFill>
                  <a:schemeClr val="tx1">
                    <a:lumMod val="95000"/>
                    <a:lumOff val="5000"/>
                  </a:schemeClr>
                </a:solidFill>
                <a:latin typeface="Arial" panose="020B0604020202020204" pitchFamily="34" charset="0"/>
                <a:cs typeface="Arial" panose="020B0604020202020204" pitchFamily="34" charset="0"/>
              </a:rPr>
              <a:t>ler</a:t>
            </a:r>
            <a:r>
              <a:rPr sz="2400" dirty="0">
                <a:solidFill>
                  <a:schemeClr val="tx1">
                    <a:lumMod val="95000"/>
                    <a:lumOff val="5000"/>
                  </a:schemeClr>
                </a:solidFill>
                <a:latin typeface="Arial" panose="020B0604020202020204" pitchFamily="34" charset="0"/>
                <a:cs typeface="Arial" panose="020B0604020202020204" pitchFamily="34" charset="0"/>
              </a:rPr>
              <a:t> liefern </a:t>
            </a:r>
            <a:r>
              <a:rPr sz="1400" dirty="0">
                <a:solidFill>
                  <a:schemeClr val="tx1">
                    <a:lumMod val="95000"/>
                    <a:lumOff val="5000"/>
                  </a:schemeClr>
                </a:solidFill>
                <a:latin typeface="Arial" panose="020B0604020202020204" pitchFamily="34" charset="0"/>
                <a:cs typeface="Arial" panose="020B0604020202020204" pitchFamily="34" charset="0"/>
              </a:rPr>
              <a:t>(vgl. Hattie, 2013)</a:t>
            </a:r>
            <a:endParaRPr lang="de-DE" sz="1400" dirty="0">
              <a:solidFill>
                <a:schemeClr val="tx1">
                  <a:lumMod val="95000"/>
                  <a:lumOff val="5000"/>
                </a:schemeClr>
              </a:solidFill>
              <a:latin typeface="Arial" panose="020B0604020202020204" pitchFamily="34" charset="0"/>
              <a:cs typeface="Arial" panose="020B0604020202020204" pitchFamily="34" charset="0"/>
            </a:endParaRPr>
          </a:p>
          <a:p>
            <a:pPr defTabSz="342900">
              <a:defRPr sz="2400">
                <a:solidFill>
                  <a:srgbClr val="535353"/>
                </a:solidFill>
                <a:latin typeface="Helvetica Neue"/>
                <a:ea typeface="Helvetica Neue"/>
                <a:cs typeface="Helvetica Neue"/>
                <a:sym typeface="Helvetica Neue"/>
              </a:defRPr>
            </a:pPr>
            <a:endParaRPr lang="de-DE" sz="1400" dirty="0">
              <a:solidFill>
                <a:schemeClr val="tx1">
                  <a:lumMod val="95000"/>
                  <a:lumOff val="5000"/>
                </a:schemeClr>
              </a:solidFill>
              <a:latin typeface="Arial" panose="020B0604020202020204" pitchFamily="34" charset="0"/>
              <a:cs typeface="Arial" panose="020B0604020202020204" pitchFamily="34" charset="0"/>
            </a:endParaRPr>
          </a:p>
          <a:p>
            <a:pPr defTabSz="342900">
              <a:defRPr sz="2400">
                <a:solidFill>
                  <a:srgbClr val="535353"/>
                </a:solidFill>
                <a:latin typeface="Helvetica Neue"/>
                <a:ea typeface="Helvetica Neue"/>
                <a:cs typeface="Helvetica Neue"/>
                <a:sym typeface="Helvetica Neue"/>
              </a:defRPr>
            </a:pPr>
            <a:r>
              <a:rPr lang="de-DE" sz="2400" dirty="0">
                <a:solidFill>
                  <a:srgbClr val="327D87"/>
                </a:solidFill>
                <a:latin typeface="Arial" panose="020B0604020202020204" pitchFamily="34" charset="0"/>
                <a:cs typeface="Arial" panose="020B0604020202020204" pitchFamily="34" charset="0"/>
              </a:rPr>
              <a:t>Rolle der Lehrkraft</a:t>
            </a:r>
            <a:r>
              <a:rPr lang="de-DE" sz="2400" dirty="0">
                <a:solidFill>
                  <a:schemeClr val="tx1">
                    <a:lumMod val="95000"/>
                    <a:lumOff val="5000"/>
                  </a:schemeClr>
                </a:solidFill>
                <a:latin typeface="Arial" panose="020B0604020202020204" pitchFamily="34" charset="0"/>
                <a:cs typeface="Arial" panose="020B0604020202020204" pitchFamily="34" charset="0"/>
              </a:rPr>
              <a:t> </a:t>
            </a:r>
          </a:p>
          <a:p>
            <a:pPr defTabSz="342900">
              <a:defRPr sz="2400">
                <a:solidFill>
                  <a:srgbClr val="535353"/>
                </a:solidFill>
                <a:latin typeface="Helvetica Neue"/>
                <a:ea typeface="Helvetica Neue"/>
                <a:cs typeface="Helvetica Neue"/>
                <a:sym typeface="Helvetica Neue"/>
              </a:defRPr>
            </a:pPr>
            <a:r>
              <a:rPr lang="de-DE" sz="2400" dirty="0">
                <a:solidFill>
                  <a:schemeClr val="tx1">
                    <a:lumMod val="95000"/>
                    <a:lumOff val="5000"/>
                  </a:schemeClr>
                </a:solidFill>
                <a:latin typeface="Arial" panose="020B0604020202020204" pitchFamily="34" charset="0"/>
                <a:cs typeface="Arial" panose="020B0604020202020204" pitchFamily="34" charset="0"/>
              </a:rPr>
              <a:t>beobachtende und analytische Haltung hinsichtlich der Fähigkeiten und Schwierigkeiten der Schülerinnen und Schüler</a:t>
            </a:r>
            <a:endParaRPr sz="2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Textplatzhalter 2"/>
          <p:cNvSpPr>
            <a:spLocks noGrp="1"/>
          </p:cNvSpPr>
          <p:nvPr>
            <p:ph type="body" sz="quarter" idx="13"/>
          </p:nvPr>
        </p:nvSpPr>
        <p:spPr/>
        <p:txBody>
          <a:bodyPr/>
          <a:lstStyle/>
          <a:p>
            <a:r>
              <a:rPr lang="de-DE" dirty="0"/>
              <a:t>BEGRIFFSDEFINITIONEN </a:t>
            </a:r>
          </a:p>
        </p:txBody>
      </p:sp>
      <p:sp>
        <p:nvSpPr>
          <p:cNvPr id="2" name="Foliennummernplatzhalter 4">
            <a:extLst>
              <a:ext uri="{FF2B5EF4-FFF2-40B4-BE49-F238E27FC236}">
                <a16:creationId xmlns:a16="http://schemas.microsoft.com/office/drawing/2014/main" id="{97127C9E-D131-07E2-03F9-F2A8606A4F66}"/>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24</a:t>
            </a:fld>
            <a:endParaRPr lang="de-DE" dirty="0"/>
          </a:p>
        </p:txBody>
      </p:sp>
      <p:sp>
        <p:nvSpPr>
          <p:cNvPr id="6" name="Diagnosegeleitet fördern">
            <a:extLst>
              <a:ext uri="{FF2B5EF4-FFF2-40B4-BE49-F238E27FC236}">
                <a16:creationId xmlns:a16="http://schemas.microsoft.com/office/drawing/2014/main" id="{C2582644-1AAE-0423-7FF0-9949FB13E547}"/>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Tree>
    <p:extLst>
      <p:ext uri="{BB962C8B-B14F-4D97-AF65-F5344CB8AC3E}">
        <p14:creationId xmlns:p14="http://schemas.microsoft.com/office/powerpoint/2010/main" val="27338151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0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0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5" grpId="0" uiExpand="1" build="allAtOnce" bldLvl="5"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4" name="Individuelle Förderung…"/>
          <p:cNvSpPr txBox="1"/>
          <p:nvPr/>
        </p:nvSpPr>
        <p:spPr>
          <a:xfrm>
            <a:off x="426586" y="1847210"/>
            <a:ext cx="8290827" cy="2893100"/>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defTabSz="342900">
              <a:defRPr sz="2400" b="1">
                <a:solidFill>
                  <a:srgbClr val="0C656D"/>
                </a:solidFill>
                <a:latin typeface="Helvetica Neue"/>
                <a:ea typeface="Helvetica Neue"/>
                <a:cs typeface="Helvetica Neue"/>
                <a:sym typeface="Helvetica Neue"/>
              </a:defRPr>
            </a:pPr>
            <a:r>
              <a:rPr sz="2400" dirty="0" err="1">
                <a:solidFill>
                  <a:srgbClr val="327D87"/>
                </a:solidFill>
                <a:latin typeface="Arial" panose="020B0604020202020204" pitchFamily="34" charset="0"/>
                <a:cs typeface="Arial" panose="020B0604020202020204" pitchFamily="34" charset="0"/>
              </a:rPr>
              <a:t>Individuelle</a:t>
            </a:r>
            <a:r>
              <a:rPr sz="2400" dirty="0">
                <a:solidFill>
                  <a:srgbClr val="327D87"/>
                </a:solidFill>
                <a:latin typeface="Arial" panose="020B0604020202020204" pitchFamily="34" charset="0"/>
                <a:cs typeface="Arial" panose="020B0604020202020204" pitchFamily="34" charset="0"/>
              </a:rPr>
              <a:t> </a:t>
            </a:r>
            <a:r>
              <a:rPr sz="2400" dirty="0" err="1">
                <a:solidFill>
                  <a:srgbClr val="327D87"/>
                </a:solidFill>
                <a:latin typeface="Arial" panose="020B0604020202020204" pitchFamily="34" charset="0"/>
                <a:cs typeface="Arial" panose="020B0604020202020204" pitchFamily="34" charset="0"/>
              </a:rPr>
              <a:t>Förderung</a:t>
            </a:r>
            <a:r>
              <a:rPr lang="de-DE" sz="2400" dirty="0">
                <a:solidFill>
                  <a:srgbClr val="327D87"/>
                </a:solidFill>
                <a:latin typeface="Arial" panose="020B0604020202020204" pitchFamily="34" charset="0"/>
                <a:cs typeface="Arial" panose="020B0604020202020204" pitchFamily="34" charset="0"/>
              </a:rPr>
              <a:t> im Unterricht</a:t>
            </a:r>
            <a:endParaRPr sz="2400" dirty="0">
              <a:solidFill>
                <a:srgbClr val="327D87"/>
              </a:solidFill>
              <a:latin typeface="Arial" panose="020B0604020202020204" pitchFamily="34" charset="0"/>
              <a:cs typeface="Arial" panose="020B0604020202020204" pitchFamily="34" charset="0"/>
            </a:endParaRPr>
          </a:p>
          <a:p>
            <a:pPr defTabSz="342900">
              <a:defRPr sz="2400">
                <a:solidFill>
                  <a:srgbClr val="535353"/>
                </a:solidFill>
                <a:latin typeface="Helvetica Neue"/>
                <a:ea typeface="Helvetica Neue"/>
                <a:cs typeface="Helvetica Neue"/>
                <a:sym typeface="Helvetica Neue"/>
              </a:defRPr>
            </a:pPr>
            <a:r>
              <a:rPr lang="de-DE" sz="2400" dirty="0">
                <a:solidFill>
                  <a:schemeClr val="tx1">
                    <a:lumMod val="95000"/>
                    <a:lumOff val="5000"/>
                  </a:schemeClr>
                </a:solidFill>
                <a:latin typeface="Arial" panose="020B0604020202020204" pitchFamily="34" charset="0"/>
                <a:cs typeface="Arial" panose="020B0604020202020204" pitchFamily="34" charset="0"/>
              </a:rPr>
              <a:t>Maßnahmen, die eine optimale Potentialentfaltung </a:t>
            </a:r>
            <a:r>
              <a:rPr lang="de-DE" sz="2400" dirty="0">
                <a:solidFill>
                  <a:schemeClr val="tx1">
                    <a:lumMod val="95000"/>
                    <a:lumOff val="5000"/>
                  </a:schemeClr>
                </a:solidFill>
                <a:latin typeface="Arial" panose="020B0604020202020204" pitchFamily="34" charset="0"/>
                <a:cs typeface="Arial" panose="020B0604020202020204" pitchFamily="34" charset="0"/>
                <a:sym typeface="Helvetica Neue"/>
              </a:rPr>
              <a:t>und Persönlichkeitsentwicklung aller Schülerinnen und Schüler anstreben </a:t>
            </a:r>
            <a:r>
              <a:rPr lang="de-DE" sz="1400" dirty="0">
                <a:solidFill>
                  <a:schemeClr val="tx1">
                    <a:lumMod val="95000"/>
                    <a:lumOff val="5000"/>
                  </a:schemeClr>
                </a:solidFill>
                <a:latin typeface="Arial" panose="020B0604020202020204" pitchFamily="34" charset="0"/>
                <a:cs typeface="Arial" panose="020B0604020202020204" pitchFamily="34" charset="0"/>
                <a:sym typeface="Helvetica Neue"/>
              </a:rPr>
              <a:t>(vgl. Fischer, 2014)</a:t>
            </a:r>
          </a:p>
          <a:p>
            <a:pPr defTabSz="342900">
              <a:defRPr sz="2400">
                <a:solidFill>
                  <a:srgbClr val="535353"/>
                </a:solidFill>
                <a:latin typeface="Helvetica Neue"/>
                <a:ea typeface="Helvetica Neue"/>
                <a:cs typeface="Helvetica Neue"/>
                <a:sym typeface="Helvetica Neue"/>
              </a:defRPr>
            </a:pPr>
            <a:endParaRPr lang="de-DE" sz="1400" dirty="0">
              <a:solidFill>
                <a:schemeClr val="tx1">
                  <a:lumMod val="95000"/>
                  <a:lumOff val="5000"/>
                </a:schemeClr>
              </a:solidFill>
              <a:latin typeface="Arial" panose="020B0604020202020204" pitchFamily="34" charset="0"/>
              <a:cs typeface="Arial" panose="020B0604020202020204" pitchFamily="34" charset="0"/>
              <a:sym typeface="Helvetica Neue"/>
            </a:endParaRPr>
          </a:p>
          <a:p>
            <a:pPr defTabSz="342900">
              <a:defRPr sz="2400">
                <a:solidFill>
                  <a:srgbClr val="535353"/>
                </a:solidFill>
                <a:latin typeface="Helvetica Neue"/>
                <a:ea typeface="Helvetica Neue"/>
                <a:cs typeface="Helvetica Neue"/>
                <a:sym typeface="Helvetica Neue"/>
              </a:defRPr>
            </a:pPr>
            <a:r>
              <a:rPr lang="de-DE" sz="2400" dirty="0">
                <a:solidFill>
                  <a:srgbClr val="327D87"/>
                </a:solidFill>
                <a:latin typeface="Arial" panose="020B0604020202020204" pitchFamily="34" charset="0"/>
                <a:cs typeface="Arial" panose="020B0604020202020204" pitchFamily="34" charset="0"/>
                <a:sym typeface="Helvetica Neue"/>
              </a:rPr>
              <a:t>Rolle der Lehrkraft</a:t>
            </a:r>
            <a:endParaRPr lang="de-DE" sz="2400" dirty="0">
              <a:solidFill>
                <a:schemeClr val="tx1">
                  <a:lumMod val="95000"/>
                  <a:lumOff val="5000"/>
                </a:schemeClr>
              </a:solidFill>
              <a:latin typeface="Arial" panose="020B0604020202020204" pitchFamily="34" charset="0"/>
              <a:cs typeface="Arial" panose="020B0604020202020204" pitchFamily="34" charset="0"/>
              <a:sym typeface="Helvetica Neue"/>
            </a:endParaRPr>
          </a:p>
          <a:p>
            <a:pPr defTabSz="342900">
              <a:defRPr sz="2400">
                <a:solidFill>
                  <a:srgbClr val="535353"/>
                </a:solidFill>
                <a:latin typeface="Helvetica Neue"/>
                <a:ea typeface="Helvetica Neue"/>
                <a:cs typeface="Helvetica Neue"/>
                <a:sym typeface="Helvetica Neue"/>
              </a:defRPr>
            </a:pPr>
            <a:r>
              <a:rPr lang="de-DE" sz="2400" dirty="0">
                <a:solidFill>
                  <a:schemeClr val="tx1">
                    <a:lumMod val="95000"/>
                    <a:lumOff val="5000"/>
                  </a:schemeClr>
                </a:solidFill>
                <a:latin typeface="Arial" panose="020B0604020202020204" pitchFamily="34" charset="0"/>
                <a:cs typeface="Arial" panose="020B0604020202020204" pitchFamily="34" charset="0"/>
                <a:sym typeface="Helvetica Neue"/>
              </a:rPr>
              <a:t>durch </a:t>
            </a:r>
            <a:r>
              <a:rPr lang="de-DE" sz="2400" dirty="0">
                <a:solidFill>
                  <a:schemeClr val="tx1">
                    <a:lumMod val="95000"/>
                    <a:lumOff val="5000"/>
                  </a:schemeClr>
                </a:solidFill>
                <a:latin typeface="Arial" panose="020B0604020202020204" pitchFamily="34" charset="0"/>
                <a:cs typeface="Arial" panose="020B0604020202020204" pitchFamily="34" charset="0"/>
              </a:rPr>
              <a:t>praktische Handlungen das </a:t>
            </a:r>
            <a:r>
              <a:rPr lang="de-DE" sz="2400" dirty="0">
                <a:solidFill>
                  <a:schemeClr val="tx1">
                    <a:lumMod val="95000"/>
                    <a:lumOff val="5000"/>
                  </a:schemeClr>
                </a:solidFill>
                <a:latin typeface="Arial" panose="020B0604020202020204" pitchFamily="34" charset="0"/>
                <a:cs typeface="Arial" panose="020B0604020202020204" pitchFamily="34" charset="0"/>
                <a:sym typeface="Helvetica Neue"/>
              </a:rPr>
              <a:t>Lernen der Schülerinnen und Schüler unterstützen</a:t>
            </a:r>
            <a:r>
              <a:rPr lang="de-DE" sz="2000" dirty="0">
                <a:solidFill>
                  <a:schemeClr val="tx1">
                    <a:lumMod val="95000"/>
                    <a:lumOff val="5000"/>
                  </a:schemeClr>
                </a:solidFill>
                <a:latin typeface="Arial" panose="020B0604020202020204" pitchFamily="34" charset="0"/>
                <a:cs typeface="Arial" panose="020B0604020202020204" pitchFamily="34" charset="0"/>
                <a:sym typeface="Helvetica Neue"/>
              </a:rPr>
              <a:t> </a:t>
            </a:r>
            <a:r>
              <a:rPr sz="1400" dirty="0">
                <a:solidFill>
                  <a:schemeClr val="tx1">
                    <a:lumMod val="95000"/>
                    <a:lumOff val="5000"/>
                  </a:schemeClr>
                </a:solidFill>
                <a:latin typeface="Arial" panose="020B0604020202020204" pitchFamily="34" charset="0"/>
                <a:cs typeface="Arial" panose="020B0604020202020204" pitchFamily="34" charset="0"/>
              </a:rPr>
              <a:t>(vgl. Kunze, 20</a:t>
            </a:r>
            <a:r>
              <a:rPr lang="de-DE" sz="1400" dirty="0">
                <a:solidFill>
                  <a:schemeClr val="tx1">
                    <a:lumMod val="95000"/>
                    <a:lumOff val="5000"/>
                  </a:schemeClr>
                </a:solidFill>
                <a:latin typeface="Arial" panose="020B0604020202020204" pitchFamily="34" charset="0"/>
                <a:cs typeface="Arial" panose="020B0604020202020204" pitchFamily="34" charset="0"/>
              </a:rPr>
              <a:t>08</a:t>
            </a:r>
            <a:r>
              <a:rPr sz="1400"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3" name="Textplatzhalter 2"/>
          <p:cNvSpPr>
            <a:spLocks noGrp="1"/>
          </p:cNvSpPr>
          <p:nvPr>
            <p:ph type="body" sz="quarter" idx="13"/>
          </p:nvPr>
        </p:nvSpPr>
        <p:spPr/>
        <p:txBody>
          <a:bodyPr/>
          <a:lstStyle/>
          <a:p>
            <a:r>
              <a:rPr lang="de-DE" dirty="0"/>
              <a:t>BEGRIFFSDEFINITIONEN </a:t>
            </a:r>
          </a:p>
        </p:txBody>
      </p:sp>
      <p:sp>
        <p:nvSpPr>
          <p:cNvPr id="2" name="Foliennummernplatzhalter 4">
            <a:extLst>
              <a:ext uri="{FF2B5EF4-FFF2-40B4-BE49-F238E27FC236}">
                <a16:creationId xmlns:a16="http://schemas.microsoft.com/office/drawing/2014/main" id="{97127C9E-D131-07E2-03F9-F2A8606A4F66}"/>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25</a:t>
            </a:fld>
            <a:endParaRPr lang="de-DE" dirty="0"/>
          </a:p>
        </p:txBody>
      </p:sp>
      <p:sp>
        <p:nvSpPr>
          <p:cNvPr id="6" name="Diagnosegeleitet fördern">
            <a:extLst>
              <a:ext uri="{FF2B5EF4-FFF2-40B4-BE49-F238E27FC236}">
                <a16:creationId xmlns:a16="http://schemas.microsoft.com/office/drawing/2014/main" id="{E8E37CF4-E194-644B-2C39-0AE7D2E1A5F3}"/>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Tree>
    <p:extLst>
      <p:ext uri="{BB962C8B-B14F-4D97-AF65-F5344CB8AC3E}">
        <p14:creationId xmlns:p14="http://schemas.microsoft.com/office/powerpoint/2010/main" val="132287723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300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30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fill="hold"/>
                                        <p:tgtEl>
                                          <p:spTgt spid="30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fill="hold"/>
                                        <p:tgtEl>
                                          <p:spTgt spid="30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fill="hold"/>
                                        <p:tgtEl>
                                          <p:spTgt spid="30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4" grpId="0" uiExpand="1" build="allAtOnce"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1096266" y="1194030"/>
            <a:ext cx="7253890" cy="445628"/>
          </a:xfrm>
        </p:spPr>
        <p:txBody>
          <a:bodyPr lIns="91440" tIns="45720" rIns="91440" bIns="45720" anchor="t"/>
          <a:lstStyle/>
          <a:p>
            <a:r>
              <a:rPr lang="de-DE" dirty="0">
                <a:latin typeface="Arial"/>
                <a:cs typeface="Arial"/>
              </a:rPr>
              <a:t>DIAGNOSE, DEUTUNG UND FÖRDERUNG - EIN ZIRKULÄRER PROZESS</a:t>
            </a:r>
          </a:p>
        </p:txBody>
      </p:sp>
      <p:sp>
        <p:nvSpPr>
          <p:cNvPr id="3011" name="Förderung ohne vorangehende…"/>
          <p:cNvSpPr txBox="1"/>
          <p:nvPr/>
        </p:nvSpPr>
        <p:spPr>
          <a:xfrm>
            <a:off x="669097" y="1773101"/>
            <a:ext cx="3804383" cy="1508105"/>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p>
            <a:pPr defTabSz="342900">
              <a:defRPr sz="2400">
                <a:latin typeface="Helvetica Neue"/>
                <a:ea typeface="Helvetica Neue"/>
                <a:cs typeface="Helvetica Neue"/>
                <a:sym typeface="Helvetica Neue"/>
              </a:defRPr>
            </a:pPr>
            <a:r>
              <a:rPr sz="1600" b="1" dirty="0">
                <a:latin typeface="Arial"/>
                <a:ea typeface="Arial" charset="0"/>
                <a:cs typeface="Arial"/>
              </a:rPr>
              <a:t>Förderung ohne </a:t>
            </a:r>
            <a:r>
              <a:rPr sz="1600" dirty="0">
                <a:latin typeface="Arial"/>
                <a:ea typeface="Arial" charset="0"/>
                <a:cs typeface="Arial"/>
              </a:rPr>
              <a:t>vorangehende</a:t>
            </a:r>
          </a:p>
          <a:p>
            <a:pPr defTabSz="342900">
              <a:defRPr sz="2400">
                <a:latin typeface="Helvetica Neue"/>
                <a:ea typeface="Helvetica Neue"/>
                <a:cs typeface="Helvetica Neue"/>
                <a:sym typeface="Helvetica Neue"/>
              </a:defRPr>
            </a:pPr>
            <a:r>
              <a:rPr sz="1600" b="1" dirty="0">
                <a:latin typeface="Arial"/>
                <a:ea typeface="Arial" charset="0"/>
                <a:cs typeface="Arial"/>
              </a:rPr>
              <a:t>Diagnose </a:t>
            </a:r>
            <a:r>
              <a:rPr lang="de-DE" sz="1600" dirty="0">
                <a:latin typeface="Arial"/>
                <a:ea typeface="Arial" charset="0"/>
                <a:cs typeface="Arial"/>
              </a:rPr>
              <a:t>erfolgt häufig </a:t>
            </a:r>
            <a:r>
              <a:rPr lang="de-DE" sz="1600" b="1" dirty="0">
                <a:latin typeface="Arial"/>
                <a:ea typeface="Arial" charset="0"/>
                <a:cs typeface="Arial"/>
              </a:rPr>
              <a:t>unspezifisch,</a:t>
            </a:r>
            <a:endParaRPr lang="de-DE" sz="1600" dirty="0">
              <a:latin typeface="Arial"/>
              <a:cs typeface="Arial"/>
            </a:endParaRPr>
          </a:p>
          <a:p>
            <a:pPr defTabSz="342900">
              <a:defRPr sz="2400">
                <a:latin typeface="Helvetica Neue"/>
                <a:ea typeface="Helvetica Neue"/>
                <a:cs typeface="Helvetica Neue"/>
                <a:sym typeface="Helvetica Neue"/>
              </a:defRPr>
            </a:pPr>
            <a:r>
              <a:rPr lang="de-DE" sz="1600" b="1" dirty="0">
                <a:latin typeface="Arial"/>
                <a:ea typeface="Arial" charset="0"/>
                <a:cs typeface="Arial"/>
              </a:rPr>
              <a:t>Diagnose ohne</a:t>
            </a:r>
            <a:r>
              <a:rPr sz="1600" b="1" dirty="0">
                <a:latin typeface="Arial"/>
                <a:ea typeface="Arial" charset="0"/>
                <a:cs typeface="Arial"/>
              </a:rPr>
              <a:t> </a:t>
            </a:r>
            <a:r>
              <a:rPr sz="1600" dirty="0" err="1">
                <a:latin typeface="Arial"/>
                <a:ea typeface="Arial" charset="0"/>
                <a:cs typeface="Arial"/>
              </a:rPr>
              <a:t>darauf</a:t>
            </a:r>
            <a:r>
              <a:rPr sz="1600" dirty="0">
                <a:latin typeface="Arial"/>
                <a:ea typeface="Arial" charset="0"/>
                <a:cs typeface="Arial"/>
              </a:rPr>
              <a:t> </a:t>
            </a:r>
            <a:r>
              <a:rPr sz="1600" dirty="0" err="1">
                <a:latin typeface="Arial"/>
                <a:ea typeface="Arial" charset="0"/>
                <a:cs typeface="Arial"/>
              </a:rPr>
              <a:t>aufbauende</a:t>
            </a:r>
            <a:r>
              <a:rPr sz="1600" dirty="0">
                <a:latin typeface="Arial"/>
                <a:ea typeface="Arial" charset="0"/>
                <a:cs typeface="Arial"/>
              </a:rPr>
              <a:t> </a:t>
            </a:r>
            <a:r>
              <a:rPr sz="1600" b="1" dirty="0" err="1">
                <a:latin typeface="Arial"/>
                <a:ea typeface="Arial" charset="0"/>
                <a:cs typeface="Arial"/>
              </a:rPr>
              <a:t>Förderung</a:t>
            </a:r>
            <a:r>
              <a:rPr lang="de-DE" sz="1600" b="1" dirty="0">
                <a:latin typeface="Arial"/>
                <a:ea typeface="Arial" charset="0"/>
                <a:cs typeface="Arial"/>
              </a:rPr>
              <a:t> </a:t>
            </a:r>
            <a:r>
              <a:rPr lang="de-DE" sz="1600" dirty="0">
                <a:latin typeface="Arial"/>
                <a:ea typeface="Arial" charset="0"/>
                <a:cs typeface="Arial"/>
              </a:rPr>
              <a:t>bleibt häufig </a:t>
            </a:r>
            <a:r>
              <a:rPr sz="1600" b="1" dirty="0" err="1">
                <a:latin typeface="Arial"/>
                <a:ea typeface="Arial" charset="0"/>
                <a:cs typeface="Arial"/>
              </a:rPr>
              <a:t>wirkungslos</a:t>
            </a:r>
            <a:r>
              <a:rPr sz="1600" b="1" dirty="0">
                <a:latin typeface="Arial"/>
                <a:ea typeface="Arial" charset="0"/>
                <a:cs typeface="Arial"/>
              </a:rPr>
              <a:t> </a:t>
            </a:r>
            <a:r>
              <a:rPr lang="de-DE" sz="1600" dirty="0">
                <a:latin typeface="Arial"/>
                <a:ea typeface="Arial" charset="0"/>
                <a:cs typeface="Arial"/>
              </a:rPr>
              <a:t>und kann </a:t>
            </a:r>
            <a:r>
              <a:rPr sz="1600" dirty="0" err="1">
                <a:latin typeface="Arial"/>
                <a:ea typeface="Arial" charset="0"/>
                <a:cs typeface="Arial"/>
              </a:rPr>
              <a:t>zu</a:t>
            </a:r>
            <a:r>
              <a:rPr sz="1600" dirty="0">
                <a:latin typeface="Arial"/>
                <a:ea typeface="Arial" charset="0"/>
                <a:cs typeface="Arial"/>
              </a:rPr>
              <a:t> </a:t>
            </a:r>
            <a:r>
              <a:rPr sz="1600" dirty="0" err="1">
                <a:latin typeface="Arial"/>
                <a:ea typeface="Arial" charset="0"/>
                <a:cs typeface="Arial"/>
              </a:rPr>
              <a:t>Stigmatisierung</a:t>
            </a:r>
            <a:r>
              <a:rPr sz="1600" dirty="0">
                <a:latin typeface="Arial"/>
                <a:ea typeface="Arial" charset="0"/>
                <a:cs typeface="Arial"/>
              </a:rPr>
              <a:t> </a:t>
            </a:r>
            <a:r>
              <a:rPr lang="de-DE" sz="1600" dirty="0">
                <a:latin typeface="Arial"/>
                <a:ea typeface="Arial" charset="0"/>
                <a:cs typeface="Arial"/>
              </a:rPr>
              <a:t>führen </a:t>
            </a:r>
            <a:r>
              <a:rPr sz="1200" dirty="0">
                <a:latin typeface="Arial"/>
                <a:ea typeface="Arial" charset="0"/>
                <a:cs typeface="Arial"/>
              </a:rPr>
              <a:t>(</a:t>
            </a:r>
            <a:r>
              <a:rPr sz="1200" dirty="0" err="1">
                <a:latin typeface="Arial"/>
                <a:ea typeface="Arial" charset="0"/>
                <a:cs typeface="Arial"/>
              </a:rPr>
              <a:t>vgl</a:t>
            </a:r>
            <a:r>
              <a:rPr sz="1200" dirty="0">
                <a:latin typeface="Arial"/>
                <a:ea typeface="Arial" charset="0"/>
                <a:cs typeface="Arial"/>
              </a:rPr>
              <a:t>. </a:t>
            </a:r>
            <a:r>
              <a:rPr sz="1200" dirty="0" err="1">
                <a:latin typeface="Arial"/>
                <a:ea typeface="Arial" charset="0"/>
                <a:cs typeface="Arial"/>
              </a:rPr>
              <a:t>Hußmann</a:t>
            </a:r>
            <a:r>
              <a:rPr sz="1200" dirty="0">
                <a:latin typeface="Arial"/>
                <a:ea typeface="Arial" charset="0"/>
                <a:cs typeface="Arial"/>
              </a:rPr>
              <a:t> &amp; Selter, 2013</a:t>
            </a:r>
            <a:r>
              <a:rPr lang="de-DE" sz="1200" dirty="0">
                <a:latin typeface="Arial"/>
                <a:ea typeface="Arial" charset="0"/>
                <a:cs typeface="Arial"/>
              </a:rPr>
              <a:t>)</a:t>
            </a:r>
          </a:p>
        </p:txBody>
      </p:sp>
      <p:sp>
        <p:nvSpPr>
          <p:cNvPr id="3012" name="Diagnose und Förderung stehen in ständiger Wechselbeziehung…"/>
          <p:cNvSpPr txBox="1"/>
          <p:nvPr/>
        </p:nvSpPr>
        <p:spPr>
          <a:xfrm>
            <a:off x="669096" y="3427808"/>
            <a:ext cx="3547227" cy="1077218"/>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p>
            <a:pPr defTabSz="342900">
              <a:defRPr sz="2400">
                <a:latin typeface="Helvetica Neue"/>
                <a:ea typeface="Helvetica Neue"/>
                <a:cs typeface="Helvetica Neue"/>
                <a:sym typeface="Helvetica Neue"/>
              </a:defRPr>
            </a:pPr>
            <a:r>
              <a:rPr sz="1600" dirty="0">
                <a:latin typeface="Arial" charset="0"/>
                <a:ea typeface="Arial" charset="0"/>
                <a:cs typeface="Arial" charset="0"/>
              </a:rPr>
              <a:t>Diagnose und Förderung stehen in ständiger Wechselbeziehung</a:t>
            </a:r>
          </a:p>
          <a:p>
            <a:pPr defTabSz="342900">
              <a:defRPr sz="2400">
                <a:latin typeface="Helvetica Neue"/>
                <a:ea typeface="Helvetica Neue"/>
                <a:cs typeface="Helvetica Neue"/>
                <a:sym typeface="Helvetica Neue"/>
              </a:defRPr>
            </a:pPr>
            <a:r>
              <a:rPr sz="1600" dirty="0">
                <a:latin typeface="Arial" charset="0"/>
                <a:ea typeface="Arial" charset="0"/>
                <a:cs typeface="Arial" charset="0"/>
              </a:rPr>
              <a:t>zueinander (</a:t>
            </a:r>
            <a:r>
              <a:rPr sz="1600" b="1" dirty="0">
                <a:latin typeface="Arial" charset="0"/>
                <a:ea typeface="Arial" charset="0"/>
                <a:cs typeface="Arial" charset="0"/>
              </a:rPr>
              <a:t>Diagnose- und Förderkreislauf</a:t>
            </a:r>
            <a:r>
              <a:rPr sz="1600" dirty="0">
                <a:latin typeface="Arial" charset="0"/>
                <a:ea typeface="Arial" charset="0"/>
                <a:cs typeface="Arial" charset="0"/>
              </a:rPr>
              <a:t>)</a:t>
            </a:r>
          </a:p>
        </p:txBody>
      </p:sp>
      <p:sp>
        <p:nvSpPr>
          <p:cNvPr id="14" name="Diagnose und Förderung stehen in ständiger Wechselbeziehung…"/>
          <p:cNvSpPr txBox="1"/>
          <p:nvPr/>
        </p:nvSpPr>
        <p:spPr>
          <a:xfrm>
            <a:off x="669096" y="4708159"/>
            <a:ext cx="3547227" cy="132343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t">
            <a:spAutoFit/>
          </a:bodyPr>
          <a:lstStyle/>
          <a:p>
            <a:pPr defTabSz="342900">
              <a:defRPr sz="2400">
                <a:latin typeface="Helvetica Neue"/>
                <a:ea typeface="Helvetica Neue"/>
                <a:cs typeface="Helvetica Neue"/>
                <a:sym typeface="Helvetica Neue"/>
              </a:defRPr>
            </a:pPr>
            <a:r>
              <a:rPr lang="de-DE" sz="1600" b="1" dirty="0">
                <a:latin typeface="Arial"/>
                <a:ea typeface="Arial" charset="0"/>
                <a:cs typeface="Arial"/>
              </a:rPr>
              <a:t>Deutung</a:t>
            </a:r>
            <a:r>
              <a:rPr lang="de-DE" sz="1600" dirty="0">
                <a:latin typeface="Arial"/>
                <a:ea typeface="Arial" charset="0"/>
                <a:cs typeface="Arial"/>
              </a:rPr>
              <a:t> als notwendiges </a:t>
            </a:r>
            <a:r>
              <a:rPr lang="de-DE" sz="1600" b="1" dirty="0">
                <a:latin typeface="Arial"/>
                <a:ea typeface="Arial" charset="0"/>
                <a:cs typeface="Arial"/>
              </a:rPr>
              <a:t>Bindeglied</a:t>
            </a:r>
            <a:r>
              <a:rPr lang="de-DE" sz="1600" dirty="0">
                <a:latin typeface="Arial"/>
                <a:ea typeface="Arial" charset="0"/>
                <a:cs typeface="Arial"/>
              </a:rPr>
              <a:t> von Diagnose und Förderung </a:t>
            </a:r>
            <a:r>
              <a:rPr lang="de-DE" sz="1600" dirty="0">
                <a:latin typeface="Arial"/>
                <a:ea typeface="Arial" charset="0"/>
                <a:cs typeface="Arial"/>
                <a:sym typeface="Wingdings"/>
              </a:rPr>
              <a:t> </a:t>
            </a:r>
            <a:r>
              <a:rPr lang="de-DE" sz="1600" dirty="0">
                <a:latin typeface="Arial"/>
                <a:ea typeface="Arial" charset="0"/>
                <a:cs typeface="Arial"/>
              </a:rPr>
              <a:t>ohne die Deutung der Diagnose kann keine professionelle Förderung entwickelt werden </a:t>
            </a:r>
            <a:r>
              <a:rPr lang="de-DE" sz="1200" dirty="0">
                <a:latin typeface="Arial"/>
                <a:ea typeface="Arial" charset="0"/>
                <a:cs typeface="Arial"/>
              </a:rPr>
              <a:t>(vgl. Pott, 2019)</a:t>
            </a:r>
          </a:p>
        </p:txBody>
      </p:sp>
      <p:sp>
        <p:nvSpPr>
          <p:cNvPr id="6" name="Foliennummernplatzhalter 4">
            <a:extLst>
              <a:ext uri="{FF2B5EF4-FFF2-40B4-BE49-F238E27FC236}">
                <a16:creationId xmlns:a16="http://schemas.microsoft.com/office/drawing/2014/main" id="{F8DBCCE7-10EA-81F0-768C-CEB3697F31E5}"/>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26</a:t>
            </a:fld>
            <a:endParaRPr lang="de-DE" dirty="0"/>
          </a:p>
        </p:txBody>
      </p:sp>
      <p:grpSp>
        <p:nvGrpSpPr>
          <p:cNvPr id="2" name="Bild">
            <a:extLst>
              <a:ext uri="{FF2B5EF4-FFF2-40B4-BE49-F238E27FC236}">
                <a16:creationId xmlns:a16="http://schemas.microsoft.com/office/drawing/2014/main" id="{2BCA2AAB-7179-2BAC-1248-A645B4824FEB}"/>
              </a:ext>
            </a:extLst>
          </p:cNvPr>
          <p:cNvGrpSpPr/>
          <p:nvPr/>
        </p:nvGrpSpPr>
        <p:grpSpPr>
          <a:xfrm>
            <a:off x="4519612" y="1868940"/>
            <a:ext cx="3876676" cy="3476626"/>
            <a:chOff x="0" y="0"/>
            <a:chExt cx="5168900" cy="4635500"/>
          </a:xfrm>
        </p:grpSpPr>
        <p:pic>
          <p:nvPicPr>
            <p:cNvPr id="4" name="Bild" descr="Bild">
              <a:extLst>
                <a:ext uri="{FF2B5EF4-FFF2-40B4-BE49-F238E27FC236}">
                  <a16:creationId xmlns:a16="http://schemas.microsoft.com/office/drawing/2014/main" id="{1B4A4301-246E-7969-6BB0-AA3301770DFF}"/>
                </a:ext>
              </a:extLst>
            </p:cNvPr>
            <p:cNvPicPr>
              <a:picLocks noChangeAspect="1"/>
            </p:cNvPicPr>
            <p:nvPr/>
          </p:nvPicPr>
          <p:blipFill>
            <a:blip r:embed="rId3"/>
            <a:stretch>
              <a:fillRect/>
            </a:stretch>
          </p:blipFill>
          <p:spPr>
            <a:xfrm>
              <a:off x="215900" y="139700"/>
              <a:ext cx="4737100" cy="4076700"/>
            </a:xfrm>
            <a:prstGeom prst="rect">
              <a:avLst/>
            </a:prstGeom>
            <a:ln>
              <a:noFill/>
            </a:ln>
            <a:effectLst/>
          </p:spPr>
        </p:pic>
        <p:pic>
          <p:nvPicPr>
            <p:cNvPr id="5" name="Bild" descr="Bild">
              <a:extLst>
                <a:ext uri="{FF2B5EF4-FFF2-40B4-BE49-F238E27FC236}">
                  <a16:creationId xmlns:a16="http://schemas.microsoft.com/office/drawing/2014/main" id="{11888D1F-413C-CCFD-59F3-E33CF91890E5}"/>
                </a:ext>
              </a:extLst>
            </p:cNvPr>
            <p:cNvPicPr>
              <a:picLocks/>
            </p:cNvPicPr>
            <p:nvPr/>
          </p:nvPicPr>
          <p:blipFill>
            <a:blip r:embed="rId4"/>
            <a:stretch>
              <a:fillRect/>
            </a:stretch>
          </p:blipFill>
          <p:spPr>
            <a:xfrm>
              <a:off x="0" y="0"/>
              <a:ext cx="5168900" cy="4635500"/>
            </a:xfrm>
            <a:prstGeom prst="rect">
              <a:avLst/>
            </a:prstGeom>
            <a:effectLst/>
          </p:spPr>
        </p:pic>
      </p:grpSp>
      <p:sp>
        <p:nvSpPr>
          <p:cNvPr id="11" name="Abgerundetes Rechteck">
            <a:extLst>
              <a:ext uri="{FF2B5EF4-FFF2-40B4-BE49-F238E27FC236}">
                <a16:creationId xmlns:a16="http://schemas.microsoft.com/office/drawing/2014/main" id="{260A256B-566F-C136-837F-EBE771540A8C}"/>
              </a:ext>
            </a:extLst>
          </p:cNvPr>
          <p:cNvSpPr/>
          <p:nvPr/>
        </p:nvSpPr>
        <p:spPr>
          <a:xfrm>
            <a:off x="6780745" y="3815169"/>
            <a:ext cx="1411810" cy="927892"/>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16" name="Textfeld 15">
            <a:extLst>
              <a:ext uri="{FF2B5EF4-FFF2-40B4-BE49-F238E27FC236}">
                <a16:creationId xmlns:a16="http://schemas.microsoft.com/office/drawing/2014/main" id="{1A5FFE29-91B3-974B-3D79-5BABB1511183}"/>
              </a:ext>
            </a:extLst>
          </p:cNvPr>
          <p:cNvSpPr txBox="1"/>
          <p:nvPr/>
        </p:nvSpPr>
        <p:spPr>
          <a:xfrm>
            <a:off x="7029778" y="6038470"/>
            <a:ext cx="2057400"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/54</a:t>
            </a:r>
            <a:endParaRPr lang="de-DE" sz="1000" dirty="0">
              <a:solidFill>
                <a:srgbClr val="327D87"/>
              </a:solidFill>
              <a:latin typeface="Arial" panose="020B0604020202020204" pitchFamily="34" charset="0"/>
              <a:cs typeface="Arial" panose="020B0604020202020204" pitchFamily="34" charset="0"/>
            </a:endParaRPr>
          </a:p>
        </p:txBody>
      </p:sp>
      <p:sp>
        <p:nvSpPr>
          <p:cNvPr id="9" name="Diagnosegeleitet fördern">
            <a:extLst>
              <a:ext uri="{FF2B5EF4-FFF2-40B4-BE49-F238E27FC236}">
                <a16:creationId xmlns:a16="http://schemas.microsoft.com/office/drawing/2014/main" id="{93CEFA44-19E2-84C5-90B7-9D57BD039E7E}"/>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Tree>
    <p:extLst>
      <p:ext uri="{BB962C8B-B14F-4D97-AF65-F5344CB8AC3E}">
        <p14:creationId xmlns:p14="http://schemas.microsoft.com/office/powerpoint/2010/main" val="122758320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
                                        </p:tgtEl>
                                        <p:attrNameLst>
                                          <p:attrName>style.visibility</p:attrName>
                                        </p:attrNameLst>
                                      </p:cBhvr>
                                      <p:to>
                                        <p:strVal val="visible"/>
                                      </p:to>
                                    </p:set>
                                  </p:childTnLst>
                                </p:cTn>
                              </p:par>
                              <p:par>
                                <p:cTn id="19" presetID="21" presetClass="entr" presetSubtype="1"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1" grpId="0" animBg="1"/>
      <p:bldP spid="3012" grpId="0" animBg="1" advAuto="0"/>
      <p:bldP spid="14" grpId="0" animBg="1" advAuto="0"/>
      <p:bldP spid="1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3" name="Voraussetzungen für die…"/>
          <p:cNvSpPr txBox="1"/>
          <p:nvPr/>
        </p:nvSpPr>
        <p:spPr>
          <a:xfrm>
            <a:off x="508815" y="2317538"/>
            <a:ext cx="3726026" cy="2677656"/>
          </a:xfrm>
          <a:prstGeom prst="rect">
            <a:avLst/>
          </a:prstGeom>
          <a:noFill/>
          <a:ln w="12700">
            <a:miter lim="400000"/>
          </a:ln>
          <a:extLst>
            <a:ext uri="{C572A759-6A51-4108-AA02-DFA0A04FC94B}">
              <ma14:wrappingTextBoxFlag xmlns="" xmlns:ma14="http://schemas.microsoft.com/office/mac/drawingml/2011/main" val="1"/>
            </a:ext>
          </a:extLst>
        </p:spPr>
        <p:txBody>
          <a:bodyPr wrap="square" lIns="34289" rIns="34289">
            <a:spAutoFit/>
          </a:bodyPr>
          <a:lstStyle/>
          <a:p>
            <a:pPr defTabSz="342900">
              <a:defRPr sz="2400">
                <a:solidFill>
                  <a:srgbClr val="E6017E"/>
                </a:solidFill>
                <a:latin typeface="Helvetica Neue"/>
                <a:ea typeface="Helvetica Neue"/>
                <a:cs typeface="Helvetica Neue"/>
                <a:sym typeface="Helvetica Neue"/>
              </a:defRPr>
            </a:pPr>
            <a:r>
              <a:rPr lang="de-DE" sz="2000" dirty="0">
                <a:solidFill>
                  <a:schemeClr val="tx1">
                    <a:lumMod val="95000"/>
                    <a:lumOff val="5000"/>
                  </a:schemeClr>
                </a:solidFill>
                <a:latin typeface="Arial" panose="020B0604020202020204" pitchFamily="34" charset="0"/>
                <a:cs typeface="Arial" panose="020B0604020202020204" pitchFamily="34" charset="0"/>
              </a:rPr>
              <a:t>Grundlage für aussagekräftiges Diagnostizieren und Fördern:</a:t>
            </a:r>
          </a:p>
          <a:p>
            <a:pPr defTabSz="342900">
              <a:defRPr sz="2400">
                <a:solidFill>
                  <a:srgbClr val="E6017E"/>
                </a:solidFill>
                <a:latin typeface="Helvetica Neue"/>
                <a:ea typeface="Helvetica Neue"/>
                <a:cs typeface="Helvetica Neue"/>
                <a:sym typeface="Helvetica Neue"/>
              </a:defRPr>
            </a:pPr>
            <a:endParaRPr lang="de-DE" sz="2000" dirty="0">
              <a:solidFill>
                <a:schemeClr val="tx1">
                  <a:lumMod val="95000"/>
                  <a:lumOff val="5000"/>
                </a:schemeClr>
              </a:solidFill>
              <a:latin typeface="Arial" panose="020B0604020202020204" pitchFamily="34" charset="0"/>
              <a:cs typeface="Arial" panose="020B0604020202020204" pitchFamily="34" charset="0"/>
            </a:endParaRPr>
          </a:p>
          <a:p>
            <a:pPr marL="360363" indent="-360363" defTabSz="342900">
              <a:buFont typeface="Wingdings" pitchFamily="2" charset="2"/>
              <a:buChar char="à"/>
              <a:defRPr sz="2400">
                <a:solidFill>
                  <a:srgbClr val="E6017E"/>
                </a:solidFill>
                <a:latin typeface="Helvetica Neue"/>
                <a:ea typeface="Helvetica Neue"/>
                <a:cs typeface="Helvetica Neue"/>
                <a:sym typeface="Helvetica Neue"/>
              </a:defRPr>
            </a:pPr>
            <a:r>
              <a:rPr lang="de-DE" sz="2000" dirty="0">
                <a:solidFill>
                  <a:schemeClr val="tx1">
                    <a:lumMod val="95000"/>
                    <a:lumOff val="5000"/>
                  </a:schemeClr>
                </a:solidFill>
                <a:latin typeface="Arial" panose="020B0604020202020204" pitchFamily="34" charset="0"/>
                <a:cs typeface="Arial" panose="020B0604020202020204" pitchFamily="34" charset="0"/>
              </a:rPr>
              <a:t>mathematikdidaktisches Hintergrundwissen vor allem</a:t>
            </a:r>
            <a:r>
              <a:rPr lang="de-DE" sz="2000" dirty="0">
                <a:solidFill>
                  <a:schemeClr val="tx1">
                    <a:lumMod val="95000"/>
                    <a:lumOff val="5000"/>
                  </a:schemeClr>
                </a:solidFill>
                <a:latin typeface="Arial" panose="020B0604020202020204" pitchFamily="34" charset="0"/>
                <a:cs typeface="Arial" panose="020B0604020202020204" pitchFamily="34" charset="0"/>
                <a:sym typeface="Wingdings" pitchFamily="2" charset="2"/>
              </a:rPr>
              <a:t> „Wissen um Hürden im Lernprozess“ </a:t>
            </a:r>
            <a:r>
              <a:rPr lang="de-DE" sz="1400" dirty="0">
                <a:solidFill>
                  <a:schemeClr val="tx1">
                    <a:lumMod val="95000"/>
                    <a:lumOff val="5000"/>
                  </a:schemeClr>
                </a:solidFill>
                <a:latin typeface="Arial" panose="020B0604020202020204" pitchFamily="34" charset="0"/>
                <a:cs typeface="Arial" panose="020B0604020202020204" pitchFamily="34" charset="0"/>
                <a:sym typeface="Wingdings" pitchFamily="2" charset="2"/>
              </a:rPr>
              <a:t>(</a:t>
            </a:r>
            <a:r>
              <a:rPr lang="de-DE" sz="1400" dirty="0">
                <a:solidFill>
                  <a:schemeClr val="tx1">
                    <a:lumMod val="95000"/>
                    <a:lumOff val="5000"/>
                  </a:schemeClr>
                </a:solidFill>
                <a:latin typeface="Arial" panose="020B0604020202020204" pitchFamily="34" charset="0"/>
                <a:cs typeface="Arial" panose="020B0604020202020204" pitchFamily="34" charset="0"/>
              </a:rPr>
              <a:t>vgl. Pott, 2019; Schipper, </a:t>
            </a:r>
            <a:r>
              <a:rPr lang="de-DE" sz="1400" dirty="0" err="1">
                <a:solidFill>
                  <a:schemeClr val="tx1">
                    <a:lumMod val="95000"/>
                    <a:lumOff val="5000"/>
                  </a:schemeClr>
                </a:solidFill>
                <a:latin typeface="Arial" panose="020B0604020202020204" pitchFamily="34" charset="0"/>
                <a:cs typeface="Arial" panose="020B0604020202020204" pitchFamily="34" charset="0"/>
              </a:rPr>
              <a:t>Wartha</a:t>
            </a:r>
            <a:r>
              <a:rPr lang="de-DE" sz="1400" dirty="0">
                <a:solidFill>
                  <a:schemeClr val="tx1">
                    <a:lumMod val="95000"/>
                    <a:lumOff val="5000"/>
                  </a:schemeClr>
                </a:solidFill>
                <a:latin typeface="Arial" panose="020B0604020202020204" pitchFamily="34" charset="0"/>
                <a:cs typeface="Arial" panose="020B0604020202020204" pitchFamily="34" charset="0"/>
              </a:rPr>
              <a:t> &amp; Von Schroeders, 2011)</a:t>
            </a:r>
            <a:endParaRPr sz="14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027" name="Bild"/>
          <p:cNvGrpSpPr/>
          <p:nvPr/>
        </p:nvGrpSpPr>
        <p:grpSpPr>
          <a:xfrm>
            <a:off x="4519612" y="1868940"/>
            <a:ext cx="3876676" cy="3476626"/>
            <a:chOff x="0" y="0"/>
            <a:chExt cx="5168900" cy="4635500"/>
          </a:xfrm>
        </p:grpSpPr>
        <p:pic>
          <p:nvPicPr>
            <p:cNvPr id="3026" name="Bild" descr="Bild"/>
            <p:cNvPicPr>
              <a:picLocks noChangeAspect="1"/>
            </p:cNvPicPr>
            <p:nvPr/>
          </p:nvPicPr>
          <p:blipFill>
            <a:blip r:embed="rId3"/>
            <a:stretch>
              <a:fillRect/>
            </a:stretch>
          </p:blipFill>
          <p:spPr>
            <a:xfrm>
              <a:off x="215900" y="139700"/>
              <a:ext cx="4737100" cy="4076700"/>
            </a:xfrm>
            <a:prstGeom prst="rect">
              <a:avLst/>
            </a:prstGeom>
            <a:ln>
              <a:noFill/>
            </a:ln>
            <a:effectLst/>
          </p:spPr>
        </p:pic>
        <p:pic>
          <p:nvPicPr>
            <p:cNvPr id="3025" name="Bild" descr="Bild"/>
            <p:cNvPicPr>
              <a:picLocks/>
            </p:cNvPicPr>
            <p:nvPr/>
          </p:nvPicPr>
          <p:blipFill>
            <a:blip r:embed="rId4"/>
            <a:stretch>
              <a:fillRect/>
            </a:stretch>
          </p:blipFill>
          <p:spPr>
            <a:xfrm>
              <a:off x="0" y="0"/>
              <a:ext cx="5168900" cy="4635500"/>
            </a:xfrm>
            <a:prstGeom prst="rect">
              <a:avLst/>
            </a:prstGeom>
            <a:effectLst/>
          </p:spPr>
        </p:pic>
      </p:grpSp>
      <p:sp>
        <p:nvSpPr>
          <p:cNvPr id="3" name="Textplatzhalter 2">
            <a:extLst>
              <a:ext uri="{FF2B5EF4-FFF2-40B4-BE49-F238E27FC236}">
                <a16:creationId xmlns:a16="http://schemas.microsoft.com/office/drawing/2014/main" id="{B6FA53F4-F2C8-C9F3-8099-C4CEA2EDA601}"/>
              </a:ext>
            </a:extLst>
          </p:cNvPr>
          <p:cNvSpPr>
            <a:spLocks noGrp="1"/>
          </p:cNvSpPr>
          <p:nvPr>
            <p:ph type="body" sz="quarter" idx="13"/>
          </p:nvPr>
        </p:nvSpPr>
        <p:spPr>
          <a:xfrm>
            <a:off x="1096266" y="1194030"/>
            <a:ext cx="7300022" cy="445628"/>
          </a:xfrm>
        </p:spPr>
        <p:txBody>
          <a:bodyPr lIns="91440" tIns="45720" rIns="91440" bIns="45720" anchor="t"/>
          <a:lstStyle/>
          <a:p>
            <a:r>
              <a:rPr lang="de-DE" dirty="0">
                <a:latin typeface="Arial"/>
                <a:cs typeface="Arial"/>
              </a:rPr>
              <a:t>DIAGNOSE, DEUTUNG UND FÖRDERUNG - EIN ZIRKULÄRER PROZESS</a:t>
            </a:r>
          </a:p>
        </p:txBody>
      </p:sp>
      <p:sp>
        <p:nvSpPr>
          <p:cNvPr id="2" name="Foliennummernplatzhalter 4">
            <a:extLst>
              <a:ext uri="{FF2B5EF4-FFF2-40B4-BE49-F238E27FC236}">
                <a16:creationId xmlns:a16="http://schemas.microsoft.com/office/drawing/2014/main" id="{714A79A5-3117-05BA-CE63-AF8D5FD128C5}"/>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27</a:t>
            </a:fld>
            <a:endParaRPr lang="de-DE" dirty="0"/>
          </a:p>
        </p:txBody>
      </p:sp>
      <p:sp>
        <p:nvSpPr>
          <p:cNvPr id="5" name="Abgerundetes Rechteck">
            <a:extLst>
              <a:ext uri="{FF2B5EF4-FFF2-40B4-BE49-F238E27FC236}">
                <a16:creationId xmlns:a16="http://schemas.microsoft.com/office/drawing/2014/main" id="{7F09D13B-BD91-0993-080B-FE9A253F14E3}"/>
              </a:ext>
            </a:extLst>
          </p:cNvPr>
          <p:cNvSpPr/>
          <p:nvPr/>
        </p:nvSpPr>
        <p:spPr>
          <a:xfrm>
            <a:off x="5752045" y="2057022"/>
            <a:ext cx="1411810" cy="927892"/>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6" name="Abgerundetes Rechteck">
            <a:extLst>
              <a:ext uri="{FF2B5EF4-FFF2-40B4-BE49-F238E27FC236}">
                <a16:creationId xmlns:a16="http://schemas.microsoft.com/office/drawing/2014/main" id="{1570C526-80BF-B7B1-981D-4078C884DAEF}"/>
              </a:ext>
            </a:extLst>
          </p:cNvPr>
          <p:cNvSpPr/>
          <p:nvPr/>
        </p:nvSpPr>
        <p:spPr>
          <a:xfrm>
            <a:off x="4746277" y="3797997"/>
            <a:ext cx="1330673" cy="927892"/>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7" name="Abgerundetes Rechteck">
            <a:extLst>
              <a:ext uri="{FF2B5EF4-FFF2-40B4-BE49-F238E27FC236}">
                <a16:creationId xmlns:a16="http://schemas.microsoft.com/office/drawing/2014/main" id="{D4C8E891-1ECD-CCDF-4221-37D3A9DD4836}"/>
              </a:ext>
            </a:extLst>
          </p:cNvPr>
          <p:cNvSpPr/>
          <p:nvPr/>
        </p:nvSpPr>
        <p:spPr>
          <a:xfrm>
            <a:off x="6780745" y="3815169"/>
            <a:ext cx="1411810" cy="927892"/>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4" name="Textfeld 3">
            <a:extLst>
              <a:ext uri="{FF2B5EF4-FFF2-40B4-BE49-F238E27FC236}">
                <a16:creationId xmlns:a16="http://schemas.microsoft.com/office/drawing/2014/main" id="{AB3B83DA-4BB3-6750-F54D-2149E4B89E12}"/>
              </a:ext>
            </a:extLst>
          </p:cNvPr>
          <p:cNvSpPr txBox="1"/>
          <p:nvPr/>
        </p:nvSpPr>
        <p:spPr>
          <a:xfrm>
            <a:off x="7029778" y="6038470"/>
            <a:ext cx="2057400"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/54</a:t>
            </a:r>
            <a:endParaRPr lang="de-DE" sz="1000" dirty="0">
              <a:solidFill>
                <a:srgbClr val="327D87"/>
              </a:solidFill>
              <a:latin typeface="Arial" panose="020B0604020202020204" pitchFamily="34" charset="0"/>
              <a:cs typeface="Arial" panose="020B0604020202020204" pitchFamily="34" charset="0"/>
            </a:endParaRPr>
          </a:p>
        </p:txBody>
      </p:sp>
      <p:sp>
        <p:nvSpPr>
          <p:cNvPr id="10" name="Diagnosegeleitet fördern">
            <a:extLst>
              <a:ext uri="{FF2B5EF4-FFF2-40B4-BE49-F238E27FC236}">
                <a16:creationId xmlns:a16="http://schemas.microsoft.com/office/drawing/2014/main" id="{2BC210A6-01BA-33FC-B754-73989B27881E}"/>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Tree>
    <p:extLst>
      <p:ext uri="{BB962C8B-B14F-4D97-AF65-F5344CB8AC3E}">
        <p14:creationId xmlns:p14="http://schemas.microsoft.com/office/powerpoint/2010/main" val="176400018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3" grpId="0" uiExpand="1" build="allAtOnce"/>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 1</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62923"/>
            <a:ext cx="6076950"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Arial" panose="020B0604020202020204" pitchFamily="34" charset="0"/>
                <a:cs typeface="Arial" panose="020B0604020202020204" pitchFamily="34" charset="0"/>
              </a:rPr>
              <a:t>Um aus einer Diagnose eine sinnvolle Förderung zu entwickeln, ist eine professionelle Deutung unabdingbar. </a:t>
            </a:r>
          </a:p>
          <a:p>
            <a:pPr algn="ctr"/>
            <a:r>
              <a:rPr lang="de-DE" sz="2800" dirty="0">
                <a:solidFill>
                  <a:schemeClr val="tx1"/>
                </a:solidFill>
                <a:latin typeface="Arial" panose="020B0604020202020204" pitchFamily="34" charset="0"/>
                <a:cs typeface="Arial" panose="020B0604020202020204" pitchFamily="34" charset="0"/>
              </a:rPr>
              <a:t>Eine Deutung ist dann professionell, wenn sie auf der Grundlage mathematikdidaktischen Wissens erfolgt. </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4" name="Diagnosegeleitet fördern">
            <a:extLst>
              <a:ext uri="{FF2B5EF4-FFF2-40B4-BE49-F238E27FC236}">
                <a16:creationId xmlns:a16="http://schemas.microsoft.com/office/drawing/2014/main" id="{26A221DD-EF8A-6B01-5282-AF0BB6310821}"/>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Tree>
    <p:extLst>
      <p:ext uri="{BB962C8B-B14F-4D97-AF65-F5344CB8AC3E}">
        <p14:creationId xmlns:p14="http://schemas.microsoft.com/office/powerpoint/2010/main" val="3147131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5" name="Textplatzhalter 4">
            <a:extLst>
              <a:ext uri="{FF2B5EF4-FFF2-40B4-BE49-F238E27FC236}">
                <a16:creationId xmlns:a16="http://schemas.microsoft.com/office/drawing/2014/main" id="{BB991641-B35B-7973-0074-B8DCAC6A5FC2}"/>
              </a:ext>
            </a:extLst>
          </p:cNvPr>
          <p:cNvSpPr>
            <a:spLocks noGrp="1"/>
          </p:cNvSpPr>
          <p:nvPr>
            <p:ph type="body" sz="quarter" idx="13"/>
          </p:nvPr>
        </p:nvSpPr>
        <p:spPr/>
        <p:txBody>
          <a:bodyPr/>
          <a:lstStyle/>
          <a:p>
            <a:r>
              <a:rPr lang="de-DE" dirty="0"/>
              <a:t>DIAGNOSE- UND FÖRDERAUFGABEN 1 – KRITERIEN</a:t>
            </a:r>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009509" cy="4835568"/>
          </a:xfrm>
        </p:spPr>
        <p:txBody>
          <a:bodyPr/>
          <a:lstStyle/>
          <a:p>
            <a:r>
              <a:rPr lang="de-DE" dirty="0">
                <a:solidFill>
                  <a:srgbClr val="327D87"/>
                </a:solidFill>
              </a:rPr>
              <a:t>KERNBOTSCHAFT:</a:t>
            </a:r>
          </a:p>
          <a:p>
            <a:pPr marL="285750" indent="-285750">
              <a:buFont typeface="Arial" panose="020B0604020202020204" pitchFamily="34" charset="0"/>
              <a:buChar char="•"/>
            </a:pPr>
            <a:r>
              <a:rPr lang="de-DE" dirty="0"/>
              <a:t>Eine Aufgabe kann je nach Intention sowohl zur Diagnose als auch zur Förderung eingesetzt werden.</a:t>
            </a:r>
          </a:p>
        </p:txBody>
      </p:sp>
    </p:spTree>
    <p:extLst>
      <p:ext uri="{BB962C8B-B14F-4D97-AF65-F5344CB8AC3E}">
        <p14:creationId xmlns:p14="http://schemas.microsoft.com/office/powerpoint/2010/main" val="2853117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91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5" name="Textplatzhalter 4">
            <a:extLst>
              <a:ext uri="{FF2B5EF4-FFF2-40B4-BE49-F238E27FC236}">
                <a16:creationId xmlns:a16="http://schemas.microsoft.com/office/drawing/2014/main" id="{BB991641-B35B-7973-0074-B8DCAC6A5FC2}"/>
              </a:ext>
            </a:extLst>
          </p:cNvPr>
          <p:cNvSpPr>
            <a:spLocks noGrp="1"/>
          </p:cNvSpPr>
          <p:nvPr>
            <p:ph type="body" sz="quarter" idx="13"/>
          </p:nvPr>
        </p:nvSpPr>
        <p:spPr/>
        <p:txBody>
          <a:bodyPr/>
          <a:lstStyle/>
          <a:p>
            <a:r>
              <a:rPr lang="de-DE" dirty="0"/>
              <a:t>DIAGNOSE- UND FÖRDERAUFGABEN 2 – KRITERIEN</a:t>
            </a:r>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418927" cy="4835568"/>
          </a:xfrm>
        </p:spPr>
        <p:txBody>
          <a:bodyPr/>
          <a:lstStyle/>
          <a:p>
            <a:r>
              <a:rPr lang="de-DE" dirty="0"/>
              <a:t>Je nachdem wie eine Aufgabe im Unterrichts eingesetzt wird, kann sie sowohl diagnostisch als auch als Förderaufgabe eingesetzt werden. Um diese doppelte Möglichkeit adäquat nutzen zu können, ist es notwendig, Eigenschaften von Diagnose- und Förderaufgaben klar voneinander abzugrenzen. Die Tabelle auf Folie 32 stellt allgemeine Merkmale von Diagnose-  und Förderaufgaben gegenüber: Ziel, Aufgabenstellung, Erklärung, Fragen und Impulse, Hilfen, Fehler, Rückmeldung (vgl. Selter, 2017 oder </a:t>
            </a:r>
            <a:r>
              <a:rPr lang="de-DE" u="sng" dirty="0">
                <a:solidFill>
                  <a:srgbClr val="0563C1"/>
                </a:solidFill>
                <a:effectLst/>
                <a:ea typeface="DengXian" panose="02010600030101010101" pitchFamily="2" charset="-122"/>
                <a:hlinkClick r:id="rId2"/>
              </a:rPr>
              <a:t>Webseite Mathe inklusiv mit PIKAS</a:t>
            </a:r>
            <a:r>
              <a:rPr lang="de-DE" u="sng" dirty="0">
                <a:solidFill>
                  <a:srgbClr val="0563C1"/>
                </a:solidFill>
                <a:effectLst/>
                <a:ea typeface="DengXian" panose="02010600030101010101" pitchFamily="2" charset="-122"/>
              </a:rPr>
              <a:t>)</a:t>
            </a:r>
            <a:r>
              <a:rPr lang="de-DE" dirty="0"/>
              <a:t>. Um sich über die Eignung einer Aufgabe als Diagnose- oder als Förderaufgaben bewusst zu werden, ist die mathematikdidaktische Analyse der Aufgabe hinsichtlich entsprechender Kriterien notwendig. </a:t>
            </a:r>
          </a:p>
        </p:txBody>
      </p:sp>
    </p:spTree>
    <p:extLst>
      <p:ext uri="{BB962C8B-B14F-4D97-AF65-F5344CB8AC3E}">
        <p14:creationId xmlns:p14="http://schemas.microsoft.com/office/powerpoint/2010/main" val="423833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5" name="Textplatzhalter 4">
            <a:extLst>
              <a:ext uri="{FF2B5EF4-FFF2-40B4-BE49-F238E27FC236}">
                <a16:creationId xmlns:a16="http://schemas.microsoft.com/office/drawing/2014/main" id="{BB991641-B35B-7973-0074-B8DCAC6A5FC2}"/>
              </a:ext>
            </a:extLst>
          </p:cNvPr>
          <p:cNvSpPr>
            <a:spLocks noGrp="1"/>
          </p:cNvSpPr>
          <p:nvPr>
            <p:ph type="body" sz="quarter" idx="13"/>
          </p:nvPr>
        </p:nvSpPr>
        <p:spPr/>
        <p:txBody>
          <a:bodyPr/>
          <a:lstStyle/>
          <a:p>
            <a:r>
              <a:rPr lang="de-DE" dirty="0"/>
              <a:t>DIAGNOSE- UND FÖRDERAUFGABEN 3 – KRITERIEN</a:t>
            </a:r>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597411" cy="4835568"/>
          </a:xfrm>
        </p:spPr>
        <p:txBody>
          <a:bodyPr/>
          <a:lstStyle/>
          <a:p>
            <a:pPr>
              <a:lnSpc>
                <a:spcPct val="140000"/>
              </a:lnSpc>
            </a:pPr>
            <a:r>
              <a:rPr lang="de-DE" dirty="0"/>
              <a:t>Auf Folie 33 werden drei mögliche </a:t>
            </a:r>
            <a:r>
              <a:rPr lang="de-DE" b="1" dirty="0"/>
              <a:t>Kriterien für Diagnoseaufgaben </a:t>
            </a:r>
            <a:r>
              <a:rPr lang="de-DE" dirty="0"/>
              <a:t>nach Selter &amp; Sundermann 2006 (</a:t>
            </a:r>
            <a:r>
              <a:rPr lang="de-DE" dirty="0" err="1"/>
              <a:t>Informativität</a:t>
            </a:r>
            <a:r>
              <a:rPr lang="de-DE" dirty="0"/>
              <a:t>, Offenheit, Prozessbezug) sowie drei mögliche </a:t>
            </a:r>
            <a:r>
              <a:rPr lang="de-DE" b="1" dirty="0"/>
              <a:t>Kriterien für Förderaufgaben</a:t>
            </a:r>
            <a:r>
              <a:rPr lang="de-DE" dirty="0"/>
              <a:t> nach </a:t>
            </a:r>
            <a:r>
              <a:rPr lang="de-DE" dirty="0">
                <a:sym typeface="Helvetica Neue"/>
              </a:rPr>
              <a:t>Hußmann, </a:t>
            </a:r>
            <a:r>
              <a:rPr lang="de-DE" dirty="0" err="1">
                <a:sym typeface="Helvetica Neue"/>
              </a:rPr>
              <a:t>Nührenbörger</a:t>
            </a:r>
            <a:r>
              <a:rPr lang="de-DE" dirty="0">
                <a:sym typeface="Helvetica Neue"/>
              </a:rPr>
              <a:t>, Prediger &amp; Selter, 2014 </a:t>
            </a:r>
            <a:r>
              <a:rPr lang="de-DE" dirty="0"/>
              <a:t>(diagnosegeleitet, </a:t>
            </a:r>
            <a:r>
              <a:rPr lang="de-DE" dirty="0" err="1"/>
              <a:t>verstehensorientiert</a:t>
            </a:r>
            <a:r>
              <a:rPr lang="de-DE" dirty="0"/>
              <a:t>, kommunikationsfördernd) vorgestellt, die dann auf die Basisaufgabe der Aufgabe kompakt „Pasch würfeln“ angewendet werden sollen. </a:t>
            </a:r>
          </a:p>
          <a:p>
            <a:pPr>
              <a:lnSpc>
                <a:spcPct val="140000"/>
              </a:lnSpc>
              <a:spcBef>
                <a:spcPts val="400"/>
              </a:spcBef>
            </a:pPr>
            <a:r>
              <a:rPr lang="de-DE" dirty="0"/>
              <a:t>Wichtig ist dabei noch einmal zu betonen, dass ein und dieselbe Aufgabe sowohl Diagnose- als auch Förderaufgabe sein kann, je nachdem ob sie bestimmte Kriterien erfüllt und mit welcher Intention sie eingesetzt wird (siehe dazu auch “</a:t>
            </a:r>
            <a:r>
              <a:rPr lang="de-DE" dirty="0">
                <a:hlinkClick r:id="rId3"/>
              </a:rPr>
              <a:t>Zehn Leitprinzipien zum Führen von Diagnose- und Fördergesprächen</a:t>
            </a:r>
            <a:r>
              <a:rPr lang="de-DE" dirty="0"/>
              <a:t>“)</a:t>
            </a:r>
          </a:p>
        </p:txBody>
      </p:sp>
    </p:spTree>
    <p:extLst>
      <p:ext uri="{BB962C8B-B14F-4D97-AF65-F5344CB8AC3E}">
        <p14:creationId xmlns:p14="http://schemas.microsoft.com/office/powerpoint/2010/main" val="1913372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UNTERSCHIEDE VON DIAGNOSE- UND FÖRDERAUFGABEN:</a:t>
            </a:r>
          </a:p>
          <a:p>
            <a:endParaRPr lang="de-DE" dirty="0"/>
          </a:p>
        </p:txBody>
      </p:sp>
      <p:sp>
        <p:nvSpPr>
          <p:cNvPr id="3070" name="Unterschiede von Diagnose- und Förderaufgaben:"/>
          <p:cNvSpPr txBox="1"/>
          <p:nvPr/>
        </p:nvSpPr>
        <p:spPr>
          <a:xfrm>
            <a:off x="1537251" y="1711963"/>
            <a:ext cx="3801729" cy="346249"/>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defRPr sz="2200" b="1">
                <a:solidFill>
                  <a:srgbClr val="EB4F1E"/>
                </a:solidFill>
                <a:latin typeface="Helvetica Neue"/>
                <a:ea typeface="Helvetica Neue"/>
                <a:cs typeface="Helvetica Neue"/>
                <a:sym typeface="Helvetica Neue"/>
              </a:defRPr>
            </a:lvl1pPr>
          </a:lstStyle>
          <a:p>
            <a:endParaRPr sz="1650" dirty="0"/>
          </a:p>
        </p:txBody>
      </p:sp>
      <p:pic>
        <p:nvPicPr>
          <p:cNvPr id="3071" name="Bild" descr="Bild"/>
          <p:cNvPicPr>
            <a:picLocks noChangeAspect="1"/>
          </p:cNvPicPr>
          <p:nvPr/>
        </p:nvPicPr>
        <p:blipFill>
          <a:blip r:embed="rId3"/>
          <a:stretch>
            <a:fillRect/>
          </a:stretch>
        </p:blipFill>
        <p:spPr>
          <a:xfrm>
            <a:off x="7546266" y="440322"/>
            <a:ext cx="1512008" cy="898609"/>
          </a:xfrm>
          <a:prstGeom prst="rect">
            <a:avLst/>
          </a:prstGeom>
          <a:ln w="12700">
            <a:miter lim="400000"/>
          </a:ln>
        </p:spPr>
      </p:pic>
      <p:sp>
        <p:nvSpPr>
          <p:cNvPr id="3074" name="Es können die selben Ausgangsaufgaben sein!"/>
          <p:cNvSpPr txBox="1"/>
          <p:nvPr/>
        </p:nvSpPr>
        <p:spPr>
          <a:xfrm>
            <a:off x="1663771" y="6329364"/>
            <a:ext cx="5508237" cy="346249"/>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200">
                <a:solidFill>
                  <a:srgbClr val="EB4F1E"/>
                </a:solidFill>
                <a:latin typeface="Helvetica Neue"/>
                <a:ea typeface="Helvetica Neue"/>
                <a:cs typeface="Helvetica Neue"/>
                <a:sym typeface="Helvetica Neue"/>
              </a:defRPr>
            </a:lvl1pPr>
          </a:lstStyle>
          <a:p>
            <a:r>
              <a:rPr lang="de-DE" sz="1650" dirty="0">
                <a:solidFill>
                  <a:srgbClr val="327D87"/>
                </a:solidFill>
              </a:rPr>
              <a:t>ES KÖNNEN DIE SELBEN AUSGANGSAUFGABEN SEIN!</a:t>
            </a:r>
          </a:p>
        </p:txBody>
      </p:sp>
      <p:graphicFrame>
        <p:nvGraphicFramePr>
          <p:cNvPr id="2" name="Tabelle 3">
            <a:extLst>
              <a:ext uri="{FF2B5EF4-FFF2-40B4-BE49-F238E27FC236}">
                <a16:creationId xmlns:a16="http://schemas.microsoft.com/office/drawing/2014/main" id="{1914251D-CC93-4EF5-1339-63F8E30EC6C5}"/>
              </a:ext>
            </a:extLst>
          </p:cNvPr>
          <p:cNvGraphicFramePr>
            <a:graphicFrameLocks noGrp="1"/>
          </p:cNvGraphicFramePr>
          <p:nvPr>
            <p:extLst>
              <p:ext uri="{D42A27DB-BD31-4B8C-83A1-F6EECF244321}">
                <p14:modId xmlns:p14="http://schemas.microsoft.com/office/powerpoint/2010/main" val="3926450222"/>
              </p:ext>
            </p:extLst>
          </p:nvPr>
        </p:nvGraphicFramePr>
        <p:xfrm>
          <a:off x="578598" y="1720115"/>
          <a:ext cx="8304145" cy="4355024"/>
        </p:xfrm>
        <a:graphic>
          <a:graphicData uri="http://schemas.openxmlformats.org/drawingml/2006/table">
            <a:tbl>
              <a:tblPr firstRow="1" bandRow="1">
                <a:tableStyleId>{5C22544A-7EE6-4342-B048-85BDC9FD1C3A}</a:tableStyleId>
              </a:tblPr>
              <a:tblGrid>
                <a:gridCol w="1554771">
                  <a:extLst>
                    <a:ext uri="{9D8B030D-6E8A-4147-A177-3AD203B41FA5}">
                      <a16:colId xmlns:a16="http://schemas.microsoft.com/office/drawing/2014/main" val="3495770917"/>
                    </a:ext>
                  </a:extLst>
                </a:gridCol>
                <a:gridCol w="3294635">
                  <a:extLst>
                    <a:ext uri="{9D8B030D-6E8A-4147-A177-3AD203B41FA5}">
                      <a16:colId xmlns:a16="http://schemas.microsoft.com/office/drawing/2014/main" val="214643627"/>
                    </a:ext>
                  </a:extLst>
                </a:gridCol>
                <a:gridCol w="3454739">
                  <a:extLst>
                    <a:ext uri="{9D8B030D-6E8A-4147-A177-3AD203B41FA5}">
                      <a16:colId xmlns:a16="http://schemas.microsoft.com/office/drawing/2014/main" val="3103869354"/>
                    </a:ext>
                  </a:extLst>
                </a:gridCol>
              </a:tblGrid>
              <a:tr h="353916">
                <a:tc>
                  <a:txBody>
                    <a:bodyPr/>
                    <a:lstStyle/>
                    <a:p>
                      <a:endParaRPr lang="de-DE"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latin typeface="Arial" panose="020B0604020202020204" pitchFamily="34" charset="0"/>
                          <a:cs typeface="Arial" panose="020B0604020202020204" pitchFamily="34" charset="0"/>
                        </a:rPr>
                        <a:t>Diagnoseaufgabe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solidFill>
                  </a:tcPr>
                </a:tc>
                <a:tc>
                  <a:txBody>
                    <a:bodyPr/>
                    <a:lstStyle/>
                    <a:p>
                      <a:r>
                        <a:rPr lang="de-DE" dirty="0">
                          <a:latin typeface="Arial" panose="020B0604020202020204" pitchFamily="34" charset="0"/>
                          <a:cs typeface="Arial" panose="020B0604020202020204" pitchFamily="34" charset="0"/>
                        </a:rPr>
                        <a:t>Förderaufgabe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solidFill>
                  </a:tcPr>
                </a:tc>
                <a:extLst>
                  <a:ext uri="{0D108BD9-81ED-4DB2-BD59-A6C34878D82A}">
                    <a16:rowId xmlns:a16="http://schemas.microsoft.com/office/drawing/2014/main" val="2547693542"/>
                  </a:ext>
                </a:extLst>
              </a:tr>
              <a:tr h="560367">
                <a:tc>
                  <a:txBody>
                    <a:bodyPr/>
                    <a:lstStyle/>
                    <a:p>
                      <a:r>
                        <a:rPr lang="de-DE" sz="1600" b="1" dirty="0">
                          <a:latin typeface="Arial" panose="020B0604020202020204" pitchFamily="34" charset="0"/>
                          <a:cs typeface="Arial" panose="020B0604020202020204" pitchFamily="34" charset="0"/>
                        </a:rPr>
                        <a:t>Ziel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alpha val="50196"/>
                      </a:srgbClr>
                    </a:solid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212310"/>
                  </a:ext>
                </a:extLst>
              </a:tr>
              <a:tr h="324423">
                <a:tc>
                  <a:txBody>
                    <a:bodyPr/>
                    <a:lstStyle/>
                    <a:p>
                      <a:r>
                        <a:rPr lang="de-DE" sz="1400" b="1" dirty="0">
                          <a:latin typeface="Arial" panose="020B0604020202020204" pitchFamily="34" charset="0"/>
                          <a:cs typeface="Arial" panose="020B0604020202020204" pitchFamily="34" charset="0"/>
                        </a:rPr>
                        <a:t>Aufgaben-stellung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alpha val="50196"/>
                      </a:srgbClr>
                    </a:solid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4306964"/>
                  </a:ext>
                </a:extLst>
              </a:tr>
              <a:tr h="787112">
                <a:tc>
                  <a:txBody>
                    <a:bodyPr/>
                    <a:lstStyle/>
                    <a:p>
                      <a:r>
                        <a:rPr lang="de-DE" sz="1600" b="1" dirty="0">
                          <a:latin typeface="Arial" panose="020B0604020202020204" pitchFamily="34" charset="0"/>
                          <a:cs typeface="Arial" panose="020B0604020202020204" pitchFamily="34" charset="0"/>
                        </a:rPr>
                        <a:t>Erklärung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alpha val="50196"/>
                      </a:srgbClr>
                    </a:solid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7394918"/>
                  </a:ext>
                </a:extLst>
              </a:tr>
              <a:tr h="560367">
                <a:tc>
                  <a:txBody>
                    <a:bodyPr/>
                    <a:lstStyle/>
                    <a:p>
                      <a:r>
                        <a:rPr lang="de-DE" sz="1600" b="1" dirty="0">
                          <a:latin typeface="Arial" panose="020B0604020202020204" pitchFamily="34" charset="0"/>
                          <a:cs typeface="Arial" panose="020B0604020202020204" pitchFamily="34" charset="0"/>
                        </a:rPr>
                        <a:t>Fragen und Impulse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alpha val="50196"/>
                      </a:srgbClr>
                    </a:solid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492469"/>
                  </a:ext>
                </a:extLst>
              </a:tr>
              <a:tr h="560367">
                <a:tc>
                  <a:txBody>
                    <a:bodyPr/>
                    <a:lstStyle/>
                    <a:p>
                      <a:r>
                        <a:rPr lang="de-DE" sz="1600" b="1" dirty="0">
                          <a:latin typeface="Arial" panose="020B0604020202020204" pitchFamily="34" charset="0"/>
                          <a:cs typeface="Arial" panose="020B0604020202020204" pitchFamily="34" charset="0"/>
                        </a:rPr>
                        <a:t>Hilfen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alpha val="50196"/>
                      </a:srgbClr>
                    </a:solid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301299"/>
                  </a:ext>
                </a:extLst>
              </a:tr>
              <a:tr h="560367">
                <a:tc>
                  <a:txBody>
                    <a:bodyPr/>
                    <a:lstStyle/>
                    <a:p>
                      <a:r>
                        <a:rPr lang="de-DE" sz="1600" b="1" dirty="0">
                          <a:latin typeface="Arial" panose="020B0604020202020204" pitchFamily="34" charset="0"/>
                          <a:cs typeface="Arial" panose="020B0604020202020204" pitchFamily="34" charset="0"/>
                        </a:rPr>
                        <a:t>Fehler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alpha val="50196"/>
                      </a:srgbClr>
                    </a:solid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0543941"/>
                  </a:ext>
                </a:extLst>
              </a:tr>
              <a:tr h="423771">
                <a:tc>
                  <a:txBody>
                    <a:bodyPr/>
                    <a:lstStyle/>
                    <a:p>
                      <a:r>
                        <a:rPr lang="de-DE" sz="1600" b="1" dirty="0">
                          <a:latin typeface="Arial" panose="020B0604020202020204" pitchFamily="34" charset="0"/>
                          <a:cs typeface="Arial" panose="020B0604020202020204" pitchFamily="34" charset="0"/>
                        </a:rPr>
                        <a:t>Rückmeldung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alpha val="50196"/>
                      </a:srgbClr>
                    </a:solid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1948605"/>
                  </a:ext>
                </a:extLst>
              </a:tr>
            </a:tbl>
          </a:graphicData>
        </a:graphic>
      </p:graphicFrame>
      <p:sp>
        <p:nvSpPr>
          <p:cNvPr id="4" name="Textfeld 3">
            <a:extLst>
              <a:ext uri="{FF2B5EF4-FFF2-40B4-BE49-F238E27FC236}">
                <a16:creationId xmlns:a16="http://schemas.microsoft.com/office/drawing/2014/main" id="{465B845A-1801-3C43-6403-2095F94A1FCE}"/>
              </a:ext>
            </a:extLst>
          </p:cNvPr>
          <p:cNvSpPr txBox="1"/>
          <p:nvPr/>
        </p:nvSpPr>
        <p:spPr>
          <a:xfrm>
            <a:off x="2132586" y="2058212"/>
            <a:ext cx="2898663" cy="584775"/>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Denkwege und Vorgehensweisen verstehen</a:t>
            </a:r>
          </a:p>
        </p:txBody>
      </p:sp>
      <p:sp>
        <p:nvSpPr>
          <p:cNvPr id="6" name="Textfeld 5">
            <a:extLst>
              <a:ext uri="{FF2B5EF4-FFF2-40B4-BE49-F238E27FC236}">
                <a16:creationId xmlns:a16="http://schemas.microsoft.com/office/drawing/2014/main" id="{4AB534D0-F890-8814-6542-07B447FCF40E}"/>
              </a:ext>
            </a:extLst>
          </p:cNvPr>
          <p:cNvSpPr txBox="1"/>
          <p:nvPr/>
        </p:nvSpPr>
        <p:spPr>
          <a:xfrm>
            <a:off x="5399668" y="2189474"/>
            <a:ext cx="3544682"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Lernfortschritte ermöglichen</a:t>
            </a:r>
          </a:p>
        </p:txBody>
      </p:sp>
      <p:sp>
        <p:nvSpPr>
          <p:cNvPr id="7" name="Textfeld 6">
            <a:extLst>
              <a:ext uri="{FF2B5EF4-FFF2-40B4-BE49-F238E27FC236}">
                <a16:creationId xmlns:a16="http://schemas.microsoft.com/office/drawing/2014/main" id="{BD10F239-155F-DE3C-5091-3DE9F1C2895E}"/>
              </a:ext>
            </a:extLst>
          </p:cNvPr>
          <p:cNvSpPr txBox="1"/>
          <p:nvPr/>
        </p:nvSpPr>
        <p:spPr>
          <a:xfrm>
            <a:off x="5399667" y="2658833"/>
            <a:ext cx="3544682"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soll erfolgreich gelöst werden</a:t>
            </a:r>
          </a:p>
        </p:txBody>
      </p:sp>
      <p:sp>
        <p:nvSpPr>
          <p:cNvPr id="8" name="Textfeld 7">
            <a:extLst>
              <a:ext uri="{FF2B5EF4-FFF2-40B4-BE49-F238E27FC236}">
                <a16:creationId xmlns:a16="http://schemas.microsoft.com/office/drawing/2014/main" id="{BAC781CC-9376-CFA6-3E98-182EE1689864}"/>
              </a:ext>
            </a:extLst>
          </p:cNvPr>
          <p:cNvSpPr txBox="1"/>
          <p:nvPr/>
        </p:nvSpPr>
        <p:spPr>
          <a:xfrm>
            <a:off x="2132584" y="2658833"/>
            <a:ext cx="2898663"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soll bearbeitet werden</a:t>
            </a:r>
          </a:p>
        </p:txBody>
      </p:sp>
      <p:sp>
        <p:nvSpPr>
          <p:cNvPr id="9" name="Textfeld 8">
            <a:extLst>
              <a:ext uri="{FF2B5EF4-FFF2-40B4-BE49-F238E27FC236}">
                <a16:creationId xmlns:a16="http://schemas.microsoft.com/office/drawing/2014/main" id="{E71E3229-8DF6-58AC-DECB-31C6C2CF1EA6}"/>
              </a:ext>
            </a:extLst>
          </p:cNvPr>
          <p:cNvSpPr txBox="1"/>
          <p:nvPr/>
        </p:nvSpPr>
        <p:spPr>
          <a:xfrm>
            <a:off x="2132583" y="3129554"/>
            <a:ext cx="2898663" cy="830997"/>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weitestgehend vermeiden, nur Aufgabenverständnis sichern</a:t>
            </a:r>
          </a:p>
        </p:txBody>
      </p:sp>
      <p:sp>
        <p:nvSpPr>
          <p:cNvPr id="10" name="Textfeld 9">
            <a:extLst>
              <a:ext uri="{FF2B5EF4-FFF2-40B4-BE49-F238E27FC236}">
                <a16:creationId xmlns:a16="http://schemas.microsoft.com/office/drawing/2014/main" id="{BE7734FF-99F7-255E-20E3-C8E50D911F46}"/>
              </a:ext>
            </a:extLst>
          </p:cNvPr>
          <p:cNvSpPr txBox="1"/>
          <p:nvPr/>
        </p:nvSpPr>
        <p:spPr>
          <a:xfrm>
            <a:off x="5399667" y="3160882"/>
            <a:ext cx="3544682" cy="830997"/>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im Bedarfsfall notwendig, bedürfen aber der aktiven Einordnung in das bestehende Wissensnetz der Kinder</a:t>
            </a:r>
          </a:p>
        </p:txBody>
      </p:sp>
      <p:sp>
        <p:nvSpPr>
          <p:cNvPr id="11" name="Textfeld 10">
            <a:extLst>
              <a:ext uri="{FF2B5EF4-FFF2-40B4-BE49-F238E27FC236}">
                <a16:creationId xmlns:a16="http://schemas.microsoft.com/office/drawing/2014/main" id="{C209FDC6-6DD2-89F9-240F-9B42511FCE1E}"/>
              </a:ext>
            </a:extLst>
          </p:cNvPr>
          <p:cNvSpPr txBox="1"/>
          <p:nvPr/>
        </p:nvSpPr>
        <p:spPr>
          <a:xfrm>
            <a:off x="2162926" y="3942250"/>
            <a:ext cx="2898663" cy="584775"/>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dienen der Auslotung des Verständnisses</a:t>
            </a:r>
          </a:p>
        </p:txBody>
      </p:sp>
      <p:sp>
        <p:nvSpPr>
          <p:cNvPr id="12" name="Textfeld 11">
            <a:extLst>
              <a:ext uri="{FF2B5EF4-FFF2-40B4-BE49-F238E27FC236}">
                <a16:creationId xmlns:a16="http://schemas.microsoft.com/office/drawing/2014/main" id="{94588F7F-C849-AA33-AD09-B148EF76C9BC}"/>
              </a:ext>
            </a:extLst>
          </p:cNvPr>
          <p:cNvSpPr txBox="1"/>
          <p:nvPr/>
        </p:nvSpPr>
        <p:spPr>
          <a:xfrm>
            <a:off x="5391869" y="3928813"/>
            <a:ext cx="3544682" cy="584775"/>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dienen der aktiven Entwicklung des Verständnisses</a:t>
            </a:r>
          </a:p>
        </p:txBody>
      </p:sp>
      <p:sp>
        <p:nvSpPr>
          <p:cNvPr id="13" name="Textfeld 12">
            <a:extLst>
              <a:ext uri="{FF2B5EF4-FFF2-40B4-BE49-F238E27FC236}">
                <a16:creationId xmlns:a16="http://schemas.microsoft.com/office/drawing/2014/main" id="{9928D152-53CF-8185-D3F0-0AB944BF9349}"/>
              </a:ext>
            </a:extLst>
          </p:cNvPr>
          <p:cNvSpPr txBox="1"/>
          <p:nvPr/>
        </p:nvSpPr>
        <p:spPr>
          <a:xfrm>
            <a:off x="2162924" y="4542696"/>
            <a:ext cx="3206397" cy="584775"/>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als Unterstützung zum Darstellen der eigenen Denkwege</a:t>
            </a:r>
          </a:p>
        </p:txBody>
      </p:sp>
      <p:sp>
        <p:nvSpPr>
          <p:cNvPr id="14" name="Textfeld 13">
            <a:extLst>
              <a:ext uri="{FF2B5EF4-FFF2-40B4-BE49-F238E27FC236}">
                <a16:creationId xmlns:a16="http://schemas.microsoft.com/office/drawing/2014/main" id="{617AE7D8-C103-77E6-29B4-29C3C848C123}"/>
              </a:ext>
            </a:extLst>
          </p:cNvPr>
          <p:cNvSpPr txBox="1"/>
          <p:nvPr/>
        </p:nvSpPr>
        <p:spPr>
          <a:xfrm>
            <a:off x="2162926" y="5257167"/>
            <a:ext cx="2898663"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können stehen bleiben</a:t>
            </a:r>
          </a:p>
        </p:txBody>
      </p:sp>
      <p:sp>
        <p:nvSpPr>
          <p:cNvPr id="15" name="Textfeld 14">
            <a:extLst>
              <a:ext uri="{FF2B5EF4-FFF2-40B4-BE49-F238E27FC236}">
                <a16:creationId xmlns:a16="http://schemas.microsoft.com/office/drawing/2014/main" id="{9FAA4785-84D0-3E2D-1307-5F8ADC53E22D}"/>
              </a:ext>
            </a:extLst>
          </p:cNvPr>
          <p:cNvSpPr txBox="1"/>
          <p:nvPr/>
        </p:nvSpPr>
        <p:spPr>
          <a:xfrm>
            <a:off x="2132582" y="5690034"/>
            <a:ext cx="2898663"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lernstands- und sachorientiert</a:t>
            </a:r>
          </a:p>
        </p:txBody>
      </p:sp>
      <p:sp>
        <p:nvSpPr>
          <p:cNvPr id="16" name="Textfeld 15">
            <a:extLst>
              <a:ext uri="{FF2B5EF4-FFF2-40B4-BE49-F238E27FC236}">
                <a16:creationId xmlns:a16="http://schemas.microsoft.com/office/drawing/2014/main" id="{0F64FBA5-80E2-B5BC-D69F-1D295EB3C478}"/>
              </a:ext>
            </a:extLst>
          </p:cNvPr>
          <p:cNvSpPr txBox="1"/>
          <p:nvPr/>
        </p:nvSpPr>
        <p:spPr>
          <a:xfrm>
            <a:off x="5391869" y="4503862"/>
            <a:ext cx="3544682" cy="584775"/>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als Unterstützung zum Selbstfinden von Erkenntnissen</a:t>
            </a:r>
          </a:p>
        </p:txBody>
      </p:sp>
      <p:sp>
        <p:nvSpPr>
          <p:cNvPr id="17" name="Textfeld 16">
            <a:extLst>
              <a:ext uri="{FF2B5EF4-FFF2-40B4-BE49-F238E27FC236}">
                <a16:creationId xmlns:a16="http://schemas.microsoft.com/office/drawing/2014/main" id="{B07CAB2A-BCE0-00CF-376A-C8B3D34E474A}"/>
              </a:ext>
            </a:extLst>
          </p:cNvPr>
          <p:cNvSpPr txBox="1"/>
          <p:nvPr/>
        </p:nvSpPr>
        <p:spPr>
          <a:xfrm>
            <a:off x="5369323" y="5053310"/>
            <a:ext cx="3544682" cy="584775"/>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sollen analysiert und überwunden werden</a:t>
            </a:r>
          </a:p>
        </p:txBody>
      </p:sp>
      <p:sp>
        <p:nvSpPr>
          <p:cNvPr id="18" name="Textfeld 17">
            <a:extLst>
              <a:ext uri="{FF2B5EF4-FFF2-40B4-BE49-F238E27FC236}">
                <a16:creationId xmlns:a16="http://schemas.microsoft.com/office/drawing/2014/main" id="{32644026-15A6-A206-CD64-9D089105DDBF}"/>
              </a:ext>
            </a:extLst>
          </p:cNvPr>
          <p:cNvSpPr txBox="1"/>
          <p:nvPr/>
        </p:nvSpPr>
        <p:spPr>
          <a:xfrm>
            <a:off x="5369321" y="5673412"/>
            <a:ext cx="3544682"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lernprozess- und sachorientiert</a:t>
            </a:r>
          </a:p>
        </p:txBody>
      </p:sp>
      <p:sp>
        <p:nvSpPr>
          <p:cNvPr id="20" name="Textfeld 19">
            <a:extLst>
              <a:ext uri="{FF2B5EF4-FFF2-40B4-BE49-F238E27FC236}">
                <a16:creationId xmlns:a16="http://schemas.microsoft.com/office/drawing/2014/main" id="{E6B55C6A-1EA4-79FB-953D-BE02F72AA5E9}"/>
              </a:ext>
            </a:extLst>
          </p:cNvPr>
          <p:cNvSpPr txBox="1"/>
          <p:nvPr/>
        </p:nvSpPr>
        <p:spPr>
          <a:xfrm>
            <a:off x="7017780" y="1419388"/>
            <a:ext cx="2333059"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/500</a:t>
            </a:r>
            <a:endParaRPr lang="de-DE" sz="1000" dirty="0">
              <a:solidFill>
                <a:srgbClr val="327D87"/>
              </a:solidFill>
              <a:latin typeface="Arial" panose="020B0604020202020204" pitchFamily="34" charset="0"/>
              <a:cs typeface="Arial" panose="020B0604020202020204" pitchFamily="34" charset="0"/>
            </a:endParaRPr>
          </a:p>
        </p:txBody>
      </p:sp>
      <p:sp>
        <p:nvSpPr>
          <p:cNvPr id="22" name="Foliennummernplatzhalter 4">
            <a:extLst>
              <a:ext uri="{FF2B5EF4-FFF2-40B4-BE49-F238E27FC236}">
                <a16:creationId xmlns:a16="http://schemas.microsoft.com/office/drawing/2014/main" id="{DD35E791-0A5E-8147-4ED8-A1AF6217A475}"/>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32</a:t>
            </a:fld>
            <a:endParaRPr lang="de-DE" dirty="0"/>
          </a:p>
        </p:txBody>
      </p:sp>
      <p:sp>
        <p:nvSpPr>
          <p:cNvPr id="24" name="Diagnosegeleitet fördern">
            <a:extLst>
              <a:ext uri="{FF2B5EF4-FFF2-40B4-BE49-F238E27FC236}">
                <a16:creationId xmlns:a16="http://schemas.microsoft.com/office/drawing/2014/main" id="{5AD86EBC-9C03-7B67-F481-DFDB3108706C}"/>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
        <p:nvSpPr>
          <p:cNvPr id="19" name="Textfeld 18">
            <a:extLst>
              <a:ext uri="{FF2B5EF4-FFF2-40B4-BE49-F238E27FC236}">
                <a16:creationId xmlns:a16="http://schemas.microsoft.com/office/drawing/2014/main" id="{1CF55AAB-BF5F-E695-5A98-E00B67C4A74D}"/>
              </a:ext>
            </a:extLst>
          </p:cNvPr>
          <p:cNvSpPr txBox="1"/>
          <p:nvPr/>
        </p:nvSpPr>
        <p:spPr>
          <a:xfrm>
            <a:off x="7720648" y="6100501"/>
            <a:ext cx="4677506" cy="207749"/>
          </a:xfrm>
          <a:prstGeom prst="rect">
            <a:avLst/>
          </a:prstGeom>
          <a:noFill/>
        </p:spPr>
        <p:txBody>
          <a:bodyPr wrap="square">
            <a:spAutoFit/>
          </a:bodyPr>
          <a:lstStyle/>
          <a:p>
            <a:r>
              <a:rPr lang="de-DE" sz="750" b="0" i="0" u="none" strike="noStrike" dirty="0">
                <a:solidFill>
                  <a:srgbClr val="222222"/>
                </a:solidFill>
                <a:effectLst/>
                <a:latin typeface="Arial" panose="020B0604020202020204" pitchFamily="34" charset="0"/>
                <a:cs typeface="Arial" panose="020B0604020202020204" pitchFamily="34" charset="0"/>
              </a:rPr>
              <a:t>vgl. Selter, 2017</a:t>
            </a:r>
            <a:endParaRPr lang="de-DE" sz="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41728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2000" fill="hold"/>
                                        <p:tgtEl>
                                          <p:spTgt spid="3074"/>
                                        </p:tgtEl>
                                      </p:cBhvr>
                                      <p:by x="150000" y="150000"/>
                                    </p:animScale>
                                  </p:childTnLst>
                                </p:cTn>
                              </p:par>
                            </p:childTnLst>
                          </p:cTn>
                        </p:par>
                        <p:par>
                          <p:cTn id="11" fill="hold">
                            <p:stCondLst>
                              <p:cond delay="2000"/>
                            </p:stCondLst>
                            <p:childTnLst>
                              <p:par>
                                <p:cTn id="12" presetID="6" presetClass="emph" presetSubtype="0" fill="hold" grpId="2" nodeType="afterEffect">
                                  <p:stCondLst>
                                    <p:cond delay="0"/>
                                  </p:stCondLst>
                                  <p:childTnLst>
                                    <p:animScale>
                                      <p:cBhvr>
                                        <p:cTn id="13" dur="2000" fill="hold"/>
                                        <p:tgtEl>
                                          <p:spTgt spid="3074"/>
                                        </p:tgtEl>
                                      </p:cBhvr>
                                      <p:by x="66000" y="66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animBg="1"/>
      <p:bldP spid="3074" grpId="2" animBg="1"/>
      <p:bldP spid="4"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MÖGLICHE KRITERIEN FÜR DIAGNOSE- UND FÖRDERAUFGABEN:</a:t>
            </a:r>
          </a:p>
          <a:p>
            <a:endParaRPr lang="de-DE" dirty="0"/>
          </a:p>
        </p:txBody>
      </p:sp>
      <p:sp>
        <p:nvSpPr>
          <p:cNvPr id="3070" name="Unterschiede von Diagnose- und Förderaufgaben:"/>
          <p:cNvSpPr txBox="1"/>
          <p:nvPr/>
        </p:nvSpPr>
        <p:spPr>
          <a:xfrm>
            <a:off x="1537251" y="1711963"/>
            <a:ext cx="3801729" cy="346249"/>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defRPr sz="2200" b="1">
                <a:solidFill>
                  <a:srgbClr val="EB4F1E"/>
                </a:solidFill>
                <a:latin typeface="Helvetica Neue"/>
                <a:ea typeface="Helvetica Neue"/>
                <a:cs typeface="Helvetica Neue"/>
                <a:sym typeface="Helvetica Neue"/>
              </a:defRPr>
            </a:lvl1pPr>
          </a:lstStyle>
          <a:p>
            <a:endParaRPr sz="1650" dirty="0"/>
          </a:p>
        </p:txBody>
      </p:sp>
      <p:sp>
        <p:nvSpPr>
          <p:cNvPr id="3074" name="Es können die selben Ausgangsaufgaben sein!"/>
          <p:cNvSpPr txBox="1"/>
          <p:nvPr/>
        </p:nvSpPr>
        <p:spPr>
          <a:xfrm>
            <a:off x="1663771" y="6329364"/>
            <a:ext cx="5508237" cy="346249"/>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200">
                <a:solidFill>
                  <a:srgbClr val="EB4F1E"/>
                </a:solidFill>
                <a:latin typeface="Helvetica Neue"/>
                <a:ea typeface="Helvetica Neue"/>
                <a:cs typeface="Helvetica Neue"/>
                <a:sym typeface="Helvetica Neue"/>
              </a:defRPr>
            </a:lvl1pPr>
          </a:lstStyle>
          <a:p>
            <a:r>
              <a:rPr lang="de-DE" sz="1650" dirty="0">
                <a:solidFill>
                  <a:srgbClr val="327D87"/>
                </a:solidFill>
              </a:rPr>
              <a:t>ES KÖNNEN DIE SELBEN AUSGANGSAUFGABEN SEIN!</a:t>
            </a:r>
          </a:p>
        </p:txBody>
      </p:sp>
      <p:graphicFrame>
        <p:nvGraphicFramePr>
          <p:cNvPr id="2" name="Tabelle 3">
            <a:extLst>
              <a:ext uri="{FF2B5EF4-FFF2-40B4-BE49-F238E27FC236}">
                <a16:creationId xmlns:a16="http://schemas.microsoft.com/office/drawing/2014/main" id="{1914251D-CC93-4EF5-1339-63F8E30EC6C5}"/>
              </a:ext>
            </a:extLst>
          </p:cNvPr>
          <p:cNvGraphicFramePr>
            <a:graphicFrameLocks noGrp="1"/>
          </p:cNvGraphicFramePr>
          <p:nvPr>
            <p:extLst>
              <p:ext uri="{D42A27DB-BD31-4B8C-83A1-F6EECF244321}">
                <p14:modId xmlns:p14="http://schemas.microsoft.com/office/powerpoint/2010/main" val="1029806921"/>
              </p:ext>
            </p:extLst>
          </p:nvPr>
        </p:nvGraphicFramePr>
        <p:xfrm>
          <a:off x="1174801" y="1704746"/>
          <a:ext cx="7009509" cy="4050142"/>
        </p:xfrm>
        <a:graphic>
          <a:graphicData uri="http://schemas.openxmlformats.org/drawingml/2006/table">
            <a:tbl>
              <a:tblPr firstRow="1" bandRow="1">
                <a:tableStyleId>{5C22544A-7EE6-4342-B048-85BDC9FD1C3A}</a:tableStyleId>
              </a:tblPr>
              <a:tblGrid>
                <a:gridCol w="3435077">
                  <a:extLst>
                    <a:ext uri="{9D8B030D-6E8A-4147-A177-3AD203B41FA5}">
                      <a16:colId xmlns:a16="http://schemas.microsoft.com/office/drawing/2014/main" val="214643627"/>
                    </a:ext>
                  </a:extLst>
                </a:gridCol>
                <a:gridCol w="3574432">
                  <a:extLst>
                    <a:ext uri="{9D8B030D-6E8A-4147-A177-3AD203B41FA5}">
                      <a16:colId xmlns:a16="http://schemas.microsoft.com/office/drawing/2014/main" val="3103869354"/>
                    </a:ext>
                  </a:extLst>
                </a:gridCol>
              </a:tblGrid>
              <a:tr h="335064">
                <a:tc>
                  <a:txBody>
                    <a:bodyPr/>
                    <a:lstStyle/>
                    <a:p>
                      <a:r>
                        <a:rPr lang="de-DE" dirty="0">
                          <a:latin typeface="Arial" panose="020B0604020202020204" pitchFamily="34" charset="0"/>
                          <a:cs typeface="Arial" panose="020B0604020202020204" pitchFamily="34" charset="0"/>
                        </a:rPr>
                        <a:t>Diagnoseaufgabe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solidFill>
                  </a:tcPr>
                </a:tc>
                <a:tc>
                  <a:txBody>
                    <a:bodyPr/>
                    <a:lstStyle/>
                    <a:p>
                      <a:r>
                        <a:rPr lang="de-DE" dirty="0">
                          <a:latin typeface="Arial" panose="020B0604020202020204" pitchFamily="34" charset="0"/>
                          <a:cs typeface="Arial" panose="020B0604020202020204" pitchFamily="34" charset="0"/>
                        </a:rPr>
                        <a:t>Förderaufgabe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7D87"/>
                    </a:solidFill>
                  </a:tcPr>
                </a:tc>
                <a:extLst>
                  <a:ext uri="{0D108BD9-81ED-4DB2-BD59-A6C34878D82A}">
                    <a16:rowId xmlns:a16="http://schemas.microsoft.com/office/drawing/2014/main" val="2547693542"/>
                  </a:ext>
                </a:extLst>
              </a:tr>
              <a:tr h="3684382">
                <a:tc>
                  <a:txBody>
                    <a:bodyPr/>
                    <a:lstStyle/>
                    <a:p>
                      <a:endParaRPr lang="de-DE"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3212310"/>
                  </a:ext>
                </a:extLst>
              </a:tr>
            </a:tbl>
          </a:graphicData>
        </a:graphic>
      </p:graphicFrame>
      <p:sp>
        <p:nvSpPr>
          <p:cNvPr id="4" name="Textfeld 3">
            <a:extLst>
              <a:ext uri="{FF2B5EF4-FFF2-40B4-BE49-F238E27FC236}">
                <a16:creationId xmlns:a16="http://schemas.microsoft.com/office/drawing/2014/main" id="{F9448794-F3D9-692B-0F7A-D3FF9CEB0A46}"/>
              </a:ext>
            </a:extLst>
          </p:cNvPr>
          <p:cNvSpPr txBox="1"/>
          <p:nvPr/>
        </p:nvSpPr>
        <p:spPr>
          <a:xfrm>
            <a:off x="7017780" y="5974307"/>
            <a:ext cx="2333059"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/500</a:t>
            </a:r>
            <a:endParaRPr lang="de-DE" sz="1000" dirty="0">
              <a:solidFill>
                <a:srgbClr val="327D87"/>
              </a:solidFill>
              <a:latin typeface="Arial" panose="020B0604020202020204" pitchFamily="34" charset="0"/>
              <a:cs typeface="Arial" panose="020B0604020202020204" pitchFamily="34" charset="0"/>
            </a:endParaRPr>
          </a:p>
        </p:txBody>
      </p:sp>
      <p:sp>
        <p:nvSpPr>
          <p:cNvPr id="7" name="Foliennummernplatzhalter 4">
            <a:extLst>
              <a:ext uri="{FF2B5EF4-FFF2-40B4-BE49-F238E27FC236}">
                <a16:creationId xmlns:a16="http://schemas.microsoft.com/office/drawing/2014/main" id="{BE189F64-B394-7380-B542-9D5D93CEC860}"/>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33</a:t>
            </a:fld>
            <a:endParaRPr lang="de-DE" dirty="0"/>
          </a:p>
        </p:txBody>
      </p:sp>
      <p:sp>
        <p:nvSpPr>
          <p:cNvPr id="10" name="Diagnosegeleitet fördern">
            <a:extLst>
              <a:ext uri="{FF2B5EF4-FFF2-40B4-BE49-F238E27FC236}">
                <a16:creationId xmlns:a16="http://schemas.microsoft.com/office/drawing/2014/main" id="{79F2ABC5-89DA-82C7-1790-EEB6F0CABA50}"/>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pic>
        <p:nvPicPr>
          <p:cNvPr id="11" name="Bild" descr="Bild">
            <a:extLst>
              <a:ext uri="{FF2B5EF4-FFF2-40B4-BE49-F238E27FC236}">
                <a16:creationId xmlns:a16="http://schemas.microsoft.com/office/drawing/2014/main" id="{CF1C95D3-F327-2218-07B3-09437B58F0B2}"/>
              </a:ext>
            </a:extLst>
          </p:cNvPr>
          <p:cNvPicPr>
            <a:picLocks noChangeAspect="1"/>
          </p:cNvPicPr>
          <p:nvPr/>
        </p:nvPicPr>
        <p:blipFill>
          <a:blip r:embed="rId4"/>
          <a:stretch>
            <a:fillRect/>
          </a:stretch>
        </p:blipFill>
        <p:spPr>
          <a:xfrm>
            <a:off x="7546266" y="440322"/>
            <a:ext cx="1512008" cy="898609"/>
          </a:xfrm>
          <a:prstGeom prst="rect">
            <a:avLst/>
          </a:prstGeom>
          <a:ln w="12700">
            <a:miter lim="400000"/>
          </a:ln>
        </p:spPr>
      </p:pic>
      <p:sp>
        <p:nvSpPr>
          <p:cNvPr id="5" name="Textfeld 4">
            <a:extLst>
              <a:ext uri="{FF2B5EF4-FFF2-40B4-BE49-F238E27FC236}">
                <a16:creationId xmlns:a16="http://schemas.microsoft.com/office/drawing/2014/main" id="{2E742E32-93FA-E8C1-46A7-4F63DF686E25}"/>
              </a:ext>
            </a:extLst>
          </p:cNvPr>
          <p:cNvSpPr txBox="1"/>
          <p:nvPr/>
        </p:nvSpPr>
        <p:spPr>
          <a:xfrm>
            <a:off x="1193815" y="2086652"/>
            <a:ext cx="3397199" cy="3098284"/>
          </a:xfrm>
          <a:prstGeom prst="rect">
            <a:avLst/>
          </a:prstGeom>
          <a:noFill/>
        </p:spPr>
        <p:txBody>
          <a:bodyPr wrap="square" rtlCol="0">
            <a:spAutoFit/>
          </a:bodyPr>
          <a:lstStyle/>
          <a:p>
            <a:pPr marL="135355" indent="-135355">
              <a:spcBef>
                <a:spcPts val="450"/>
              </a:spcBef>
              <a:buSzPct val="100000"/>
              <a:buChar char="•"/>
              <a:defRPr b="1">
                <a:latin typeface="Helvetica Neue"/>
                <a:ea typeface="Helvetica Neue"/>
                <a:cs typeface="Helvetica Neue"/>
                <a:sym typeface="Helvetica Neue"/>
              </a:defRPr>
            </a:pPr>
            <a:r>
              <a:rPr lang="de-DE" sz="1600" b="1" dirty="0" err="1">
                <a:solidFill>
                  <a:srgbClr val="0C656D"/>
                </a:solidFill>
                <a:latin typeface="Arial" panose="020B0604020202020204" pitchFamily="34" charset="0"/>
                <a:cs typeface="Arial" panose="020B0604020202020204" pitchFamily="34" charset="0"/>
              </a:rPr>
              <a:t>Informativität</a:t>
            </a:r>
            <a:r>
              <a:rPr lang="de-DE" sz="1600" b="0" dirty="0">
                <a:solidFill>
                  <a:srgbClr val="0C656D"/>
                </a:solidFill>
                <a:latin typeface="Arial" panose="020B0604020202020204" pitchFamily="34" charset="0"/>
                <a:cs typeface="Arial" panose="020B0604020202020204" pitchFamily="34" charset="0"/>
              </a:rPr>
              <a:t>:</a:t>
            </a:r>
            <a:r>
              <a:rPr lang="de-DE" sz="1600" b="0" dirty="0">
                <a:latin typeface="Arial" panose="020B0604020202020204" pitchFamily="34" charset="0"/>
                <a:cs typeface="Arial" panose="020B0604020202020204" pitchFamily="34" charset="0"/>
              </a:rPr>
              <a:t> Erfährt man etwas über die individuellen Denkwege?</a:t>
            </a:r>
          </a:p>
          <a:p>
            <a:pPr marL="135355" indent="-135355">
              <a:spcBef>
                <a:spcPts val="450"/>
              </a:spcBef>
              <a:buSzPct val="100000"/>
              <a:buChar char="•"/>
              <a:defRPr b="1">
                <a:latin typeface="Helvetica Neue"/>
                <a:ea typeface="Helvetica Neue"/>
                <a:cs typeface="Helvetica Neue"/>
                <a:sym typeface="Helvetica Neue"/>
              </a:defRPr>
            </a:pPr>
            <a:r>
              <a:rPr lang="de-DE" sz="1600" b="1" dirty="0">
                <a:solidFill>
                  <a:srgbClr val="0C656D"/>
                </a:solidFill>
                <a:latin typeface="Arial" panose="020B0604020202020204" pitchFamily="34" charset="0"/>
                <a:cs typeface="Arial" panose="020B0604020202020204" pitchFamily="34" charset="0"/>
              </a:rPr>
              <a:t>Offenheit</a:t>
            </a:r>
            <a:r>
              <a:rPr lang="de-DE" sz="1600" b="0" dirty="0">
                <a:solidFill>
                  <a:srgbClr val="0C656D"/>
                </a:solidFill>
                <a:latin typeface="Arial" panose="020B0604020202020204" pitchFamily="34" charset="0"/>
                <a:cs typeface="Arial" panose="020B0604020202020204" pitchFamily="34" charset="0"/>
              </a:rPr>
              <a:t>:</a:t>
            </a:r>
            <a:r>
              <a:rPr lang="de-DE" sz="1600" b="0" dirty="0">
                <a:solidFill>
                  <a:srgbClr val="EB4F1E"/>
                </a:solidFill>
                <a:latin typeface="Arial" panose="020B0604020202020204" pitchFamily="34" charset="0"/>
                <a:cs typeface="Arial" panose="020B0604020202020204" pitchFamily="34" charset="0"/>
              </a:rPr>
              <a:t> </a:t>
            </a:r>
            <a:r>
              <a:rPr lang="de-DE" sz="1600" b="0" dirty="0">
                <a:latin typeface="Arial" panose="020B0604020202020204" pitchFamily="34" charset="0"/>
                <a:cs typeface="Arial" panose="020B0604020202020204" pitchFamily="34" charset="0"/>
              </a:rPr>
              <a:t>Sind mehrere Lösungswege möglich?</a:t>
            </a:r>
          </a:p>
          <a:p>
            <a:pPr marL="135355" indent="-135355">
              <a:spcBef>
                <a:spcPts val="450"/>
              </a:spcBef>
              <a:buSzPct val="100000"/>
              <a:buChar char="•"/>
              <a:defRPr b="1">
                <a:latin typeface="Helvetica Neue"/>
                <a:ea typeface="Helvetica Neue"/>
                <a:cs typeface="Helvetica Neue"/>
                <a:sym typeface="Helvetica Neue"/>
              </a:defRPr>
            </a:pPr>
            <a:r>
              <a:rPr lang="de-DE" sz="1600" b="1" dirty="0">
                <a:solidFill>
                  <a:srgbClr val="0C656D"/>
                </a:solidFill>
                <a:latin typeface="Arial" panose="020B0604020202020204" pitchFamily="34" charset="0"/>
                <a:cs typeface="Arial" panose="020B0604020202020204" pitchFamily="34" charset="0"/>
              </a:rPr>
              <a:t>Prozessbezug</a:t>
            </a:r>
            <a:r>
              <a:rPr lang="de-DE" sz="1600" b="0" dirty="0">
                <a:solidFill>
                  <a:srgbClr val="0C656D"/>
                </a:solidFill>
                <a:latin typeface="Arial" panose="020B0604020202020204" pitchFamily="34" charset="0"/>
                <a:cs typeface="Arial" panose="020B0604020202020204" pitchFamily="34" charset="0"/>
              </a:rPr>
              <a:t>: </a:t>
            </a:r>
            <a:r>
              <a:rPr lang="de-DE" sz="1600" b="0" dirty="0">
                <a:latin typeface="Arial" panose="020B0604020202020204" pitchFamily="34" charset="0"/>
                <a:cs typeface="Arial" panose="020B0604020202020204" pitchFamily="34" charset="0"/>
              </a:rPr>
              <a:t>Erfährt man etwas über die Lösungsstrategien des Kindes und über weitergehende (prozessbezogene) Kompetenzen?</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900" dirty="0">
                <a:latin typeface="Arial" panose="020B0604020202020204" pitchFamily="34" charset="0"/>
                <a:cs typeface="Arial" panose="020B0604020202020204" pitchFamily="34" charset="0"/>
              </a:rPr>
              <a:t>(vgl. Sundermann &amp; Selter, 2006)</a:t>
            </a:r>
          </a:p>
          <a:p>
            <a:endParaRPr lang="de-DE" dirty="0"/>
          </a:p>
        </p:txBody>
      </p:sp>
      <p:sp>
        <p:nvSpPr>
          <p:cNvPr id="8" name="Textfeld 7">
            <a:extLst>
              <a:ext uri="{FF2B5EF4-FFF2-40B4-BE49-F238E27FC236}">
                <a16:creationId xmlns:a16="http://schemas.microsoft.com/office/drawing/2014/main" id="{E546A0DF-5650-BBD3-12C8-8290D37F1459}"/>
              </a:ext>
            </a:extLst>
          </p:cNvPr>
          <p:cNvSpPr txBox="1"/>
          <p:nvPr/>
        </p:nvSpPr>
        <p:spPr>
          <a:xfrm>
            <a:off x="4601020" y="2073181"/>
            <a:ext cx="3583289" cy="3624069"/>
          </a:xfrm>
          <a:prstGeom prst="rect">
            <a:avLst/>
          </a:prstGeom>
          <a:noFill/>
        </p:spPr>
        <p:txBody>
          <a:bodyPr wrap="square" rtlCol="0">
            <a:spAutoFit/>
          </a:bodyPr>
          <a:lstStyle/>
          <a:p>
            <a:pPr marL="135355" indent="-135355">
              <a:spcBef>
                <a:spcPts val="450"/>
              </a:spcBef>
              <a:buSzPct val="100000"/>
              <a:buChar char="•"/>
              <a:defRPr b="1">
                <a:latin typeface="Helvetica Neue"/>
                <a:ea typeface="Helvetica Neue"/>
                <a:cs typeface="Helvetica Neue"/>
                <a:sym typeface="Helvetica Neue"/>
              </a:defRPr>
            </a:pPr>
            <a:r>
              <a:rPr lang="de-DE" sz="1600" b="1" dirty="0">
                <a:solidFill>
                  <a:srgbClr val="0C656D"/>
                </a:solidFill>
                <a:latin typeface="Arial" panose="020B0604020202020204" pitchFamily="34" charset="0"/>
                <a:cs typeface="Arial" panose="020B0604020202020204" pitchFamily="34" charset="0"/>
              </a:rPr>
              <a:t>Diagnosegeleitet</a:t>
            </a:r>
            <a:r>
              <a:rPr lang="de-DE" sz="1600" b="0" dirty="0">
                <a:solidFill>
                  <a:srgbClr val="0C656D"/>
                </a:solidFill>
                <a:latin typeface="Arial" panose="020B0604020202020204" pitchFamily="34" charset="0"/>
                <a:cs typeface="Arial" panose="020B0604020202020204" pitchFamily="34" charset="0"/>
              </a:rPr>
              <a:t>:</a:t>
            </a:r>
            <a:r>
              <a:rPr lang="de-DE" sz="1600" b="0" dirty="0">
                <a:latin typeface="Arial" panose="020B0604020202020204" pitchFamily="34" charset="0"/>
                <a:cs typeface="Arial" panose="020B0604020202020204" pitchFamily="34" charset="0"/>
              </a:rPr>
              <a:t> Werden die vorher erhobenen Kenntnisse als Grundlage bei der Auswahl der Förderaufgabe genutzt?</a:t>
            </a:r>
          </a:p>
          <a:p>
            <a:pPr marL="135355" indent="-135355">
              <a:spcBef>
                <a:spcPts val="450"/>
              </a:spcBef>
              <a:buSzPct val="100000"/>
              <a:buChar char="•"/>
              <a:defRPr b="1">
                <a:latin typeface="Helvetica Neue"/>
                <a:ea typeface="Helvetica Neue"/>
                <a:cs typeface="Helvetica Neue"/>
                <a:sym typeface="Helvetica Neue"/>
              </a:defRPr>
            </a:pPr>
            <a:r>
              <a:rPr lang="de-DE" sz="1600" b="1" dirty="0" err="1">
                <a:solidFill>
                  <a:srgbClr val="0C656D"/>
                </a:solidFill>
                <a:latin typeface="Arial" panose="020B0604020202020204" pitchFamily="34" charset="0"/>
                <a:cs typeface="Arial" panose="020B0604020202020204" pitchFamily="34" charset="0"/>
              </a:rPr>
              <a:t>Verstehensorientiert</a:t>
            </a:r>
            <a:r>
              <a:rPr lang="de-DE" sz="1600" b="0" dirty="0">
                <a:solidFill>
                  <a:srgbClr val="0C656D"/>
                </a:solidFill>
                <a:latin typeface="Arial" panose="020B0604020202020204" pitchFamily="34" charset="0"/>
                <a:cs typeface="Arial" panose="020B0604020202020204" pitchFamily="34" charset="0"/>
              </a:rPr>
              <a:t>:</a:t>
            </a:r>
            <a:r>
              <a:rPr lang="de-DE" sz="1600" b="0" dirty="0">
                <a:solidFill>
                  <a:srgbClr val="EB4F1E"/>
                </a:solidFill>
                <a:latin typeface="Arial" panose="020B0604020202020204" pitchFamily="34" charset="0"/>
                <a:cs typeface="Arial" panose="020B0604020202020204" pitchFamily="34" charset="0"/>
              </a:rPr>
              <a:t> </a:t>
            </a:r>
            <a:r>
              <a:rPr lang="de-DE" sz="1600" b="0" dirty="0">
                <a:latin typeface="Arial" panose="020B0604020202020204" pitchFamily="34" charset="0"/>
                <a:cs typeface="Arial" panose="020B0604020202020204" pitchFamily="34" charset="0"/>
              </a:rPr>
              <a:t>Dient die Förderaufgabe dem Aufbau von Verständnis?</a:t>
            </a:r>
          </a:p>
          <a:p>
            <a:pPr marL="135355" indent="-135355">
              <a:spcBef>
                <a:spcPts val="450"/>
              </a:spcBef>
              <a:buSzPct val="100000"/>
              <a:buChar char="•"/>
              <a:defRPr b="1">
                <a:latin typeface="Helvetica Neue"/>
                <a:ea typeface="Helvetica Neue"/>
                <a:cs typeface="Helvetica Neue"/>
                <a:sym typeface="Helvetica Neue"/>
              </a:defRPr>
            </a:pPr>
            <a:r>
              <a:rPr lang="de-DE" sz="1600" b="1" dirty="0">
                <a:solidFill>
                  <a:srgbClr val="0C656D"/>
                </a:solidFill>
                <a:latin typeface="Arial" panose="020B0604020202020204" pitchFamily="34" charset="0"/>
                <a:cs typeface="Arial" panose="020B0604020202020204" pitchFamily="34" charset="0"/>
              </a:rPr>
              <a:t>Kommunikationsfördernd</a:t>
            </a:r>
            <a:r>
              <a:rPr lang="de-DE" sz="1600" b="0" dirty="0">
                <a:solidFill>
                  <a:srgbClr val="0C656D"/>
                </a:solidFill>
                <a:latin typeface="Arial" panose="020B0604020202020204" pitchFamily="34" charset="0"/>
                <a:cs typeface="Arial" panose="020B0604020202020204" pitchFamily="34" charset="0"/>
              </a:rPr>
              <a:t>: </a:t>
            </a:r>
            <a:r>
              <a:rPr lang="de-DE" sz="1600" b="0" dirty="0">
                <a:latin typeface="Arial" panose="020B0604020202020204" pitchFamily="34" charset="0"/>
                <a:cs typeface="Arial" panose="020B0604020202020204" pitchFamily="34" charset="0"/>
              </a:rPr>
              <a:t>Ist Kommunikation über unterschiedliche Vorgehensweisen, Vorstellungen oder Denkwege möglich, um Verständnis aufzubauen?</a:t>
            </a:r>
          </a:p>
          <a:p>
            <a:pPr algn="r">
              <a:spcBef>
                <a:spcPts val="450"/>
              </a:spcBef>
              <a:buSzPct val="100000"/>
              <a:defRPr b="1">
                <a:latin typeface="Helvetica Neue"/>
                <a:ea typeface="Helvetica Neue"/>
                <a:cs typeface="Helvetica Neue"/>
                <a:sym typeface="Helvetica Neue"/>
              </a:defRPr>
            </a:pPr>
            <a:r>
              <a:rPr lang="de-DE" sz="900" b="0" dirty="0">
                <a:latin typeface="Arial" panose="020B0604020202020204" pitchFamily="34" charset="0"/>
                <a:cs typeface="Arial" panose="020B0604020202020204" pitchFamily="34" charset="0"/>
                <a:sym typeface="Helvetica Neue"/>
              </a:rPr>
              <a:t>(Hußmann, </a:t>
            </a:r>
            <a:r>
              <a:rPr lang="de-DE" sz="900" b="0" dirty="0" err="1">
                <a:latin typeface="Arial" panose="020B0604020202020204" pitchFamily="34" charset="0"/>
                <a:cs typeface="Arial" panose="020B0604020202020204" pitchFamily="34" charset="0"/>
                <a:sym typeface="Helvetica Neue"/>
              </a:rPr>
              <a:t>Nührenbörger</a:t>
            </a:r>
            <a:r>
              <a:rPr lang="de-DE" sz="900" b="0" dirty="0">
                <a:latin typeface="Arial" panose="020B0604020202020204" pitchFamily="34" charset="0"/>
                <a:cs typeface="Arial" panose="020B0604020202020204" pitchFamily="34" charset="0"/>
                <a:sym typeface="Helvetica Neue"/>
              </a:rPr>
              <a:t>, Prediger &amp; Selter, 2014)</a:t>
            </a:r>
            <a:endParaRPr lang="de-DE"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84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5" name="Textplatzhalter 4">
            <a:extLst>
              <a:ext uri="{FF2B5EF4-FFF2-40B4-BE49-F238E27FC236}">
                <a16:creationId xmlns:a16="http://schemas.microsoft.com/office/drawing/2014/main" id="{BB991641-B35B-7973-0074-B8DCAC6A5FC2}"/>
              </a:ext>
            </a:extLst>
          </p:cNvPr>
          <p:cNvSpPr>
            <a:spLocks noGrp="1"/>
          </p:cNvSpPr>
          <p:nvPr>
            <p:ph type="body" sz="quarter" idx="13"/>
          </p:nvPr>
        </p:nvSpPr>
        <p:spPr/>
        <p:txBody>
          <a:bodyPr/>
          <a:lstStyle/>
          <a:p>
            <a:r>
              <a:rPr lang="de-DE" dirty="0"/>
              <a:t>DIAGNOSE- UND FÖRDERAUFGABEN 4 – AKTIVITÄT</a:t>
            </a:r>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418927" cy="4835568"/>
          </a:xfrm>
        </p:spPr>
        <p:txBody>
          <a:bodyPr/>
          <a:lstStyle/>
          <a:p>
            <a:pPr>
              <a:lnSpc>
                <a:spcPct val="100000"/>
              </a:lnSpc>
            </a:pPr>
            <a:r>
              <a:rPr lang="de-DE" b="1" dirty="0"/>
              <a:t>Ziel</a:t>
            </a:r>
            <a:r>
              <a:rPr lang="de-DE" dirty="0"/>
              <a:t>: In der Aktivität wird direkt am Vorwissen der Lehrkräfte angeknüpft und das neue (oder alte) Wissen der Kriterien von Diagnose- und Förderaufgaben praktisch angewendet und gegeneinander abgegrenzt. </a:t>
            </a:r>
          </a:p>
          <a:p>
            <a:pPr>
              <a:lnSpc>
                <a:spcPct val="100000"/>
              </a:lnSpc>
            </a:pPr>
            <a:r>
              <a:rPr lang="de-DE" b="1" dirty="0"/>
              <a:t>Basisaufgabe: </a:t>
            </a:r>
            <a:r>
              <a:rPr lang="de-DE" dirty="0"/>
              <a:t>Kriterien für </a:t>
            </a:r>
            <a:r>
              <a:rPr lang="de-DE" b="1" dirty="0"/>
              <a:t>Diagnoseaufgaben</a:t>
            </a:r>
            <a:r>
              <a:rPr lang="de-DE" dirty="0"/>
              <a:t>:</a:t>
            </a:r>
          </a:p>
          <a:p>
            <a:pPr marL="285750" indent="-285750">
              <a:lnSpc>
                <a:spcPct val="100000"/>
              </a:lnSpc>
              <a:buFont typeface="Symbol" pitchFamily="2" charset="2"/>
              <a:buChar char="-"/>
            </a:pPr>
            <a:r>
              <a:rPr lang="de-DE" dirty="0" err="1"/>
              <a:t>Informativität</a:t>
            </a:r>
            <a:r>
              <a:rPr lang="de-DE" dirty="0"/>
              <a:t>: durch das Beschreiben der Würfe </a:t>
            </a:r>
          </a:p>
          <a:p>
            <a:pPr marL="285750" indent="-285750">
              <a:lnSpc>
                <a:spcPct val="100000"/>
              </a:lnSpc>
              <a:buFont typeface="Symbol" pitchFamily="2" charset="2"/>
              <a:buChar char="-"/>
            </a:pPr>
            <a:r>
              <a:rPr lang="de-DE" dirty="0"/>
              <a:t>Prozessbezug: Darstellen/Kommunizieren durch Notieren und Beschreiben der Würfe und Sortierungen der Würfel</a:t>
            </a:r>
          </a:p>
          <a:p>
            <a:pPr>
              <a:lnSpc>
                <a:spcPct val="100000"/>
              </a:lnSpc>
            </a:pPr>
            <a:r>
              <a:rPr lang="de-DE" b="1" dirty="0">
                <a:sym typeface="Wingdings" pitchFamily="2" charset="2"/>
              </a:rPr>
              <a:t>Basisaufgabe: </a:t>
            </a:r>
            <a:r>
              <a:rPr lang="de-DE" dirty="0">
                <a:sym typeface="Wingdings" pitchFamily="2" charset="2"/>
              </a:rPr>
              <a:t>Kriterien für </a:t>
            </a:r>
            <a:r>
              <a:rPr lang="de-DE" b="1" dirty="0"/>
              <a:t>Förderaufgaben</a:t>
            </a:r>
            <a:r>
              <a:rPr lang="de-DE" dirty="0"/>
              <a:t>: </a:t>
            </a:r>
          </a:p>
          <a:p>
            <a:pPr marL="285750" indent="-285750">
              <a:lnSpc>
                <a:spcPct val="100000"/>
              </a:lnSpc>
              <a:buFont typeface="Symbol" pitchFamily="2" charset="2"/>
              <a:buChar char="-"/>
            </a:pPr>
            <a:r>
              <a:rPr lang="de-DE" dirty="0"/>
              <a:t>Diagnosegeleitet: Diagnostische Beobachtungen während der Basisaufgabe als Grundlage für die Auswahl der erweiterten oder reduzierten Weiterführung</a:t>
            </a:r>
          </a:p>
          <a:p>
            <a:pPr marL="285750" indent="-285750">
              <a:lnSpc>
                <a:spcPct val="100000"/>
              </a:lnSpc>
              <a:buFont typeface="Symbol" pitchFamily="2" charset="2"/>
              <a:buChar char="-"/>
            </a:pPr>
            <a:r>
              <a:rPr lang="de-DE" dirty="0" err="1"/>
              <a:t>Verstehensorientiert</a:t>
            </a:r>
            <a:r>
              <a:rPr lang="de-DE" dirty="0"/>
              <a:t>: Einführung Multiplikation durch das konkrete Sammeln gleichgroßer Mengen </a:t>
            </a:r>
            <a:r>
              <a:rPr lang="de-DE" dirty="0">
                <a:sym typeface="Wingdings" pitchFamily="2" charset="2"/>
              </a:rPr>
              <a:t> fortgesetzte Addition als Übergang zur Multiplikation</a:t>
            </a:r>
            <a:r>
              <a:rPr lang="de-DE" dirty="0"/>
              <a:t> </a:t>
            </a:r>
          </a:p>
        </p:txBody>
      </p:sp>
    </p:spTree>
    <p:extLst>
      <p:ext uri="{BB962C8B-B14F-4D97-AF65-F5344CB8AC3E}">
        <p14:creationId xmlns:p14="http://schemas.microsoft.com/office/powerpoint/2010/main" val="2297038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096423" y="212371"/>
            <a:ext cx="7666577" cy="603704"/>
          </a:xfrm>
        </p:spPr>
        <p:txBody>
          <a:bodyPr>
            <a:normAutofit fontScale="90000"/>
          </a:bodyPr>
          <a:lstStyle/>
          <a:p>
            <a:r>
              <a:rPr lang="de-DE" dirty="0"/>
              <a:t>Anwendung: Kriterien von Diagnose- und Förderaufgaben</a:t>
            </a:r>
          </a:p>
        </p:txBody>
      </p:sp>
      <p:sp>
        <p:nvSpPr>
          <p:cNvPr id="9" name="Textplatzhalter 8"/>
          <p:cNvSpPr>
            <a:spLocks noGrp="1"/>
          </p:cNvSpPr>
          <p:nvPr>
            <p:ph type="body" sz="quarter" idx="14"/>
          </p:nvPr>
        </p:nvSpPr>
        <p:spPr>
          <a:xfrm>
            <a:off x="1195983" y="1617888"/>
            <a:ext cx="5514686" cy="2539221"/>
          </a:xfrm>
        </p:spPr>
        <p:txBody>
          <a:bodyPr lIns="91440" tIns="45720" rIns="91440" bIns="45720" anchor="t">
            <a:normAutofit fontScale="85000" lnSpcReduction="10000"/>
          </a:bodyPr>
          <a:lstStyle/>
          <a:p>
            <a:r>
              <a:rPr lang="de-DE" dirty="0"/>
              <a:t>Welche </a:t>
            </a:r>
            <a:r>
              <a:rPr lang="de-DE" b="1" dirty="0"/>
              <a:t>Kriterien für Diagnoseaufgaben </a:t>
            </a:r>
            <a:r>
              <a:rPr lang="de-DE" dirty="0"/>
              <a:t>haben Sie bereits für die Aufgabenstellung kompakt „Pasch würfeln“ genannt? Welche weiteren Kriterien finden Sie in dieser Aufgabenstellung bzw. inwiefern könnte die Aufgabe variiert werden, um noch weitere Kriterien zu erfüllen? </a:t>
            </a:r>
            <a:endParaRPr lang="de-DE" dirty="0">
              <a:latin typeface="Arial"/>
              <a:cs typeface="Arial"/>
            </a:endParaRPr>
          </a:p>
        </p:txBody>
      </p:sp>
      <p:sp>
        <p:nvSpPr>
          <p:cNvPr id="6" name="Foliennummernplatzhalter 5"/>
          <p:cNvSpPr>
            <a:spLocks noGrp="1"/>
          </p:cNvSpPr>
          <p:nvPr>
            <p:ph type="sldNum" sz="quarter" idx="12"/>
          </p:nvPr>
        </p:nvSpPr>
        <p:spPr/>
        <p:txBody>
          <a:bodyPr/>
          <a:lstStyle/>
          <a:p>
            <a:fld id="{C3752B7C-18A9-864D-BBCB-54A9F41B5594}" type="slidenum">
              <a:rPr lang="de-DE" smtClean="0"/>
              <a:pPr/>
              <a:t>35</a:t>
            </a:fld>
            <a:endParaRPr lang="de-DE" dirty="0"/>
          </a:p>
        </p:txBody>
      </p:sp>
      <p:sp>
        <p:nvSpPr>
          <p:cNvPr id="8" name="Textplatzhalter 7"/>
          <p:cNvSpPr>
            <a:spLocks noGrp="1"/>
          </p:cNvSpPr>
          <p:nvPr>
            <p:ph type="body" sz="quarter" idx="13"/>
          </p:nvPr>
        </p:nvSpPr>
        <p:spPr>
          <a:xfrm>
            <a:off x="1096318" y="4197269"/>
            <a:ext cx="5115899" cy="1389492"/>
          </a:xfrm>
        </p:spPr>
        <p:txBody>
          <a:bodyPr>
            <a:normAutofit fontScale="85000" lnSpcReduction="10000"/>
          </a:bodyPr>
          <a:lstStyle/>
          <a:p>
            <a:r>
              <a:rPr lang="de-DE" dirty="0"/>
              <a:t>Zusatzfragen: Könnte diese Aufgabenstellung kompakt „Pasch würfeln“ aus Ihrer Sicht auch als Förderaufgabe genutzt werden? Falls ja, welche Kriterien erfüllt sie?</a:t>
            </a:r>
          </a:p>
        </p:txBody>
      </p:sp>
      <p:sp>
        <p:nvSpPr>
          <p:cNvPr id="2" name="Abgerundetes Rechteck">
            <a:extLst>
              <a:ext uri="{FF2B5EF4-FFF2-40B4-BE49-F238E27FC236}">
                <a16:creationId xmlns:a16="http://schemas.microsoft.com/office/drawing/2014/main" id="{ECB2F8FA-AF2D-C55D-B446-836781168C0F}"/>
              </a:ext>
            </a:extLst>
          </p:cNvPr>
          <p:cNvSpPr/>
          <p:nvPr/>
        </p:nvSpPr>
        <p:spPr>
          <a:xfrm>
            <a:off x="6467819" y="2359347"/>
            <a:ext cx="2295181" cy="2615609"/>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dirty="0"/>
          </a:p>
        </p:txBody>
      </p:sp>
      <p:sp>
        <p:nvSpPr>
          <p:cNvPr id="3" name="Basisaufgabe…">
            <a:extLst>
              <a:ext uri="{FF2B5EF4-FFF2-40B4-BE49-F238E27FC236}">
                <a16:creationId xmlns:a16="http://schemas.microsoft.com/office/drawing/2014/main" id="{6BC88873-4C9F-FFCC-C402-154BB348B02A}"/>
              </a:ext>
            </a:extLst>
          </p:cNvPr>
          <p:cNvSpPr txBox="1"/>
          <p:nvPr/>
        </p:nvSpPr>
        <p:spPr>
          <a:xfrm>
            <a:off x="6542523" y="2688518"/>
            <a:ext cx="2145771" cy="7496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grpSp>
        <p:nvGrpSpPr>
          <p:cNvPr id="4" name="Gruppieren">
            <a:extLst>
              <a:ext uri="{FF2B5EF4-FFF2-40B4-BE49-F238E27FC236}">
                <a16:creationId xmlns:a16="http://schemas.microsoft.com/office/drawing/2014/main" id="{F04FB069-27A7-3DCA-3381-2F73866FF3A0}"/>
              </a:ext>
            </a:extLst>
          </p:cNvPr>
          <p:cNvGrpSpPr/>
          <p:nvPr/>
        </p:nvGrpSpPr>
        <p:grpSpPr>
          <a:xfrm>
            <a:off x="6521471" y="2966840"/>
            <a:ext cx="2187873" cy="1772650"/>
            <a:chOff x="427514" y="0"/>
            <a:chExt cx="2917161" cy="2363530"/>
          </a:xfrm>
        </p:grpSpPr>
        <p:sp>
          <p:nvSpPr>
            <p:cNvPr id="12" name="Rechteck">
              <a:extLst>
                <a:ext uri="{FF2B5EF4-FFF2-40B4-BE49-F238E27FC236}">
                  <a16:creationId xmlns:a16="http://schemas.microsoft.com/office/drawing/2014/main" id="{CD909A5A-240C-5591-4B22-26ECD321F4C5}"/>
                </a:ext>
              </a:extLst>
            </p:cNvPr>
            <p:cNvSpPr/>
            <p:nvPr/>
          </p:nvSpPr>
          <p:spPr>
            <a:xfrm>
              <a:off x="427514" y="0"/>
              <a:ext cx="2917161" cy="2363530"/>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3" name="Gruppieren">
              <a:extLst>
                <a:ext uri="{FF2B5EF4-FFF2-40B4-BE49-F238E27FC236}">
                  <a16:creationId xmlns:a16="http://schemas.microsoft.com/office/drawing/2014/main" id="{7AC1A445-5F5D-7221-7E33-370F1D6678FF}"/>
                </a:ext>
              </a:extLst>
            </p:cNvPr>
            <p:cNvGrpSpPr/>
            <p:nvPr/>
          </p:nvGrpSpPr>
          <p:grpSpPr>
            <a:xfrm>
              <a:off x="1609641" y="1082166"/>
              <a:ext cx="289566" cy="289568"/>
              <a:chOff x="1" y="0"/>
              <a:chExt cx="289564" cy="289566"/>
            </a:xfrm>
          </p:grpSpPr>
          <p:sp>
            <p:nvSpPr>
              <p:cNvPr id="47" name="Abgerundetes Rechteck">
                <a:extLst>
                  <a:ext uri="{FF2B5EF4-FFF2-40B4-BE49-F238E27FC236}">
                    <a16:creationId xmlns:a16="http://schemas.microsoft.com/office/drawing/2014/main" id="{C2F3114C-0046-B4FC-E466-40C0090399EA}"/>
                  </a:ext>
                </a:extLst>
              </p:cNvPr>
              <p:cNvSpPr/>
              <p:nvPr/>
            </p:nvSpPr>
            <p:spPr>
              <a:xfrm>
                <a:off x="1" y="0"/>
                <a:ext cx="289564" cy="289566"/>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48" name="Gruppieren">
                <a:extLst>
                  <a:ext uri="{FF2B5EF4-FFF2-40B4-BE49-F238E27FC236}">
                    <a16:creationId xmlns:a16="http://schemas.microsoft.com/office/drawing/2014/main" id="{EC978B03-A7F6-04FE-0B95-BBE19004CBE5}"/>
                  </a:ext>
                </a:extLst>
              </p:cNvPr>
              <p:cNvGrpSpPr/>
              <p:nvPr/>
            </p:nvGrpSpPr>
            <p:grpSpPr>
              <a:xfrm>
                <a:off x="43171" y="43324"/>
                <a:ext cx="202899" cy="206489"/>
                <a:chOff x="0" y="0"/>
                <a:chExt cx="202898" cy="206487"/>
              </a:xfrm>
            </p:grpSpPr>
            <p:sp>
              <p:nvSpPr>
                <p:cNvPr id="49" name="Kreis">
                  <a:extLst>
                    <a:ext uri="{FF2B5EF4-FFF2-40B4-BE49-F238E27FC236}">
                      <a16:creationId xmlns:a16="http://schemas.microsoft.com/office/drawing/2014/main" id="{9F8F4705-487B-7532-0C8F-A6483D993AA8}"/>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50" name="Kreis">
                  <a:extLst>
                    <a:ext uri="{FF2B5EF4-FFF2-40B4-BE49-F238E27FC236}">
                      <a16:creationId xmlns:a16="http://schemas.microsoft.com/office/drawing/2014/main" id="{0E41C425-4244-1011-C60F-2C256A3AFB06}"/>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4" name="Gruppieren">
              <a:extLst>
                <a:ext uri="{FF2B5EF4-FFF2-40B4-BE49-F238E27FC236}">
                  <a16:creationId xmlns:a16="http://schemas.microsoft.com/office/drawing/2014/main" id="{B84EBB4D-67FF-16A9-C021-039C7DC8EBF5}"/>
                </a:ext>
              </a:extLst>
            </p:cNvPr>
            <p:cNvGrpSpPr/>
            <p:nvPr/>
          </p:nvGrpSpPr>
          <p:grpSpPr>
            <a:xfrm>
              <a:off x="2125246" y="1175464"/>
              <a:ext cx="289567" cy="289567"/>
              <a:chOff x="0" y="0"/>
              <a:chExt cx="289565" cy="289565"/>
            </a:xfrm>
          </p:grpSpPr>
          <p:sp>
            <p:nvSpPr>
              <p:cNvPr id="43" name="Abgerundetes Rechteck">
                <a:extLst>
                  <a:ext uri="{FF2B5EF4-FFF2-40B4-BE49-F238E27FC236}">
                    <a16:creationId xmlns:a16="http://schemas.microsoft.com/office/drawing/2014/main" id="{B6FFFEF3-6951-F838-7C88-D75C1FB50951}"/>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44" name="Gruppieren">
                <a:extLst>
                  <a:ext uri="{FF2B5EF4-FFF2-40B4-BE49-F238E27FC236}">
                    <a16:creationId xmlns:a16="http://schemas.microsoft.com/office/drawing/2014/main" id="{4855CAE9-831F-F4BC-AC9C-D1E156B90325}"/>
                  </a:ext>
                </a:extLst>
              </p:cNvPr>
              <p:cNvGrpSpPr/>
              <p:nvPr/>
            </p:nvGrpSpPr>
            <p:grpSpPr>
              <a:xfrm>
                <a:off x="43172" y="43324"/>
                <a:ext cx="202899" cy="206490"/>
                <a:chOff x="1" y="0"/>
                <a:chExt cx="202898" cy="206488"/>
              </a:xfrm>
            </p:grpSpPr>
            <p:sp>
              <p:nvSpPr>
                <p:cNvPr id="45" name="Kreis">
                  <a:extLst>
                    <a:ext uri="{FF2B5EF4-FFF2-40B4-BE49-F238E27FC236}">
                      <a16:creationId xmlns:a16="http://schemas.microsoft.com/office/drawing/2014/main" id="{02C8FC8F-FE43-AAE5-3E7F-826FBDB72FAA}"/>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46" name="Kreis">
                  <a:extLst>
                    <a:ext uri="{FF2B5EF4-FFF2-40B4-BE49-F238E27FC236}">
                      <a16:creationId xmlns:a16="http://schemas.microsoft.com/office/drawing/2014/main" id="{CEDA638F-5C92-00FF-FD55-52E572C347D3}"/>
                    </a:ext>
                  </a:extLst>
                </p:cNvPr>
                <p:cNvSpPr/>
                <p:nvPr/>
              </p:nvSpPr>
              <p:spPr>
                <a:xfrm>
                  <a:off x="1"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5" name="Gruppieren">
              <a:extLst>
                <a:ext uri="{FF2B5EF4-FFF2-40B4-BE49-F238E27FC236}">
                  <a16:creationId xmlns:a16="http://schemas.microsoft.com/office/drawing/2014/main" id="{0E218024-758C-21D5-59FA-8188C926E748}"/>
                </a:ext>
              </a:extLst>
            </p:cNvPr>
            <p:cNvGrpSpPr/>
            <p:nvPr/>
          </p:nvGrpSpPr>
          <p:grpSpPr>
            <a:xfrm>
              <a:off x="2461766" y="1587023"/>
              <a:ext cx="289567" cy="289567"/>
              <a:chOff x="0" y="0"/>
              <a:chExt cx="289565" cy="289565"/>
            </a:xfrm>
          </p:grpSpPr>
          <p:sp>
            <p:nvSpPr>
              <p:cNvPr id="37" name="Abgerundetes Rechteck">
                <a:extLst>
                  <a:ext uri="{FF2B5EF4-FFF2-40B4-BE49-F238E27FC236}">
                    <a16:creationId xmlns:a16="http://schemas.microsoft.com/office/drawing/2014/main" id="{9EC32985-4C6B-E82C-7AFB-371258BA755E}"/>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38" name="Gruppieren">
                <a:extLst>
                  <a:ext uri="{FF2B5EF4-FFF2-40B4-BE49-F238E27FC236}">
                    <a16:creationId xmlns:a16="http://schemas.microsoft.com/office/drawing/2014/main" id="{3FE093FB-24A3-3A25-C0D1-0CC14E972CD6}"/>
                  </a:ext>
                </a:extLst>
              </p:cNvPr>
              <p:cNvGrpSpPr/>
              <p:nvPr/>
            </p:nvGrpSpPr>
            <p:grpSpPr>
              <a:xfrm>
                <a:off x="43331" y="41538"/>
                <a:ext cx="202903" cy="206490"/>
                <a:chOff x="-1" y="0"/>
                <a:chExt cx="202901" cy="206489"/>
              </a:xfrm>
            </p:grpSpPr>
            <p:sp>
              <p:nvSpPr>
                <p:cNvPr id="39" name="Kreis">
                  <a:extLst>
                    <a:ext uri="{FF2B5EF4-FFF2-40B4-BE49-F238E27FC236}">
                      <a16:creationId xmlns:a16="http://schemas.microsoft.com/office/drawing/2014/main" id="{B6DA5ED0-8C35-4E6E-C669-42FC1FD0A14A}"/>
                    </a:ext>
                  </a:extLst>
                </p:cNvPr>
                <p:cNvSpPr/>
                <p:nvPr/>
              </p:nvSpPr>
              <p:spPr>
                <a:xfrm>
                  <a:off x="66600" y="68394"/>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40" name="Gruppieren">
                  <a:extLst>
                    <a:ext uri="{FF2B5EF4-FFF2-40B4-BE49-F238E27FC236}">
                      <a16:creationId xmlns:a16="http://schemas.microsoft.com/office/drawing/2014/main" id="{390FB49A-BFFD-2486-6196-B7541EC00BFE}"/>
                    </a:ext>
                  </a:extLst>
                </p:cNvPr>
                <p:cNvGrpSpPr/>
                <p:nvPr/>
              </p:nvGrpSpPr>
              <p:grpSpPr>
                <a:xfrm>
                  <a:off x="-1" y="0"/>
                  <a:ext cx="202901" cy="206489"/>
                  <a:chOff x="0" y="1"/>
                  <a:chExt cx="202899" cy="206487"/>
                </a:xfrm>
              </p:grpSpPr>
              <p:sp>
                <p:nvSpPr>
                  <p:cNvPr id="41" name="Kreis">
                    <a:extLst>
                      <a:ext uri="{FF2B5EF4-FFF2-40B4-BE49-F238E27FC236}">
                        <a16:creationId xmlns:a16="http://schemas.microsoft.com/office/drawing/2014/main" id="{CED32D95-FD61-EF52-42F7-70A735B6B47D}"/>
                      </a:ext>
                    </a:extLst>
                  </p:cNvPr>
                  <p:cNvSpPr/>
                  <p:nvPr/>
                </p:nvSpPr>
                <p:spPr>
                  <a:xfrm>
                    <a:off x="133198" y="1"/>
                    <a:ext cx="69701"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42" name="Kreis">
                    <a:extLst>
                      <a:ext uri="{FF2B5EF4-FFF2-40B4-BE49-F238E27FC236}">
                        <a16:creationId xmlns:a16="http://schemas.microsoft.com/office/drawing/2014/main" id="{3C40D8C0-F013-ECB1-3FCE-A96A33AF0AFD}"/>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16" name="Gruppieren">
              <a:extLst>
                <a:ext uri="{FF2B5EF4-FFF2-40B4-BE49-F238E27FC236}">
                  <a16:creationId xmlns:a16="http://schemas.microsoft.com/office/drawing/2014/main" id="{DA38C5CB-4356-9D4A-B01F-FD7235F5A667}"/>
                </a:ext>
              </a:extLst>
            </p:cNvPr>
            <p:cNvGrpSpPr/>
            <p:nvPr/>
          </p:nvGrpSpPr>
          <p:grpSpPr>
            <a:xfrm>
              <a:off x="1348893" y="1587023"/>
              <a:ext cx="289566" cy="289567"/>
              <a:chOff x="0" y="0"/>
              <a:chExt cx="289565" cy="289565"/>
            </a:xfrm>
          </p:grpSpPr>
          <p:sp>
            <p:nvSpPr>
              <p:cNvPr id="29" name="Abgerundetes Rechteck">
                <a:extLst>
                  <a:ext uri="{FF2B5EF4-FFF2-40B4-BE49-F238E27FC236}">
                    <a16:creationId xmlns:a16="http://schemas.microsoft.com/office/drawing/2014/main" id="{EFB2BC89-C4CF-10AC-CC8A-BF8A8ABFC550}"/>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30" name="Gruppieren">
                <a:extLst>
                  <a:ext uri="{FF2B5EF4-FFF2-40B4-BE49-F238E27FC236}">
                    <a16:creationId xmlns:a16="http://schemas.microsoft.com/office/drawing/2014/main" id="{207D2AEE-03FA-C516-1F66-77BEC58A7B49}"/>
                  </a:ext>
                </a:extLst>
              </p:cNvPr>
              <p:cNvGrpSpPr/>
              <p:nvPr/>
            </p:nvGrpSpPr>
            <p:grpSpPr>
              <a:xfrm>
                <a:off x="46330" y="20269"/>
                <a:ext cx="202902" cy="254820"/>
                <a:chOff x="0" y="0"/>
                <a:chExt cx="202900" cy="254818"/>
              </a:xfrm>
            </p:grpSpPr>
            <p:sp>
              <p:nvSpPr>
                <p:cNvPr id="31" name="Kreis">
                  <a:extLst>
                    <a:ext uri="{FF2B5EF4-FFF2-40B4-BE49-F238E27FC236}">
                      <a16:creationId xmlns:a16="http://schemas.microsoft.com/office/drawing/2014/main" id="{070438C8-B7A0-5AF4-0CE6-2ED6E849A4DE}"/>
                    </a:ext>
                  </a:extLst>
                </p:cNvPr>
                <p:cNvSpPr/>
                <p:nvPr/>
              </p:nvSpPr>
              <p:spPr>
                <a:xfrm>
                  <a:off x="0"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2" name="Kreis">
                  <a:extLst>
                    <a:ext uri="{FF2B5EF4-FFF2-40B4-BE49-F238E27FC236}">
                      <a16:creationId xmlns:a16="http://schemas.microsoft.com/office/drawing/2014/main" id="{21CF72DC-04D4-CA7E-635F-4AB8453DB771}"/>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3" name="Kreis">
                  <a:extLst>
                    <a:ext uri="{FF2B5EF4-FFF2-40B4-BE49-F238E27FC236}">
                      <a16:creationId xmlns:a16="http://schemas.microsoft.com/office/drawing/2014/main" id="{97AF4320-A2EB-694C-7378-F1683B3FF923}"/>
                    </a:ext>
                  </a:extLst>
                </p:cNvPr>
                <p:cNvSpPr/>
                <p:nvPr/>
              </p:nvSpPr>
              <p:spPr>
                <a:xfrm>
                  <a:off x="133199"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4" name="Kreis">
                  <a:extLst>
                    <a:ext uri="{FF2B5EF4-FFF2-40B4-BE49-F238E27FC236}">
                      <a16:creationId xmlns:a16="http://schemas.microsoft.com/office/drawing/2014/main" id="{D71CACFB-5504-FEAF-68B9-A9C863B4428B}"/>
                    </a:ext>
                  </a:extLst>
                </p:cNvPr>
                <p:cNvSpPr/>
                <p:nvPr/>
              </p:nvSpPr>
              <p:spPr>
                <a:xfrm>
                  <a:off x="0"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5" name="Kreis">
                  <a:extLst>
                    <a:ext uri="{FF2B5EF4-FFF2-40B4-BE49-F238E27FC236}">
                      <a16:creationId xmlns:a16="http://schemas.microsoft.com/office/drawing/2014/main" id="{78C7A531-61B8-83AD-0345-A597501035EA}"/>
                    </a:ext>
                  </a:extLst>
                </p:cNvPr>
                <p:cNvSpPr/>
                <p:nvPr/>
              </p:nvSpPr>
              <p:spPr>
                <a:xfrm>
                  <a:off x="133200" y="18511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36" name="Kreis">
                  <a:extLst>
                    <a:ext uri="{FF2B5EF4-FFF2-40B4-BE49-F238E27FC236}">
                      <a16:creationId xmlns:a16="http://schemas.microsoft.com/office/drawing/2014/main" id="{114B5A9A-7B29-835C-028E-97673E447FFF}"/>
                    </a:ext>
                  </a:extLst>
                </p:cNvPr>
                <p:cNvSpPr/>
                <p:nvPr/>
              </p:nvSpPr>
              <p:spPr>
                <a:xfrm>
                  <a:off x="0" y="185117"/>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17" name="Gruppieren">
              <a:extLst>
                <a:ext uri="{FF2B5EF4-FFF2-40B4-BE49-F238E27FC236}">
                  <a16:creationId xmlns:a16="http://schemas.microsoft.com/office/drawing/2014/main" id="{2F73DC48-446A-72D5-6CA3-3640FE82CD0F}"/>
                </a:ext>
              </a:extLst>
            </p:cNvPr>
            <p:cNvGrpSpPr/>
            <p:nvPr/>
          </p:nvGrpSpPr>
          <p:grpSpPr>
            <a:xfrm>
              <a:off x="1831398" y="1757258"/>
              <a:ext cx="289567" cy="289566"/>
              <a:chOff x="0" y="-1"/>
              <a:chExt cx="289566" cy="289565"/>
            </a:xfrm>
          </p:grpSpPr>
          <p:sp>
            <p:nvSpPr>
              <p:cNvPr id="24" name="Abgerundetes Rechteck">
                <a:extLst>
                  <a:ext uri="{FF2B5EF4-FFF2-40B4-BE49-F238E27FC236}">
                    <a16:creationId xmlns:a16="http://schemas.microsoft.com/office/drawing/2014/main" id="{3D354DBC-BC72-A700-CE58-A873FF46EFAA}"/>
                  </a:ext>
                </a:extLst>
              </p:cNvPr>
              <p:cNvSpPr/>
              <p:nvPr/>
            </p:nvSpPr>
            <p:spPr>
              <a:xfrm>
                <a:off x="0" y="-1"/>
                <a:ext cx="289566"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 name="Kreis">
                <a:extLst>
                  <a:ext uri="{FF2B5EF4-FFF2-40B4-BE49-F238E27FC236}">
                    <a16:creationId xmlns:a16="http://schemas.microsoft.com/office/drawing/2014/main" id="{7E4086A5-D979-E27A-64F2-B8A7869EDAD5}"/>
                  </a:ext>
                </a:extLst>
              </p:cNvPr>
              <p:cNvSpPr/>
              <p:nvPr/>
            </p:nvSpPr>
            <p:spPr>
              <a:xfrm>
                <a:off x="43171"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 name="Kreis">
                <a:extLst>
                  <a:ext uri="{FF2B5EF4-FFF2-40B4-BE49-F238E27FC236}">
                    <a16:creationId xmlns:a16="http://schemas.microsoft.com/office/drawing/2014/main" id="{CB0B87AA-4250-0ACE-20D6-69F49C754B2B}"/>
                  </a:ext>
                </a:extLst>
              </p:cNvPr>
              <p:cNvSpPr/>
              <p:nvPr/>
            </p:nvSpPr>
            <p:spPr>
              <a:xfrm>
                <a:off x="179530"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 name="Kreis">
                <a:extLst>
                  <a:ext uri="{FF2B5EF4-FFF2-40B4-BE49-F238E27FC236}">
                    <a16:creationId xmlns:a16="http://schemas.microsoft.com/office/drawing/2014/main" id="{D576C5D0-395B-7F7C-015C-3FBD7E9992BE}"/>
                  </a:ext>
                </a:extLst>
              </p:cNvPr>
              <p:cNvSpPr/>
              <p:nvPr/>
            </p:nvSpPr>
            <p:spPr>
              <a:xfrm>
                <a:off x="176370" y="179172"/>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8" name="Kreis">
                <a:extLst>
                  <a:ext uri="{FF2B5EF4-FFF2-40B4-BE49-F238E27FC236}">
                    <a16:creationId xmlns:a16="http://schemas.microsoft.com/office/drawing/2014/main" id="{060A708B-C7E9-B530-4122-1E7330B2D9EE}"/>
                  </a:ext>
                </a:extLst>
              </p:cNvPr>
              <p:cNvSpPr/>
              <p:nvPr/>
            </p:nvSpPr>
            <p:spPr>
              <a:xfrm>
                <a:off x="40011" y="182331"/>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18" name="Gruppieren">
              <a:extLst>
                <a:ext uri="{FF2B5EF4-FFF2-40B4-BE49-F238E27FC236}">
                  <a16:creationId xmlns:a16="http://schemas.microsoft.com/office/drawing/2014/main" id="{C83103C6-9C5C-2754-FFD3-79D8409713B1}"/>
                </a:ext>
              </a:extLst>
            </p:cNvPr>
            <p:cNvGrpSpPr/>
            <p:nvPr/>
          </p:nvGrpSpPr>
          <p:grpSpPr>
            <a:xfrm rot="3720000">
              <a:off x="660945" y="632226"/>
              <a:ext cx="509948" cy="788224"/>
              <a:chOff x="-1" y="-2"/>
              <a:chExt cx="509947" cy="788222"/>
            </a:xfrm>
          </p:grpSpPr>
          <p:grpSp>
            <p:nvGrpSpPr>
              <p:cNvPr id="19" name="Gruppieren">
                <a:extLst>
                  <a:ext uri="{FF2B5EF4-FFF2-40B4-BE49-F238E27FC236}">
                    <a16:creationId xmlns:a16="http://schemas.microsoft.com/office/drawing/2014/main" id="{8C30431F-3E01-7949-D342-167640C3C81C}"/>
                  </a:ext>
                </a:extLst>
              </p:cNvPr>
              <p:cNvGrpSpPr/>
              <p:nvPr/>
            </p:nvGrpSpPr>
            <p:grpSpPr>
              <a:xfrm rot="21600000">
                <a:off x="-1" y="-2"/>
                <a:ext cx="509947" cy="788222"/>
                <a:chOff x="0" y="-1"/>
                <a:chExt cx="509945" cy="788220"/>
              </a:xfrm>
            </p:grpSpPr>
            <p:sp>
              <p:nvSpPr>
                <p:cNvPr id="21" name="Form">
                  <a:extLst>
                    <a:ext uri="{FF2B5EF4-FFF2-40B4-BE49-F238E27FC236}">
                      <a16:creationId xmlns:a16="http://schemas.microsoft.com/office/drawing/2014/main" id="{BB2D9BC3-9502-86E7-DB1E-69B412700B10}"/>
                    </a:ext>
                  </a:extLst>
                </p:cNvPr>
                <p:cNvSpPr/>
                <p:nvPr/>
              </p:nvSpPr>
              <p:spPr>
                <a:xfrm>
                  <a:off x="0" y="112001"/>
                  <a:ext cx="503991" cy="676218"/>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 name="Linie">
                  <a:extLst>
                    <a:ext uri="{FF2B5EF4-FFF2-40B4-BE49-F238E27FC236}">
                      <a16:creationId xmlns:a16="http://schemas.microsoft.com/office/drawing/2014/main" id="{3F4A8114-303E-826A-76AC-D46B9FF1EC89}"/>
                    </a:ext>
                  </a:extLst>
                </p:cNvPr>
                <p:cNvSpPr/>
                <p:nvPr/>
              </p:nvSpPr>
              <p:spPr>
                <a:xfrm rot="21600000">
                  <a:off x="1938" y="-1"/>
                  <a:ext cx="508007" cy="123284"/>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 name="Form">
                  <a:extLst>
                    <a:ext uri="{FF2B5EF4-FFF2-40B4-BE49-F238E27FC236}">
                      <a16:creationId xmlns:a16="http://schemas.microsoft.com/office/drawing/2014/main" id="{A2BBE50E-DCD1-F4CF-A9B2-21F06C4201C5}"/>
                    </a:ext>
                  </a:extLst>
                </p:cNvPr>
                <p:cNvSpPr/>
                <p:nvPr/>
              </p:nvSpPr>
              <p:spPr>
                <a:xfrm rot="21600000">
                  <a:off x="33315" y="15245"/>
                  <a:ext cx="448964" cy="220593"/>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20" name="Linie">
                <a:extLst>
                  <a:ext uri="{FF2B5EF4-FFF2-40B4-BE49-F238E27FC236}">
                    <a16:creationId xmlns:a16="http://schemas.microsoft.com/office/drawing/2014/main" id="{8547DE9D-4945-D6F0-04AD-D5843AD61939}"/>
                  </a:ext>
                </a:extLst>
              </p:cNvPr>
              <p:cNvSpPr/>
              <p:nvPr/>
            </p:nvSpPr>
            <p:spPr>
              <a:xfrm>
                <a:off x="70310" y="235127"/>
                <a:ext cx="48782" cy="52101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dirty="0"/>
              </a:p>
            </p:txBody>
          </p:sp>
        </p:grpSp>
      </p:grpSp>
    </p:spTree>
    <p:extLst>
      <p:ext uri="{BB962C8B-B14F-4D97-AF65-F5344CB8AC3E}">
        <p14:creationId xmlns:p14="http://schemas.microsoft.com/office/powerpoint/2010/main" val="197167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 2</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33711"/>
            <a:ext cx="6076950" cy="29343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Arial" panose="020B0604020202020204" pitchFamily="34" charset="0"/>
                <a:cs typeface="Arial" panose="020B0604020202020204" pitchFamily="34" charset="0"/>
              </a:rPr>
              <a:t>Eine Aufgabe kann je nach Intention sowohl zur Diagnose als auch zur Förderung eingesetzt werden.</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4" name="Diagnosegeleitet fördern">
            <a:extLst>
              <a:ext uri="{FF2B5EF4-FFF2-40B4-BE49-F238E27FC236}">
                <a16:creationId xmlns:a16="http://schemas.microsoft.com/office/drawing/2014/main" id="{26A221DD-EF8A-6B01-5282-AF0BB6310821}"/>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Tree>
    <p:extLst>
      <p:ext uri="{BB962C8B-B14F-4D97-AF65-F5344CB8AC3E}">
        <p14:creationId xmlns:p14="http://schemas.microsoft.com/office/powerpoint/2010/main" val="1818968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7" name="Bild"/>
          <p:cNvGrpSpPr/>
          <p:nvPr/>
        </p:nvGrpSpPr>
        <p:grpSpPr>
          <a:xfrm>
            <a:off x="4519612" y="1868940"/>
            <a:ext cx="3876676" cy="3476626"/>
            <a:chOff x="0" y="0"/>
            <a:chExt cx="5168900" cy="4635500"/>
          </a:xfrm>
        </p:grpSpPr>
        <p:pic>
          <p:nvPicPr>
            <p:cNvPr id="3026" name="Bild" descr="Bild"/>
            <p:cNvPicPr>
              <a:picLocks noChangeAspect="1"/>
            </p:cNvPicPr>
            <p:nvPr/>
          </p:nvPicPr>
          <p:blipFill>
            <a:blip r:embed="rId3"/>
            <a:stretch>
              <a:fillRect/>
            </a:stretch>
          </p:blipFill>
          <p:spPr>
            <a:xfrm>
              <a:off x="215900" y="139700"/>
              <a:ext cx="4737100" cy="4076700"/>
            </a:xfrm>
            <a:prstGeom prst="rect">
              <a:avLst/>
            </a:prstGeom>
            <a:ln>
              <a:noFill/>
            </a:ln>
            <a:effectLst/>
          </p:spPr>
        </p:pic>
        <p:pic>
          <p:nvPicPr>
            <p:cNvPr id="3025" name="Bild" descr="Bild"/>
            <p:cNvPicPr>
              <a:picLocks/>
            </p:cNvPicPr>
            <p:nvPr/>
          </p:nvPicPr>
          <p:blipFill>
            <a:blip r:embed="rId4"/>
            <a:stretch>
              <a:fillRect/>
            </a:stretch>
          </p:blipFill>
          <p:spPr>
            <a:xfrm>
              <a:off x="0" y="0"/>
              <a:ext cx="5168900" cy="4635500"/>
            </a:xfrm>
            <a:prstGeom prst="rect">
              <a:avLst/>
            </a:prstGeom>
            <a:effectLst/>
          </p:spPr>
        </p:pic>
      </p:grpSp>
      <p:sp>
        <p:nvSpPr>
          <p:cNvPr id="3028" name="&gt; Zahlvorstellungen…"/>
          <p:cNvSpPr txBox="1"/>
          <p:nvPr/>
        </p:nvSpPr>
        <p:spPr>
          <a:xfrm>
            <a:off x="471129" y="4256067"/>
            <a:ext cx="4429844" cy="2096728"/>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p>
            <a:pPr>
              <a:defRPr sz="1900">
                <a:solidFill>
                  <a:srgbClr val="535353"/>
                </a:solidFill>
                <a:latin typeface="Helvetica Neue"/>
                <a:ea typeface="Helvetica Neue"/>
                <a:cs typeface="Helvetica Neue"/>
                <a:sym typeface="Helvetica Neue"/>
              </a:defRPr>
            </a:pPr>
            <a:r>
              <a:rPr sz="1425" dirty="0"/>
              <a:t> </a:t>
            </a:r>
            <a:r>
              <a:rPr lang="de-DE" sz="2000" dirty="0">
                <a:solidFill>
                  <a:schemeClr val="tx1">
                    <a:lumMod val="95000"/>
                    <a:lumOff val="5000"/>
                  </a:schemeClr>
                </a:solidFill>
                <a:latin typeface="Arial" panose="020B0604020202020204" pitchFamily="34" charset="0"/>
                <a:cs typeface="Arial" panose="020B0604020202020204" pitchFamily="34" charset="0"/>
              </a:rPr>
              <a:t>Inhalte Matheinklusiv mit PIKAS:</a:t>
            </a: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sz="1600" dirty="0" err="1">
                <a:solidFill>
                  <a:schemeClr val="tx1">
                    <a:lumMod val="95000"/>
                    <a:lumOff val="5000"/>
                  </a:schemeClr>
                </a:solidFill>
                <a:latin typeface="Arial" panose="020B0604020202020204" pitchFamily="34" charset="0"/>
                <a:cs typeface="Arial" panose="020B0604020202020204" pitchFamily="34" charset="0"/>
              </a:rPr>
              <a:t>Zahlvorstellungen</a:t>
            </a:r>
            <a:r>
              <a:rPr sz="1600" dirty="0">
                <a:solidFill>
                  <a:schemeClr val="tx1">
                    <a:lumMod val="95000"/>
                    <a:lumOff val="5000"/>
                  </a:schemeClr>
                </a:solidFill>
                <a:latin typeface="Arial" panose="020B0604020202020204" pitchFamily="34" charset="0"/>
                <a:cs typeface="Arial" panose="020B0604020202020204" pitchFamily="34" charset="0"/>
              </a:rPr>
              <a:t> </a:t>
            </a:r>
            <a:endParaRPr lang="de-DE" sz="16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Stellenwertvorstellungen</a:t>
            </a: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Operationsvorstellungen</a:t>
            </a:r>
            <a:endParaRPr sz="16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Zahlenrechnen</a:t>
            </a: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Ziffernrechnen</a:t>
            </a: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Größen und Messen (Geld &amp; Längen)</a:t>
            </a:r>
            <a:endParaRPr sz="1600" dirty="0">
              <a:solidFill>
                <a:schemeClr val="tx1">
                  <a:lumMod val="95000"/>
                  <a:lumOff val="5000"/>
                </a:schemeClr>
              </a:solidFill>
              <a:latin typeface="Arial" panose="020B0604020202020204" pitchFamily="34" charset="0"/>
              <a:cs typeface="Arial" panose="020B0604020202020204" pitchFamily="34" charset="0"/>
            </a:endParaRPr>
          </a:p>
          <a:p>
            <a:pPr>
              <a:defRPr sz="1900">
                <a:solidFill>
                  <a:srgbClr val="535353"/>
                </a:solidFill>
                <a:latin typeface="Helvetica Neue"/>
                <a:ea typeface="Helvetica Neue"/>
                <a:cs typeface="Helvetica Neue"/>
                <a:sym typeface="Helvetica Neue"/>
              </a:defRPr>
            </a:pPr>
            <a:endParaRPr sz="1425" dirty="0"/>
          </a:p>
        </p:txBody>
      </p:sp>
      <p:sp>
        <p:nvSpPr>
          <p:cNvPr id="3" name="Textplatzhalter 2">
            <a:extLst>
              <a:ext uri="{FF2B5EF4-FFF2-40B4-BE49-F238E27FC236}">
                <a16:creationId xmlns:a16="http://schemas.microsoft.com/office/drawing/2014/main" id="{B6FA53F4-F2C8-C9F3-8099-C4CEA2EDA601}"/>
              </a:ext>
            </a:extLst>
          </p:cNvPr>
          <p:cNvSpPr>
            <a:spLocks noGrp="1"/>
          </p:cNvSpPr>
          <p:nvPr>
            <p:ph type="body" sz="quarter" idx="13"/>
          </p:nvPr>
        </p:nvSpPr>
        <p:spPr>
          <a:xfrm>
            <a:off x="1096266" y="1194030"/>
            <a:ext cx="7300022" cy="445628"/>
          </a:xfrm>
        </p:spPr>
        <p:txBody>
          <a:bodyPr lIns="91440" tIns="45720" rIns="91440" bIns="45720" anchor="t"/>
          <a:lstStyle/>
          <a:p>
            <a:r>
              <a:rPr lang="de-DE" dirty="0">
                <a:latin typeface="Arial"/>
                <a:cs typeface="Arial"/>
              </a:rPr>
              <a:t>DIAGNOSE, DEUTUNG UND FÖRDERUNG - EIN ZIRKULÄRER PROZESS</a:t>
            </a:r>
          </a:p>
        </p:txBody>
      </p:sp>
      <p:sp>
        <p:nvSpPr>
          <p:cNvPr id="2" name="Foliennummernplatzhalter 4">
            <a:extLst>
              <a:ext uri="{FF2B5EF4-FFF2-40B4-BE49-F238E27FC236}">
                <a16:creationId xmlns:a16="http://schemas.microsoft.com/office/drawing/2014/main" id="{714A79A5-3117-05BA-CE63-AF8D5FD128C5}"/>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37</a:t>
            </a:fld>
            <a:endParaRPr lang="de-DE" dirty="0"/>
          </a:p>
        </p:txBody>
      </p:sp>
      <p:sp>
        <p:nvSpPr>
          <p:cNvPr id="4" name="&gt; Zahlvorstellungen…">
            <a:extLst>
              <a:ext uri="{FF2B5EF4-FFF2-40B4-BE49-F238E27FC236}">
                <a16:creationId xmlns:a16="http://schemas.microsoft.com/office/drawing/2014/main" id="{BEC70DC2-4B24-A8FC-C90D-784044844F2A}"/>
              </a:ext>
            </a:extLst>
          </p:cNvPr>
          <p:cNvSpPr txBox="1"/>
          <p:nvPr/>
        </p:nvSpPr>
        <p:spPr>
          <a:xfrm>
            <a:off x="467302" y="4256067"/>
            <a:ext cx="4429844" cy="2096728"/>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p>
            <a:pPr>
              <a:defRPr sz="1900">
                <a:solidFill>
                  <a:srgbClr val="535353"/>
                </a:solidFill>
                <a:latin typeface="Helvetica Neue"/>
                <a:ea typeface="Helvetica Neue"/>
                <a:cs typeface="Helvetica Neue"/>
                <a:sym typeface="Helvetica Neue"/>
              </a:defRPr>
            </a:pPr>
            <a:r>
              <a:rPr sz="1425" dirty="0"/>
              <a:t> </a:t>
            </a:r>
            <a:r>
              <a:rPr lang="de-DE" sz="2000" dirty="0">
                <a:solidFill>
                  <a:schemeClr val="tx1">
                    <a:lumMod val="95000"/>
                    <a:lumOff val="5000"/>
                  </a:schemeClr>
                </a:solidFill>
                <a:latin typeface="Arial" panose="020B0604020202020204" pitchFamily="34" charset="0"/>
                <a:cs typeface="Arial" panose="020B0604020202020204" pitchFamily="34" charset="0"/>
              </a:rPr>
              <a:t>Inhalte Matheinklusiv mit PIKAS:</a:t>
            </a: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sz="1600" dirty="0" err="1">
                <a:solidFill>
                  <a:schemeClr val="tx1">
                    <a:lumMod val="95000"/>
                    <a:lumOff val="5000"/>
                  </a:schemeClr>
                </a:solidFill>
                <a:latin typeface="Arial" panose="020B0604020202020204" pitchFamily="34" charset="0"/>
                <a:cs typeface="Arial" panose="020B0604020202020204" pitchFamily="34" charset="0"/>
              </a:rPr>
              <a:t>Zahlvorstellungen</a:t>
            </a:r>
            <a:r>
              <a:rPr sz="1600" dirty="0">
                <a:solidFill>
                  <a:schemeClr val="tx1">
                    <a:lumMod val="95000"/>
                    <a:lumOff val="5000"/>
                  </a:schemeClr>
                </a:solidFill>
                <a:latin typeface="Arial" panose="020B0604020202020204" pitchFamily="34" charset="0"/>
                <a:cs typeface="Arial" panose="020B0604020202020204" pitchFamily="34" charset="0"/>
              </a:rPr>
              <a:t> </a:t>
            </a:r>
            <a:endParaRPr lang="de-DE" sz="16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Stellenwertvorstellungen</a:t>
            </a:r>
            <a:endParaRPr sz="16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2000" b="1">
                <a:solidFill>
                  <a:srgbClr val="535353"/>
                </a:solidFill>
                <a:latin typeface="Helvetica Neue"/>
                <a:ea typeface="Helvetica Neue"/>
                <a:cs typeface="Helvetica Neue"/>
                <a:sym typeface="Helvetica Neue"/>
              </a:defRPr>
            </a:pPr>
            <a:r>
              <a:rPr lang="de-DE" sz="1600" dirty="0">
                <a:solidFill>
                  <a:srgbClr val="327D87"/>
                </a:solidFill>
                <a:latin typeface="Arial" panose="020B0604020202020204" pitchFamily="34" charset="0"/>
                <a:cs typeface="Arial" panose="020B0604020202020204" pitchFamily="34" charset="0"/>
              </a:rPr>
              <a:t>O</a:t>
            </a:r>
            <a:r>
              <a:rPr sz="1600" dirty="0" err="1">
                <a:solidFill>
                  <a:srgbClr val="327D87"/>
                </a:solidFill>
                <a:latin typeface="Arial" panose="020B0604020202020204" pitchFamily="34" charset="0"/>
                <a:cs typeface="Arial" panose="020B0604020202020204" pitchFamily="34" charset="0"/>
              </a:rPr>
              <a:t>perationsvorstellungen</a:t>
            </a:r>
            <a:endParaRPr sz="1600" dirty="0">
              <a:solidFill>
                <a:srgbClr val="327D87"/>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Zahlenrechnen</a:t>
            </a: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Ziffernrechnen</a:t>
            </a:r>
          </a:p>
          <a:p>
            <a:pPr marL="285750" indent="-285750">
              <a:buFont typeface="Arial" panose="020B0604020202020204" pitchFamily="34" charset="0"/>
              <a:buChar char="•"/>
              <a:defRPr sz="1900">
                <a:solidFill>
                  <a:srgbClr val="535353"/>
                </a:solidFill>
                <a:latin typeface="Helvetica Neue"/>
                <a:ea typeface="Helvetica Neue"/>
                <a:cs typeface="Helvetica Neue"/>
                <a:sym typeface="Helvetica Neue"/>
              </a:defRPr>
            </a:pPr>
            <a:r>
              <a:rPr lang="de-DE" sz="1600" dirty="0">
                <a:solidFill>
                  <a:schemeClr val="tx1">
                    <a:lumMod val="95000"/>
                    <a:lumOff val="5000"/>
                  </a:schemeClr>
                </a:solidFill>
                <a:latin typeface="Arial" panose="020B0604020202020204" pitchFamily="34" charset="0"/>
                <a:cs typeface="Arial" panose="020B0604020202020204" pitchFamily="34" charset="0"/>
              </a:rPr>
              <a:t>Größen und Messen (Geld &amp; Längen)</a:t>
            </a:r>
            <a:endParaRPr sz="1600" dirty="0">
              <a:solidFill>
                <a:schemeClr val="tx1">
                  <a:lumMod val="95000"/>
                  <a:lumOff val="5000"/>
                </a:schemeClr>
              </a:solidFill>
              <a:latin typeface="Arial" panose="020B0604020202020204" pitchFamily="34" charset="0"/>
              <a:cs typeface="Arial" panose="020B0604020202020204" pitchFamily="34" charset="0"/>
            </a:endParaRPr>
          </a:p>
          <a:p>
            <a:pPr>
              <a:defRPr sz="1900">
                <a:solidFill>
                  <a:srgbClr val="535353"/>
                </a:solidFill>
                <a:latin typeface="Helvetica Neue"/>
                <a:ea typeface="Helvetica Neue"/>
                <a:cs typeface="Helvetica Neue"/>
                <a:sym typeface="Helvetica Neue"/>
              </a:defRPr>
            </a:pPr>
            <a:endParaRPr sz="1425" dirty="0"/>
          </a:p>
        </p:txBody>
      </p:sp>
      <p:sp>
        <p:nvSpPr>
          <p:cNvPr id="5" name="Abgerundetes Rechteck">
            <a:extLst>
              <a:ext uri="{FF2B5EF4-FFF2-40B4-BE49-F238E27FC236}">
                <a16:creationId xmlns:a16="http://schemas.microsoft.com/office/drawing/2014/main" id="{7F09D13B-BD91-0993-080B-FE9A253F14E3}"/>
              </a:ext>
            </a:extLst>
          </p:cNvPr>
          <p:cNvSpPr/>
          <p:nvPr/>
        </p:nvSpPr>
        <p:spPr>
          <a:xfrm>
            <a:off x="5752045" y="2057022"/>
            <a:ext cx="1411810" cy="927892"/>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6" name="Abgerundetes Rechteck">
            <a:extLst>
              <a:ext uri="{FF2B5EF4-FFF2-40B4-BE49-F238E27FC236}">
                <a16:creationId xmlns:a16="http://schemas.microsoft.com/office/drawing/2014/main" id="{1570C526-80BF-B7B1-981D-4078C884DAEF}"/>
              </a:ext>
            </a:extLst>
          </p:cNvPr>
          <p:cNvSpPr/>
          <p:nvPr/>
        </p:nvSpPr>
        <p:spPr>
          <a:xfrm>
            <a:off x="4746277" y="3797997"/>
            <a:ext cx="1330673" cy="927892"/>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7" name="Abgerundetes Rechteck">
            <a:extLst>
              <a:ext uri="{FF2B5EF4-FFF2-40B4-BE49-F238E27FC236}">
                <a16:creationId xmlns:a16="http://schemas.microsoft.com/office/drawing/2014/main" id="{D4C8E891-1ECD-CCDF-4221-37D3A9DD4836}"/>
              </a:ext>
            </a:extLst>
          </p:cNvPr>
          <p:cNvSpPr/>
          <p:nvPr/>
        </p:nvSpPr>
        <p:spPr>
          <a:xfrm>
            <a:off x="6780745" y="3815169"/>
            <a:ext cx="1411810" cy="927892"/>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10" name="Diagnosegeleitet fördern">
            <a:extLst>
              <a:ext uri="{FF2B5EF4-FFF2-40B4-BE49-F238E27FC236}">
                <a16:creationId xmlns:a16="http://schemas.microsoft.com/office/drawing/2014/main" id="{E493E554-818A-9E1B-62E0-D2A59BA5F31E}"/>
              </a:ext>
            </a:extLst>
          </p:cNvPr>
          <p:cNvSpPr txBox="1">
            <a:spLocks noGrp="1"/>
          </p:cNvSpPr>
          <p:nvPr>
            <p:ph type="title"/>
          </p:nvPr>
        </p:nvSpPr>
        <p:spPr>
          <a:xfrm>
            <a:off x="1096423" y="382774"/>
            <a:ext cx="7009509" cy="603704"/>
          </a:xfrm>
          <a:prstGeom prst="rect">
            <a:avLst/>
          </a:prstGeom>
        </p:spPr>
        <p:txBody>
          <a:bodyPr/>
          <a:lstStyle>
            <a:lvl1pPr>
              <a:defRPr>
                <a:latin typeface="Helvetica Neue"/>
                <a:ea typeface="Helvetica Neue"/>
                <a:cs typeface="Helvetica Neue"/>
                <a:sym typeface="Helvetica Neue"/>
              </a:defRPr>
            </a:lvl1pPr>
          </a:lstStyle>
          <a:p>
            <a:r>
              <a:rPr lang="de-DE" dirty="0"/>
              <a:t>2. LEITIDEE </a:t>
            </a:r>
            <a:r>
              <a:rPr dirty="0"/>
              <a:t>Diagnosegeleitet fördern</a:t>
            </a:r>
          </a:p>
        </p:txBody>
      </p:sp>
      <p:sp>
        <p:nvSpPr>
          <p:cNvPr id="8" name="Voraussetzungen für die…">
            <a:extLst>
              <a:ext uri="{FF2B5EF4-FFF2-40B4-BE49-F238E27FC236}">
                <a16:creationId xmlns:a16="http://schemas.microsoft.com/office/drawing/2014/main" id="{F9C56696-EEB5-239E-EB6B-95754DE97E62}"/>
              </a:ext>
            </a:extLst>
          </p:cNvPr>
          <p:cNvSpPr txBox="1"/>
          <p:nvPr/>
        </p:nvSpPr>
        <p:spPr>
          <a:xfrm>
            <a:off x="420257" y="1762922"/>
            <a:ext cx="3726026" cy="2369880"/>
          </a:xfrm>
          <a:prstGeom prst="rect">
            <a:avLst/>
          </a:prstGeom>
          <a:noFill/>
          <a:ln w="12700">
            <a:miter lim="400000"/>
          </a:ln>
          <a:extLst>
            <a:ext uri="{C572A759-6A51-4108-AA02-DFA0A04FC94B}">
              <ma14:wrappingTextBoxFlag xmlns="" xmlns:ma14="http://schemas.microsoft.com/office/mac/drawingml/2011/main" val="1"/>
            </a:ext>
          </a:extLst>
        </p:spPr>
        <p:txBody>
          <a:bodyPr wrap="square" lIns="34289" rIns="34289">
            <a:spAutoFit/>
          </a:bodyPr>
          <a:lstStyle/>
          <a:p>
            <a:pPr defTabSz="342900">
              <a:defRPr sz="2400">
                <a:solidFill>
                  <a:srgbClr val="E6017E"/>
                </a:solidFill>
                <a:latin typeface="Helvetica Neue"/>
                <a:ea typeface="Helvetica Neue"/>
                <a:cs typeface="Helvetica Neue"/>
                <a:sym typeface="Helvetica Neue"/>
              </a:defRPr>
            </a:pPr>
            <a:r>
              <a:rPr lang="de-DE" sz="2000" dirty="0">
                <a:solidFill>
                  <a:schemeClr val="tx1">
                    <a:lumMod val="95000"/>
                    <a:lumOff val="5000"/>
                  </a:schemeClr>
                </a:solidFill>
                <a:latin typeface="Arial" panose="020B0604020202020204" pitchFamily="34" charset="0"/>
                <a:cs typeface="Arial" panose="020B0604020202020204" pitchFamily="34" charset="0"/>
              </a:rPr>
              <a:t>Grundlage für aussagekräftiges Diagnostizieren und Fördern:</a:t>
            </a:r>
          </a:p>
          <a:p>
            <a:pPr marL="360363" indent="-360363" defTabSz="342900">
              <a:buFont typeface="Wingdings" pitchFamily="2" charset="2"/>
              <a:buChar char="à"/>
              <a:defRPr sz="2400">
                <a:solidFill>
                  <a:srgbClr val="E6017E"/>
                </a:solidFill>
                <a:latin typeface="Helvetica Neue"/>
                <a:ea typeface="Helvetica Neue"/>
                <a:cs typeface="Helvetica Neue"/>
                <a:sym typeface="Helvetica Neue"/>
              </a:defRPr>
            </a:pPr>
            <a:r>
              <a:rPr lang="de-DE" sz="2000" dirty="0">
                <a:solidFill>
                  <a:schemeClr val="tx1">
                    <a:lumMod val="95000"/>
                    <a:lumOff val="5000"/>
                  </a:schemeClr>
                </a:solidFill>
                <a:latin typeface="Arial" panose="020B0604020202020204" pitchFamily="34" charset="0"/>
                <a:cs typeface="Arial" panose="020B0604020202020204" pitchFamily="34" charset="0"/>
              </a:rPr>
              <a:t>mathematikdidaktisches Hintergrundwissen vor allem</a:t>
            </a:r>
            <a:r>
              <a:rPr lang="de-DE" sz="2000" dirty="0">
                <a:solidFill>
                  <a:schemeClr val="tx1">
                    <a:lumMod val="95000"/>
                    <a:lumOff val="5000"/>
                  </a:schemeClr>
                </a:solidFill>
                <a:latin typeface="Arial" panose="020B0604020202020204" pitchFamily="34" charset="0"/>
                <a:cs typeface="Arial" panose="020B0604020202020204" pitchFamily="34" charset="0"/>
                <a:sym typeface="Wingdings" pitchFamily="2" charset="2"/>
              </a:rPr>
              <a:t> „Wissen um Hürden im Lernprozess“ </a:t>
            </a:r>
            <a:r>
              <a:rPr lang="de-DE" sz="1400" dirty="0">
                <a:solidFill>
                  <a:schemeClr val="tx1">
                    <a:lumMod val="95000"/>
                    <a:lumOff val="5000"/>
                  </a:schemeClr>
                </a:solidFill>
                <a:latin typeface="Arial" panose="020B0604020202020204" pitchFamily="34" charset="0"/>
                <a:cs typeface="Arial" panose="020B0604020202020204" pitchFamily="34" charset="0"/>
                <a:sym typeface="Wingdings" pitchFamily="2" charset="2"/>
              </a:rPr>
              <a:t>(</a:t>
            </a:r>
            <a:r>
              <a:rPr lang="de-DE" sz="1400" dirty="0">
                <a:solidFill>
                  <a:schemeClr val="tx1">
                    <a:lumMod val="95000"/>
                    <a:lumOff val="5000"/>
                  </a:schemeClr>
                </a:solidFill>
                <a:latin typeface="Arial" panose="020B0604020202020204" pitchFamily="34" charset="0"/>
                <a:cs typeface="Arial" panose="020B0604020202020204" pitchFamily="34" charset="0"/>
              </a:rPr>
              <a:t>vgl. Pott, 2019; Schipper, </a:t>
            </a:r>
            <a:r>
              <a:rPr lang="de-DE" sz="1400" dirty="0" err="1">
                <a:solidFill>
                  <a:schemeClr val="tx1">
                    <a:lumMod val="95000"/>
                    <a:lumOff val="5000"/>
                  </a:schemeClr>
                </a:solidFill>
                <a:latin typeface="Arial" panose="020B0604020202020204" pitchFamily="34" charset="0"/>
                <a:cs typeface="Arial" panose="020B0604020202020204" pitchFamily="34" charset="0"/>
              </a:rPr>
              <a:t>Wartha</a:t>
            </a:r>
            <a:r>
              <a:rPr lang="de-DE" sz="1400" dirty="0">
                <a:solidFill>
                  <a:schemeClr val="tx1">
                    <a:lumMod val="95000"/>
                    <a:lumOff val="5000"/>
                  </a:schemeClr>
                </a:solidFill>
                <a:latin typeface="Arial" panose="020B0604020202020204" pitchFamily="34" charset="0"/>
                <a:cs typeface="Arial" panose="020B0604020202020204" pitchFamily="34" charset="0"/>
              </a:rPr>
              <a:t> &amp; Von Schroeders, 2011)</a:t>
            </a:r>
            <a:endParaRPr sz="14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20548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28"/>
                                        </p:tgtEl>
                                        <p:attrNameLst>
                                          <p:attrName>style.visibility</p:attrName>
                                        </p:attrNameLst>
                                      </p:cBhvr>
                                      <p:to>
                                        <p:strVal val="visible"/>
                                      </p:to>
                                    </p:set>
                                  </p:childTnLst>
                                  <p:subTnLst>
                                    <p:set>
                                      <p:cBhvr override="childStyle">
                                        <p:cTn dur="1" fill="hold" display="0" masterRel="nextClick" afterEffect="1"/>
                                        <p:tgtEl>
                                          <p:spTgt spid="30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8" grpId="0" animBg="1" advAuto="0"/>
      <p:bldP spid="4" grpId="0" animBg="1" advAuto="0"/>
      <p:bldP spid="8" grpId="0" uiExpand="1"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Praxisphase</a:t>
            </a:r>
          </a:p>
          <a:p>
            <a:r>
              <a:rPr lang="de-DE" dirty="0"/>
              <a:t>LEITIDEE Diagnosegeleitet fördern </a:t>
            </a:r>
          </a:p>
          <a:p>
            <a:r>
              <a:rPr lang="de-DE" dirty="0"/>
              <a:t>INHALT Operationen verstehen</a:t>
            </a:r>
          </a:p>
          <a:p>
            <a:r>
              <a:rPr lang="de-DE" dirty="0"/>
              <a:t>FÖRDERSCHWERPUNKT Sprache</a:t>
            </a:r>
          </a:p>
          <a:p>
            <a:r>
              <a:rPr lang="de-DE" dirty="0"/>
              <a:t>Planung der Praxisaufgabe</a:t>
            </a:r>
          </a:p>
          <a:p>
            <a:r>
              <a:rPr lang="de-DE" dirty="0"/>
              <a:t>Abschluss</a:t>
            </a:r>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7" name="Rechteck: abgerundete Ecken 5">
            <a:extLst>
              <a:ext uri="{FF2B5EF4-FFF2-40B4-BE49-F238E27FC236}">
                <a16:creationId xmlns:a16="http://schemas.microsoft.com/office/drawing/2014/main" id="{3955FD58-C985-1BFC-C0BD-DE890E7D00E0}"/>
              </a:ext>
            </a:extLst>
          </p:cNvPr>
          <p:cNvSpPr/>
          <p:nvPr/>
        </p:nvSpPr>
        <p:spPr>
          <a:xfrm>
            <a:off x="1081100" y="2281978"/>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989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1846E-91A5-68A4-8EE8-497D184EA6C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38A7AAF-5A12-9017-8BF5-5E5B29F98A53}"/>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5" name="Textplatzhalter 4">
            <a:extLst>
              <a:ext uri="{FF2B5EF4-FFF2-40B4-BE49-F238E27FC236}">
                <a16:creationId xmlns:a16="http://schemas.microsoft.com/office/drawing/2014/main" id="{8C719572-B5D6-887A-4D86-178E38B1677D}"/>
              </a:ext>
            </a:extLst>
          </p:cNvPr>
          <p:cNvSpPr>
            <a:spLocks noGrp="1"/>
          </p:cNvSpPr>
          <p:nvPr>
            <p:ph type="body" sz="quarter" idx="13"/>
          </p:nvPr>
        </p:nvSpPr>
        <p:spPr>
          <a:xfrm>
            <a:off x="1096266" y="1194030"/>
            <a:ext cx="7419084" cy="445628"/>
          </a:xfrm>
        </p:spPr>
        <p:txBody>
          <a:bodyPr/>
          <a:lstStyle/>
          <a:p>
            <a:r>
              <a:rPr lang="de-DE" dirty="0"/>
              <a:t>OPERATIONEN VERSTEHEN 1 – TRAGFÄHIGE GRUNDVORSTELLUNGEN</a:t>
            </a:r>
          </a:p>
        </p:txBody>
      </p:sp>
      <p:sp>
        <p:nvSpPr>
          <p:cNvPr id="6" name="Inhaltsplatzhalter 5">
            <a:extLst>
              <a:ext uri="{FF2B5EF4-FFF2-40B4-BE49-F238E27FC236}">
                <a16:creationId xmlns:a16="http://schemas.microsoft.com/office/drawing/2014/main" id="{714078CB-79E6-FD6D-470E-B2E4822F2F14}"/>
              </a:ext>
            </a:extLst>
          </p:cNvPr>
          <p:cNvSpPr>
            <a:spLocks noGrp="1"/>
          </p:cNvSpPr>
          <p:nvPr>
            <p:ph idx="1"/>
          </p:nvPr>
        </p:nvSpPr>
        <p:spPr/>
        <p:txBody>
          <a:bodyPr/>
          <a:lstStyle/>
          <a:p>
            <a:r>
              <a:rPr lang="de-DE" dirty="0">
                <a:solidFill>
                  <a:srgbClr val="327D87"/>
                </a:solidFill>
              </a:rPr>
              <a:t>KERNBOTSCHAFTEN</a:t>
            </a:r>
          </a:p>
          <a:p>
            <a:pPr marL="285750" indent="-285750">
              <a:buFont typeface="Arial" panose="020B0604020202020204" pitchFamily="34" charset="0"/>
              <a:buChar char="•"/>
            </a:pPr>
            <a:r>
              <a:rPr lang="de-DE" dirty="0"/>
              <a:t>Ein flexibles Operationsverständnis für die Multiplikation bedeutet der Aufbau von tragfähigen Grundvorstellungen, die Fähigkeit zu einem flexiblen Darstellungswechsel und das Nutzen von Beziehungen zwischen unterschiedlichen Aufgaben. Somit ist es wesentlich mehr als das Auswendiglernen des Kleinen 1x1.</a:t>
            </a:r>
          </a:p>
          <a:p>
            <a:pPr marL="285750" indent="-285750">
              <a:buFont typeface="Arial" panose="020B0604020202020204" pitchFamily="34" charset="0"/>
              <a:buChar char="•"/>
            </a:pPr>
            <a:r>
              <a:rPr lang="de-DE" dirty="0"/>
              <a:t>Leistungsschwächere Kinder benötigen besondere Unterstützung bei der Erarbeitung eines flexiblen Operationsverständnisses.</a:t>
            </a:r>
          </a:p>
          <a:p>
            <a:endParaRPr lang="de-DE" dirty="0"/>
          </a:p>
        </p:txBody>
      </p:sp>
    </p:spTree>
    <p:extLst>
      <p:ext uri="{BB962C8B-B14F-4D97-AF65-F5344CB8AC3E}">
        <p14:creationId xmlns:p14="http://schemas.microsoft.com/office/powerpoint/2010/main" val="646257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6CDC5-1AE8-88FC-1812-24A9F3233F5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394C15E4-A468-D510-90BA-4FBCAC25B38D}"/>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5" name="Textplatzhalter 4">
            <a:extLst>
              <a:ext uri="{FF2B5EF4-FFF2-40B4-BE49-F238E27FC236}">
                <a16:creationId xmlns:a16="http://schemas.microsoft.com/office/drawing/2014/main" id="{DE4A9880-49E5-BDCE-B541-1390C7A4CFE0}"/>
              </a:ext>
            </a:extLst>
          </p:cNvPr>
          <p:cNvSpPr>
            <a:spLocks noGrp="1"/>
          </p:cNvSpPr>
          <p:nvPr>
            <p:ph type="body" sz="quarter" idx="13"/>
          </p:nvPr>
        </p:nvSpPr>
        <p:spPr/>
        <p:txBody>
          <a:bodyPr/>
          <a:lstStyle/>
          <a:p>
            <a:r>
              <a:rPr lang="de-DE" dirty="0"/>
              <a:t>ALLGEMEINE HINWEISE ZUM MODUL 2 </a:t>
            </a:r>
          </a:p>
        </p:txBody>
      </p:sp>
      <p:sp>
        <p:nvSpPr>
          <p:cNvPr id="6" name="Inhaltsplatzhalter 5">
            <a:extLst>
              <a:ext uri="{FF2B5EF4-FFF2-40B4-BE49-F238E27FC236}">
                <a16:creationId xmlns:a16="http://schemas.microsoft.com/office/drawing/2014/main" id="{0B297802-C318-427C-7D92-F61CBD83C72B}"/>
              </a:ext>
            </a:extLst>
          </p:cNvPr>
          <p:cNvSpPr>
            <a:spLocks noGrp="1"/>
          </p:cNvSpPr>
          <p:nvPr>
            <p:ph idx="1"/>
          </p:nvPr>
        </p:nvSpPr>
        <p:spPr>
          <a:xfrm>
            <a:off x="1096266" y="1567619"/>
            <a:ext cx="7281458" cy="4835568"/>
          </a:xfrm>
        </p:spPr>
        <p:txBody>
          <a:bodyPr/>
          <a:lstStyle/>
          <a:p>
            <a:r>
              <a:rPr lang="de-DE" sz="1600" dirty="0"/>
              <a:t>Das 2. Modul der Coachingreihe </a:t>
            </a:r>
            <a:r>
              <a:rPr lang="de-DE" sz="1600" i="1" dirty="0"/>
              <a:t>Mathematik gemeinsam lernen </a:t>
            </a:r>
            <a:r>
              <a:rPr lang="de-DE" sz="1600" dirty="0"/>
              <a:t>ist etwas anders aufgebaut als das 1. Modul. Gleich bleibt die Rahmung durch die Reflexion der alten Praxisaufgabe (zu Beginn ca. 30 Minuten) und der Planung der neuen Praxisaufgabe (am Ende ca. 30 Minuten). Anders ist der Hauptteil (etwa 2 Stunden in der Mitte) gestaltet, der dreigeteilt ist und jeweils aus einem exemplarischen Element der Leitideen, der Inhalte und der Förderschwerpunkte besteht. Leitideen, Inhalte und Förderschwerpunkte sind die drei Hauptrubriken der Mathe inklusiv mit PIK AS – Webseite. Verbunden werden diese drei Rubriken in der Präsentation über die Aufgabenstellung kompakt „Pasch würfeln“ anhand derer die Leitidee „Diagnosegeleitet fördern“, der Inhalt „Operationsverständnis“ und der Förderschwerpunkt „Sprache“ praxisnah behandelt werden. Die Aufgabenstellung kompakt „Pasch würfeln“ wird zusätzlich im Rahmen der Praxisaufgabe genutzt.</a:t>
            </a:r>
          </a:p>
        </p:txBody>
      </p:sp>
    </p:spTree>
    <p:extLst>
      <p:ext uri="{BB962C8B-B14F-4D97-AF65-F5344CB8AC3E}">
        <p14:creationId xmlns:p14="http://schemas.microsoft.com/office/powerpoint/2010/main" val="3992025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1846E-91A5-68A4-8EE8-497D184EA6C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38A7AAF-5A12-9017-8BF5-5E5B29F98A53}"/>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5" name="Textplatzhalter 4">
            <a:extLst>
              <a:ext uri="{FF2B5EF4-FFF2-40B4-BE49-F238E27FC236}">
                <a16:creationId xmlns:a16="http://schemas.microsoft.com/office/drawing/2014/main" id="{8C719572-B5D6-887A-4D86-178E38B1677D}"/>
              </a:ext>
            </a:extLst>
          </p:cNvPr>
          <p:cNvSpPr>
            <a:spLocks noGrp="1"/>
          </p:cNvSpPr>
          <p:nvPr>
            <p:ph type="body" sz="quarter" idx="13"/>
          </p:nvPr>
        </p:nvSpPr>
        <p:spPr>
          <a:xfrm>
            <a:off x="1096266" y="1194030"/>
            <a:ext cx="7418927" cy="445628"/>
          </a:xfrm>
        </p:spPr>
        <p:txBody>
          <a:bodyPr/>
          <a:lstStyle/>
          <a:p>
            <a:r>
              <a:rPr lang="de-DE" dirty="0"/>
              <a:t>OPERATIONEN VERSTEHEN 2 – TRAGFÄHIGE GRUNDVORSTELLUNGEN</a:t>
            </a:r>
          </a:p>
        </p:txBody>
      </p:sp>
      <p:sp>
        <p:nvSpPr>
          <p:cNvPr id="6" name="Inhaltsplatzhalter 5">
            <a:extLst>
              <a:ext uri="{FF2B5EF4-FFF2-40B4-BE49-F238E27FC236}">
                <a16:creationId xmlns:a16="http://schemas.microsoft.com/office/drawing/2014/main" id="{714078CB-79E6-FD6D-470E-B2E4822F2F14}"/>
              </a:ext>
            </a:extLst>
          </p:cNvPr>
          <p:cNvSpPr>
            <a:spLocks noGrp="1"/>
          </p:cNvSpPr>
          <p:nvPr>
            <p:ph idx="1"/>
          </p:nvPr>
        </p:nvSpPr>
        <p:spPr>
          <a:xfrm>
            <a:off x="1096423" y="1639658"/>
            <a:ext cx="7724020" cy="4527819"/>
          </a:xfrm>
        </p:spPr>
        <p:txBody>
          <a:bodyPr/>
          <a:lstStyle/>
          <a:p>
            <a:r>
              <a:rPr lang="de-DE" dirty="0"/>
              <a:t>Die Grundidee beim Aufbau von Grundvorstellungen ist, dass konkrete Handlungen an geeigneten Materialien zu gedanklichen Operationen umgebaut werden (</a:t>
            </a:r>
            <a:r>
              <a:rPr lang="de-DE" dirty="0" err="1"/>
              <a:t>Wartha</a:t>
            </a:r>
            <a:r>
              <a:rPr lang="de-DE" dirty="0"/>
              <a:t> &amp; Schulz 2011, vgl. vom Hofe 1995).</a:t>
            </a:r>
          </a:p>
          <a:p>
            <a:pPr marL="285750" indent="-285750">
              <a:buFont typeface="Wingdings" pitchFamily="2" charset="2"/>
              <a:buChar char="à"/>
            </a:pPr>
            <a:r>
              <a:rPr lang="de-DE" dirty="0"/>
              <a:t>Ziel: Entwicklung gedanklicher Modelle aus konkreten Handlungen </a:t>
            </a:r>
            <a:r>
              <a:rPr lang="de-DE" dirty="0">
                <a:sym typeface="Wingdings" pitchFamily="2" charset="2"/>
              </a:rPr>
              <a:t></a:t>
            </a:r>
            <a:r>
              <a:rPr lang="de-DE" dirty="0"/>
              <a:t> gelingt leistungsstärkeren Kindern häufig problemlos</a:t>
            </a:r>
          </a:p>
          <a:p>
            <a:r>
              <a:rPr lang="de-DE" dirty="0"/>
              <a:t>Problematisch bei leistungsschwächeren Kindern: die durchgeführte Handlung am Material kann häufig nicht beschrieben werden </a:t>
            </a:r>
            <a:r>
              <a:rPr lang="de-DE" dirty="0">
                <a:sym typeface="Wingdings" pitchFamily="2" charset="2"/>
              </a:rPr>
              <a:t> ein unterstützendes System: das Vier-Phasen-Modell (nachzulesen bei </a:t>
            </a:r>
            <a:r>
              <a:rPr lang="de-DE" dirty="0" err="1">
                <a:sym typeface="Wingdings" pitchFamily="2" charset="2"/>
              </a:rPr>
              <a:t>Wartha</a:t>
            </a:r>
            <a:r>
              <a:rPr lang="de-DE" dirty="0">
                <a:sym typeface="Wingdings" pitchFamily="2" charset="2"/>
              </a:rPr>
              <a:t> &amp; Schulz 2011, 11-13 oder </a:t>
            </a:r>
            <a:r>
              <a:rPr lang="de-DE" u="sng" dirty="0">
                <a:solidFill>
                  <a:srgbClr val="0563C1"/>
                </a:solidFill>
                <a:effectLst/>
                <a:ea typeface="DengXian" panose="02010600030101010101" pitchFamily="2" charset="-122"/>
                <a:hlinkClick r:id="rId2"/>
              </a:rPr>
              <a:t>Webseite Mathe inklusiv mit PIKAS</a:t>
            </a:r>
            <a:r>
              <a:rPr lang="de-DE" dirty="0">
                <a:effectLst/>
              </a:rPr>
              <a:t> </a:t>
            </a:r>
            <a:r>
              <a:rPr lang="de-DE" dirty="0">
                <a:sym typeface="Wingdings" pitchFamily="2" charset="2"/>
              </a:rPr>
              <a:t>)</a:t>
            </a:r>
          </a:p>
          <a:p>
            <a:endParaRPr lang="de-DE" dirty="0"/>
          </a:p>
        </p:txBody>
      </p:sp>
    </p:spTree>
    <p:extLst>
      <p:ext uri="{BB962C8B-B14F-4D97-AF65-F5344CB8AC3E}">
        <p14:creationId xmlns:p14="http://schemas.microsoft.com/office/powerpoint/2010/main" val="4233563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1846E-91A5-68A4-8EE8-497D184EA6C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38A7AAF-5A12-9017-8BF5-5E5B29F98A53}"/>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
        <p:nvSpPr>
          <p:cNvPr id="5" name="Textplatzhalter 4">
            <a:extLst>
              <a:ext uri="{FF2B5EF4-FFF2-40B4-BE49-F238E27FC236}">
                <a16:creationId xmlns:a16="http://schemas.microsoft.com/office/drawing/2014/main" id="{8C719572-B5D6-887A-4D86-178E38B1677D}"/>
              </a:ext>
            </a:extLst>
          </p:cNvPr>
          <p:cNvSpPr>
            <a:spLocks noGrp="1"/>
          </p:cNvSpPr>
          <p:nvPr>
            <p:ph type="body" sz="quarter" idx="13"/>
          </p:nvPr>
        </p:nvSpPr>
        <p:spPr>
          <a:xfrm>
            <a:off x="1096266" y="1194030"/>
            <a:ext cx="7418927" cy="445628"/>
          </a:xfrm>
        </p:spPr>
        <p:txBody>
          <a:bodyPr/>
          <a:lstStyle/>
          <a:p>
            <a:r>
              <a:rPr lang="de-DE" dirty="0"/>
              <a:t>OPERATIONEN VERSTEHEN 3 – TRAGFÄHIGE GRUNDVORSTELLUNGEN</a:t>
            </a:r>
          </a:p>
        </p:txBody>
      </p:sp>
      <p:sp>
        <p:nvSpPr>
          <p:cNvPr id="6" name="Inhaltsplatzhalter 5">
            <a:extLst>
              <a:ext uri="{FF2B5EF4-FFF2-40B4-BE49-F238E27FC236}">
                <a16:creationId xmlns:a16="http://schemas.microsoft.com/office/drawing/2014/main" id="{714078CB-79E6-FD6D-470E-B2E4822F2F14}"/>
              </a:ext>
            </a:extLst>
          </p:cNvPr>
          <p:cNvSpPr>
            <a:spLocks noGrp="1"/>
          </p:cNvSpPr>
          <p:nvPr>
            <p:ph idx="1"/>
          </p:nvPr>
        </p:nvSpPr>
        <p:spPr>
          <a:xfrm>
            <a:off x="1096422" y="1639658"/>
            <a:ext cx="7753663" cy="4835568"/>
          </a:xfrm>
        </p:spPr>
        <p:txBody>
          <a:bodyPr/>
          <a:lstStyle/>
          <a:p>
            <a:r>
              <a:rPr lang="de-DE" dirty="0">
                <a:sym typeface="Wingdings" pitchFamily="2" charset="2"/>
              </a:rPr>
              <a:t>Ohne tragfähige Grundvorstellungen wird der Umgang mit Operationen zur reinen Anwendung von fehleranfälligen Rezept-Strategien (vgl. </a:t>
            </a:r>
            <a:r>
              <a:rPr lang="de-DE" dirty="0" err="1">
                <a:sym typeface="Wingdings" pitchFamily="2" charset="2"/>
              </a:rPr>
              <a:t>Wartha</a:t>
            </a:r>
            <a:r>
              <a:rPr lang="de-DE" dirty="0">
                <a:sym typeface="Wingdings" pitchFamily="2" charset="2"/>
              </a:rPr>
              <a:t> &amp; Schulz 2011 und Selter &amp; Spiegel 2008). </a:t>
            </a:r>
            <a:r>
              <a:rPr lang="de-DE" dirty="0"/>
              <a:t>Tragfähige Grundvorstellungen der Multiplikation können in drei fundamentalen Grundsituationen beschrieben werden, wobei in diesem Coaching der Schwerpunkt auf den ersten beiden liegt, da der dritte nicht in der Aufgabe abgebildet wird:</a:t>
            </a:r>
          </a:p>
          <a:p>
            <a:pPr marL="285750" indent="-285750">
              <a:buFont typeface="Wingdings" pitchFamily="2" charset="2"/>
              <a:buChar char="à"/>
            </a:pPr>
            <a:r>
              <a:rPr lang="de-DE" sz="1600" dirty="0"/>
              <a:t>Multiplikation beschreibt das Vielfache einer gleichmächtigen Grundmenge</a:t>
            </a:r>
          </a:p>
          <a:p>
            <a:pPr marL="742950" lvl="1" indent="-285750">
              <a:buFont typeface="Arial" panose="020B0604020202020204" pitchFamily="34" charset="0"/>
              <a:buChar char="•"/>
            </a:pPr>
            <a:r>
              <a:rPr lang="de-DE" sz="1600" dirty="0"/>
              <a:t>Zeitlich-sukzessive: Wiederholtes Hinzufügen gleichmächtiger Mengen</a:t>
            </a:r>
          </a:p>
          <a:p>
            <a:pPr marL="742950" lvl="1" indent="-285750">
              <a:buFont typeface="Arial" panose="020B0604020202020204" pitchFamily="34" charset="0"/>
              <a:buChar char="•"/>
            </a:pPr>
            <a:r>
              <a:rPr lang="de-DE" sz="1600" dirty="0"/>
              <a:t>Räumlich-simultan: Zusammenfassen gleichmächtiger Mengen</a:t>
            </a:r>
          </a:p>
          <a:p>
            <a:pPr marL="742950" lvl="1" indent="-285750">
              <a:buFont typeface="Arial" panose="020B0604020202020204" pitchFamily="34" charset="0"/>
              <a:buChar char="•"/>
            </a:pPr>
            <a:r>
              <a:rPr lang="de-DE" sz="1600" dirty="0"/>
              <a:t>Kombinatorisch: z.B. 3 T-Shirts, 4 Jeans </a:t>
            </a:r>
            <a:r>
              <a:rPr lang="de-DE" sz="1600" dirty="0">
                <a:sym typeface="Wingdings" pitchFamily="2" charset="2"/>
              </a:rPr>
              <a:t> Wie viele Outfits? </a:t>
            </a:r>
            <a:r>
              <a:rPr lang="de-DE" sz="1200" dirty="0">
                <a:sym typeface="Wingdings" pitchFamily="2" charset="2"/>
              </a:rPr>
              <a:t> Nachteilig, da kein Bezug zur Division ersichtlich, deswegen nicht für den Einstieg in die Multiplikation geeignet</a:t>
            </a:r>
            <a:endParaRPr lang="de-DE" sz="1600" dirty="0">
              <a:sym typeface="Wingdings" pitchFamily="2" charset="2"/>
            </a:endParaRPr>
          </a:p>
        </p:txBody>
      </p:sp>
    </p:spTree>
    <p:extLst>
      <p:ext uri="{BB962C8B-B14F-4D97-AF65-F5344CB8AC3E}">
        <p14:creationId xmlns:p14="http://schemas.microsoft.com/office/powerpoint/2010/main" val="1547267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78A7D-D2DD-1F3B-13FB-B89361DF0613}"/>
              </a:ext>
            </a:extLst>
          </p:cNvPr>
          <p:cNvSpPr>
            <a:spLocks noGrp="1"/>
          </p:cNvSpPr>
          <p:nvPr>
            <p:ph type="title"/>
          </p:nvPr>
        </p:nvSpPr>
        <p:spPr/>
        <p:txBody>
          <a:bodyPr/>
          <a:lstStyle/>
          <a:p>
            <a:r>
              <a:rPr lang="de-DE" dirty="0"/>
              <a:t>3. INHALT Operationen verstehen</a:t>
            </a:r>
          </a:p>
        </p:txBody>
      </p:sp>
      <p:sp>
        <p:nvSpPr>
          <p:cNvPr id="3" name="Textplatzhalter 2">
            <a:extLst>
              <a:ext uri="{FF2B5EF4-FFF2-40B4-BE49-F238E27FC236}">
                <a16:creationId xmlns:a16="http://schemas.microsoft.com/office/drawing/2014/main" id="{54221539-C737-FDDA-147A-528A8FA50F26}"/>
              </a:ext>
            </a:extLst>
          </p:cNvPr>
          <p:cNvSpPr>
            <a:spLocks noGrp="1"/>
          </p:cNvSpPr>
          <p:nvPr>
            <p:ph type="body" sz="quarter" idx="13"/>
          </p:nvPr>
        </p:nvSpPr>
        <p:spPr/>
        <p:txBody>
          <a:bodyPr/>
          <a:lstStyle/>
          <a:p>
            <a:r>
              <a:rPr lang="de-DE" dirty="0"/>
              <a:t>FLEXIBLE OPERATIONSVORSTELLUNGEN</a:t>
            </a:r>
          </a:p>
        </p:txBody>
      </p:sp>
      <p:sp>
        <p:nvSpPr>
          <p:cNvPr id="4" name="Inhaltsplatzhalter 3">
            <a:extLst>
              <a:ext uri="{FF2B5EF4-FFF2-40B4-BE49-F238E27FC236}">
                <a16:creationId xmlns:a16="http://schemas.microsoft.com/office/drawing/2014/main" id="{B2D9438F-8F5E-ABDF-2077-232264D75496}"/>
              </a:ext>
            </a:extLst>
          </p:cNvPr>
          <p:cNvSpPr>
            <a:spLocks noGrp="1"/>
          </p:cNvSpPr>
          <p:nvPr>
            <p:ph idx="1"/>
          </p:nvPr>
        </p:nvSpPr>
        <p:spPr>
          <a:xfrm>
            <a:off x="1096423" y="1748861"/>
            <a:ext cx="7009509" cy="1680140"/>
          </a:xfrm>
        </p:spPr>
        <p:txBody>
          <a:bodyPr/>
          <a:lstStyle/>
          <a:p>
            <a:r>
              <a:rPr lang="de-DE" dirty="0"/>
              <a:t>Aufbau von tragfähigen Grundvorstellungen</a:t>
            </a:r>
          </a:p>
          <a:p>
            <a:r>
              <a:rPr lang="de-DE" dirty="0"/>
              <a:t>Flexibler Darstellungswechsel</a:t>
            </a:r>
          </a:p>
          <a:p>
            <a:r>
              <a:rPr lang="de-DE" dirty="0"/>
              <a:t>Nutzen von Beziehungen zwischen Aufgaben</a:t>
            </a:r>
          </a:p>
        </p:txBody>
      </p:sp>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11" name="Inhaltsplatzhalter 3">
            <a:extLst>
              <a:ext uri="{FF2B5EF4-FFF2-40B4-BE49-F238E27FC236}">
                <a16:creationId xmlns:a16="http://schemas.microsoft.com/office/drawing/2014/main" id="{2496D852-1337-4911-1A7C-3F35EF3172E8}"/>
              </a:ext>
            </a:extLst>
          </p:cNvPr>
          <p:cNvSpPr txBox="1">
            <a:spLocks/>
          </p:cNvSpPr>
          <p:nvPr/>
        </p:nvSpPr>
        <p:spPr>
          <a:xfrm>
            <a:off x="1096266" y="1755845"/>
            <a:ext cx="7009509" cy="472702"/>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Aufbau von tragfähigen Grundvorstellungen</a:t>
            </a:r>
          </a:p>
        </p:txBody>
      </p:sp>
      <p:sp>
        <p:nvSpPr>
          <p:cNvPr id="13" name="Textfeld 12">
            <a:extLst>
              <a:ext uri="{FF2B5EF4-FFF2-40B4-BE49-F238E27FC236}">
                <a16:creationId xmlns:a16="http://schemas.microsoft.com/office/drawing/2014/main" id="{DD18E715-7B69-5C26-080B-A790F5EE1524}"/>
              </a:ext>
            </a:extLst>
          </p:cNvPr>
          <p:cNvSpPr txBox="1"/>
          <p:nvPr/>
        </p:nvSpPr>
        <p:spPr>
          <a:xfrm>
            <a:off x="6940472" y="5991700"/>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1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4221539-C737-FDDA-147A-528A8FA50F26}"/>
              </a:ext>
            </a:extLst>
          </p:cNvPr>
          <p:cNvSpPr>
            <a:spLocks noGrp="1"/>
          </p:cNvSpPr>
          <p:nvPr>
            <p:ph type="body" sz="quarter" idx="13"/>
          </p:nvPr>
        </p:nvSpPr>
        <p:spPr/>
        <p:txBody>
          <a:bodyPr/>
          <a:lstStyle/>
          <a:p>
            <a:r>
              <a:rPr lang="de-DE" dirty="0"/>
              <a:t>FLEXIBLE OPERATIONSVORSTELLUNGEN</a:t>
            </a:r>
          </a:p>
        </p:txBody>
      </p:sp>
      <p:sp>
        <p:nvSpPr>
          <p:cNvPr id="4" name="Inhaltsplatzhalter 3">
            <a:extLst>
              <a:ext uri="{FF2B5EF4-FFF2-40B4-BE49-F238E27FC236}">
                <a16:creationId xmlns:a16="http://schemas.microsoft.com/office/drawing/2014/main" id="{B2D9438F-8F5E-ABDF-2077-232264D75496}"/>
              </a:ext>
            </a:extLst>
          </p:cNvPr>
          <p:cNvSpPr>
            <a:spLocks noGrp="1"/>
          </p:cNvSpPr>
          <p:nvPr>
            <p:ph idx="1"/>
          </p:nvPr>
        </p:nvSpPr>
        <p:spPr>
          <a:xfrm>
            <a:off x="1096423" y="1748861"/>
            <a:ext cx="7009509" cy="603704"/>
          </a:xfrm>
        </p:spPr>
        <p:txBody>
          <a:bodyPr/>
          <a:lstStyle/>
          <a:p>
            <a:r>
              <a:rPr lang="de-DE" b="1" dirty="0"/>
              <a:t>Aufbau von tragfähigen Grundvorstellungen</a:t>
            </a:r>
          </a:p>
        </p:txBody>
      </p:sp>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7" name="Inhaltsplatzhalter 3">
            <a:extLst>
              <a:ext uri="{FF2B5EF4-FFF2-40B4-BE49-F238E27FC236}">
                <a16:creationId xmlns:a16="http://schemas.microsoft.com/office/drawing/2014/main" id="{0A6F0041-77FF-C853-B3F3-1A3938605E6D}"/>
              </a:ext>
            </a:extLst>
          </p:cNvPr>
          <p:cNvSpPr txBox="1">
            <a:spLocks/>
          </p:cNvSpPr>
          <p:nvPr/>
        </p:nvSpPr>
        <p:spPr>
          <a:xfrm>
            <a:off x="1096266" y="2264515"/>
            <a:ext cx="7419084" cy="289620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Tragfähige = flexible Grundvorstellungen:</a:t>
            </a:r>
          </a:p>
          <a:p>
            <a:pPr marL="1257300" lvl="2" indent="-342900">
              <a:buFont typeface="Courier New" panose="02070309020205020404" pitchFamily="49" charset="0"/>
              <a:buChar char="o"/>
            </a:pPr>
            <a:r>
              <a:rPr lang="de-DE" dirty="0"/>
              <a:t>konkrete Handlungen werden an geeigneten Materialien zu gedanklichen Operationen umgebaut  </a:t>
            </a:r>
            <a:r>
              <a:rPr lang="de-DE" sz="900" dirty="0"/>
              <a:t>(vgl. </a:t>
            </a:r>
            <a:r>
              <a:rPr lang="de-DE" sz="900" dirty="0" err="1"/>
              <a:t>Wartha</a:t>
            </a:r>
            <a:r>
              <a:rPr lang="de-DE" sz="900" dirty="0"/>
              <a:t>/Schulz 2011, vgl. vom Hofe 1995).</a:t>
            </a:r>
            <a:endParaRPr lang="de-DE" dirty="0"/>
          </a:p>
          <a:p>
            <a:pPr marL="1257300" lvl="2" indent="-342900">
              <a:buFont typeface="Courier New" panose="02070309020205020404" pitchFamily="49" charset="0"/>
              <a:buChar char="o"/>
            </a:pPr>
            <a:r>
              <a:rPr lang="de-DE" dirty="0"/>
              <a:t>Deutung mathematischer Operationen auf verschiedene Weise</a:t>
            </a:r>
          </a:p>
          <a:p>
            <a:pPr marL="1257300" lvl="2" indent="-342900">
              <a:buFont typeface="Courier New" panose="02070309020205020404" pitchFamily="49" charset="0"/>
              <a:buChar char="o"/>
            </a:pPr>
            <a:r>
              <a:rPr lang="de-DE" dirty="0"/>
              <a:t>Verknüpfung mathematischer Operationen mit unterschiedlichen Handlungssituationen oder strukturierten Abbildungen</a:t>
            </a:r>
          </a:p>
        </p:txBody>
      </p:sp>
      <p:sp>
        <p:nvSpPr>
          <p:cNvPr id="8" name="Textfeld 7">
            <a:extLst>
              <a:ext uri="{FF2B5EF4-FFF2-40B4-BE49-F238E27FC236}">
                <a16:creationId xmlns:a16="http://schemas.microsoft.com/office/drawing/2014/main" id="{96ADC274-943B-AD4B-BF36-1964CD2394F5}"/>
              </a:ext>
            </a:extLst>
          </p:cNvPr>
          <p:cNvSpPr txBox="1"/>
          <p:nvPr/>
        </p:nvSpPr>
        <p:spPr>
          <a:xfrm>
            <a:off x="6940472" y="5991700"/>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F8AFA039-36DA-2E39-7260-1FB260C1B3EE}"/>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13128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4221539-C737-FDDA-147A-528A8FA50F26}"/>
              </a:ext>
            </a:extLst>
          </p:cNvPr>
          <p:cNvSpPr>
            <a:spLocks noGrp="1"/>
          </p:cNvSpPr>
          <p:nvPr>
            <p:ph type="body" sz="quarter" idx="13"/>
          </p:nvPr>
        </p:nvSpPr>
        <p:spPr>
          <a:xfrm>
            <a:off x="1096266" y="1194030"/>
            <a:ext cx="7821728" cy="445628"/>
          </a:xfrm>
        </p:spPr>
        <p:txBody>
          <a:bodyPr/>
          <a:lstStyle/>
          <a:p>
            <a:r>
              <a:rPr lang="de-DE" dirty="0"/>
              <a:t>TRAGFÄHIGE GRUNDVORSTELLUNGEN – AUFGABENBEISPIEL zur Diagnose</a:t>
            </a:r>
          </a:p>
        </p:txBody>
      </p:sp>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44</a:t>
            </a:fld>
            <a:endParaRPr lang="de-DE" dirty="0"/>
          </a:p>
        </p:txBody>
      </p:sp>
      <p:pic>
        <p:nvPicPr>
          <p:cNvPr id="1026" name="Picture 2" descr="Sortiertafel. Oben Aufgabenkarte: „3 mal 2“. ">
            <a:extLst>
              <a:ext uri="{FF2B5EF4-FFF2-40B4-BE49-F238E27FC236}">
                <a16:creationId xmlns:a16="http://schemas.microsoft.com/office/drawing/2014/main" id="{9BA5908B-D7A8-A84D-A303-BB6259A312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4562" y="1695450"/>
            <a:ext cx="3984651" cy="2924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rschiedene Abbildungen zu den Grundsituationen. Links: Überschrift: „räumlich-simultane Anordnung“. Darunter Bilder: 3 mal 2 zusammenhängende Kirschen, 3 2er-Würfel, 3 2er-Stapel von Schüsseln, 3 3er-Stapeln von Tassen, 2 5er-Stapel von aufeinanderliegenden Tellern. Rechts: Überschrift: „zeitlich-sukzessives Vorgehen“. Karte 1: Abfolge von 3 Bildern: 1. Bild eines Bechers, oben rechts: gelbes Feld. 2. Bild eines Bechers und 4 Würfeln, im gelben Feld liegt ein 3er-Würfel. 3. Bild eines Bechers mit einem Würfel, im gelben Feld liegen 2 3er-Würfel. Karte 2: „Paul würfelt eine zwei, dann noch eine zwei und noch eine zwei.“ Karte 3. 3 Bilder: 1. Zwei leere Vasen, 2. eine Vase mit 2 Blumen und eine leere Vase, 3. zwei Vasen mit jeweils 2 Blumen.">
            <a:extLst>
              <a:ext uri="{FF2B5EF4-FFF2-40B4-BE49-F238E27FC236}">
                <a16:creationId xmlns:a16="http://schemas.microsoft.com/office/drawing/2014/main" id="{B0758DEA-90EF-2874-AD92-01C06820EF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38"/>
          <a:stretch/>
        </p:blipFill>
        <p:spPr bwMode="auto">
          <a:xfrm>
            <a:off x="649785" y="3474225"/>
            <a:ext cx="7356324" cy="19000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852B43E1-69CB-2E3E-A80C-E4DEB043CE63}"/>
              </a:ext>
            </a:extLst>
          </p:cNvPr>
          <p:cNvSpPr txBox="1"/>
          <p:nvPr/>
        </p:nvSpPr>
        <p:spPr>
          <a:xfrm>
            <a:off x="164562" y="1492342"/>
            <a:ext cx="1311683" cy="369332"/>
          </a:xfrm>
          <a:prstGeom prst="rect">
            <a:avLst/>
          </a:prstGeom>
          <a:noFill/>
        </p:spPr>
        <p:txBody>
          <a:bodyPr wrap="square" rtlCol="0">
            <a:spAutoFit/>
          </a:bodyPr>
          <a:lstStyle/>
          <a:p>
            <a:r>
              <a:rPr lang="de-DE" dirty="0"/>
              <a:t>Sortierkarte</a:t>
            </a:r>
          </a:p>
        </p:txBody>
      </p:sp>
      <p:sp>
        <p:nvSpPr>
          <p:cNvPr id="15" name="Textfeld 14">
            <a:extLst>
              <a:ext uri="{FF2B5EF4-FFF2-40B4-BE49-F238E27FC236}">
                <a16:creationId xmlns:a16="http://schemas.microsoft.com/office/drawing/2014/main" id="{846710E7-6F2E-6DD7-B801-B9842CB66AB6}"/>
              </a:ext>
            </a:extLst>
          </p:cNvPr>
          <p:cNvSpPr txBox="1"/>
          <p:nvPr/>
        </p:nvSpPr>
        <p:spPr>
          <a:xfrm>
            <a:off x="4738392" y="2055950"/>
            <a:ext cx="3267717" cy="923330"/>
          </a:xfrm>
          <a:prstGeom prst="rect">
            <a:avLst/>
          </a:prstGeom>
          <a:noFill/>
          <a:ln>
            <a:solidFill>
              <a:schemeClr val="tx1"/>
            </a:solidFill>
          </a:ln>
        </p:spPr>
        <p:txBody>
          <a:bodyPr wrap="square" rtlCol="0">
            <a:spAutoFit/>
          </a:bodyPr>
          <a:lstStyle/>
          <a:p>
            <a:r>
              <a:rPr lang="de-DE" dirty="0"/>
              <a:t>Welche Darstellungen passen zu der Aufgabe auf deiner Sortierkarte? Lege sie dazu.</a:t>
            </a:r>
          </a:p>
        </p:txBody>
      </p:sp>
      <p:sp>
        <p:nvSpPr>
          <p:cNvPr id="16" name="Textfeld 15">
            <a:extLst>
              <a:ext uri="{FF2B5EF4-FFF2-40B4-BE49-F238E27FC236}">
                <a16:creationId xmlns:a16="http://schemas.microsoft.com/office/drawing/2014/main" id="{1EC53D49-D8A2-0E2E-E529-AEAA2F76C83C}"/>
              </a:ext>
            </a:extLst>
          </p:cNvPr>
          <p:cNvSpPr txBox="1"/>
          <p:nvPr/>
        </p:nvSpPr>
        <p:spPr>
          <a:xfrm>
            <a:off x="847297" y="5376058"/>
            <a:ext cx="2519895" cy="646331"/>
          </a:xfrm>
          <a:prstGeom prst="rect">
            <a:avLst/>
          </a:prstGeom>
          <a:noFill/>
        </p:spPr>
        <p:txBody>
          <a:bodyPr wrap="square" rtlCol="0">
            <a:spAutoFit/>
          </a:bodyPr>
          <a:lstStyle/>
          <a:p>
            <a:r>
              <a:rPr lang="de-DE" dirty="0"/>
              <a:t>Darstellungen räumlich-simultane Anordnung</a:t>
            </a:r>
          </a:p>
        </p:txBody>
      </p:sp>
      <p:sp>
        <p:nvSpPr>
          <p:cNvPr id="17" name="Textfeld 16">
            <a:extLst>
              <a:ext uri="{FF2B5EF4-FFF2-40B4-BE49-F238E27FC236}">
                <a16:creationId xmlns:a16="http://schemas.microsoft.com/office/drawing/2014/main" id="{D5B33B7B-2315-47E5-A1BA-11D7C488875B}"/>
              </a:ext>
            </a:extLst>
          </p:cNvPr>
          <p:cNvSpPr txBox="1"/>
          <p:nvPr/>
        </p:nvSpPr>
        <p:spPr>
          <a:xfrm>
            <a:off x="5315939" y="5376059"/>
            <a:ext cx="2284022" cy="646331"/>
          </a:xfrm>
          <a:prstGeom prst="rect">
            <a:avLst/>
          </a:prstGeom>
          <a:noFill/>
        </p:spPr>
        <p:txBody>
          <a:bodyPr wrap="square" rtlCol="0">
            <a:spAutoFit/>
          </a:bodyPr>
          <a:lstStyle/>
          <a:p>
            <a:r>
              <a:rPr lang="de-DE" dirty="0"/>
              <a:t>Darstellungen zeitlich-sukzessives Vorgehen</a:t>
            </a:r>
          </a:p>
        </p:txBody>
      </p:sp>
      <p:sp>
        <p:nvSpPr>
          <p:cNvPr id="4" name="Textfeld 3">
            <a:extLst>
              <a:ext uri="{FF2B5EF4-FFF2-40B4-BE49-F238E27FC236}">
                <a16:creationId xmlns:a16="http://schemas.microsoft.com/office/drawing/2014/main" id="{4F010AA6-8552-22B7-1EA7-83531C918B64}"/>
              </a:ext>
            </a:extLst>
          </p:cNvPr>
          <p:cNvSpPr txBox="1"/>
          <p:nvPr/>
        </p:nvSpPr>
        <p:spPr>
          <a:xfrm>
            <a:off x="6940472" y="5991700"/>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137D6CC9-0F62-61D2-80DF-AAFDA8792D0F}"/>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335919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2" name="Gruppieren"/>
          <p:cNvGrpSpPr/>
          <p:nvPr/>
        </p:nvGrpSpPr>
        <p:grpSpPr>
          <a:xfrm>
            <a:off x="190800" y="1923906"/>
            <a:ext cx="2790823" cy="3615072"/>
            <a:chOff x="0" y="0"/>
            <a:chExt cx="3721096" cy="4820095"/>
          </a:xfrm>
        </p:grpSpPr>
        <p:sp>
          <p:nvSpPr>
            <p:cNvPr id="1959"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1960"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sp>
          <p:nvSpPr>
            <p:cNvPr id="1961" name="Beschreiben der Würfe.…"/>
            <p:cNvSpPr txBox="1"/>
            <p:nvPr/>
          </p:nvSpPr>
          <p:spPr>
            <a:xfrm>
              <a:off x="0" y="1372581"/>
              <a:ext cx="3697500" cy="34064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p>
              <a:pPr marL="310356" indent="-138906" defTabSz="342900">
                <a:buSzPct val="150000"/>
                <a:buChar char="•"/>
                <a:defRPr>
                  <a:latin typeface="Helvetica Neue"/>
                  <a:ea typeface="Helvetica Neue"/>
                  <a:cs typeface="Helvetica Neue"/>
                  <a:sym typeface="Helvetica Neue"/>
                </a:defRPr>
              </a:pPr>
              <a:r>
                <a:rPr sz="1350" dirty="0" err="1"/>
                <a:t>Beschreiben</a:t>
              </a:r>
              <a:r>
                <a:rPr sz="1350" dirty="0"/>
                <a:t> der </a:t>
              </a:r>
              <a:r>
                <a:rPr sz="1350" dirty="0" err="1"/>
                <a:t>Würfe</a:t>
              </a:r>
              <a:r>
                <a:rPr sz="1350" dirty="0"/>
                <a:t>.</a:t>
              </a:r>
            </a:p>
            <a:p>
              <a:pPr marL="171450" defTabSz="342900">
                <a:defRPr>
                  <a:latin typeface="Helvetica Neue"/>
                  <a:ea typeface="Helvetica Neue"/>
                  <a:cs typeface="Helvetica Neue"/>
                  <a:sym typeface="Helvetica Neue"/>
                </a:defRPr>
              </a:pPr>
              <a:endParaRPr sz="1350" dirty="0"/>
            </a:p>
          </p:txBody>
        </p:sp>
      </p:grpSp>
      <p:sp>
        <p:nvSpPr>
          <p:cNvPr id="1963" name="Abgerundetes Rechteck"/>
          <p:cNvSpPr/>
          <p:nvPr/>
        </p:nvSpPr>
        <p:spPr>
          <a:xfrm>
            <a:off x="367568" y="2927710"/>
            <a:ext cx="2614055" cy="331925"/>
          </a:xfrm>
          <a:prstGeom prst="roundRect">
            <a:avLst>
              <a:gd name="adj" fmla="val 43045"/>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1964" name="1. Wurf: „Ich habe 2 mal eine 2 gewürfelt.“…"/>
          <p:cNvSpPr txBox="1"/>
          <p:nvPr/>
        </p:nvSpPr>
        <p:spPr>
          <a:xfrm>
            <a:off x="3197913" y="2588398"/>
            <a:ext cx="6133034" cy="1938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spAutoFit/>
          </a:bodyPr>
          <a:lstStyle/>
          <a:p>
            <a:pPr marL="342900" defTabSz="337185">
              <a:defRPr>
                <a:latin typeface="Helvetica Neue"/>
                <a:ea typeface="Helvetica Neue"/>
                <a:cs typeface="Helvetica Neue"/>
                <a:sym typeface="Helvetica Neue"/>
              </a:defRPr>
            </a:pPr>
            <a:r>
              <a:rPr sz="1350" dirty="0"/>
              <a:t>1. </a:t>
            </a:r>
            <a:r>
              <a:rPr sz="1350" dirty="0" err="1"/>
              <a:t>Wurf</a:t>
            </a:r>
            <a:r>
              <a:rPr sz="1350" dirty="0"/>
              <a:t>: </a:t>
            </a:r>
            <a:r>
              <a:rPr sz="1350" b="1" dirty="0"/>
              <a:t>„Ich </a:t>
            </a:r>
            <a:r>
              <a:rPr sz="1350" b="1" dirty="0" err="1"/>
              <a:t>habe</a:t>
            </a:r>
            <a:r>
              <a:rPr sz="1350" b="1" dirty="0"/>
              <a:t> 2 mal </a:t>
            </a:r>
            <a:r>
              <a:rPr sz="1350" b="1" dirty="0" err="1"/>
              <a:t>eine</a:t>
            </a:r>
            <a:r>
              <a:rPr sz="1350" b="1" dirty="0"/>
              <a:t> 2 </a:t>
            </a:r>
            <a:r>
              <a:rPr sz="1350" b="1" dirty="0" err="1"/>
              <a:t>gewürfelt</a:t>
            </a:r>
            <a:r>
              <a:rPr sz="1350" b="1" dirty="0"/>
              <a:t>.“</a:t>
            </a:r>
          </a:p>
          <a:p>
            <a:pPr marL="342900" defTabSz="337185">
              <a:defRPr>
                <a:latin typeface="Helvetica Neue"/>
                <a:ea typeface="Helvetica Neue"/>
                <a:cs typeface="Helvetica Neue"/>
                <a:sym typeface="Helvetica Neue"/>
              </a:defRPr>
            </a:pPr>
            <a:r>
              <a:rPr sz="1350" dirty="0"/>
              <a:t>2. </a:t>
            </a:r>
            <a:r>
              <a:rPr sz="1350" dirty="0" err="1"/>
              <a:t>Wurf</a:t>
            </a:r>
            <a:r>
              <a:rPr sz="1350" dirty="0"/>
              <a:t>: </a:t>
            </a:r>
            <a:r>
              <a:rPr sz="1350" b="1" dirty="0"/>
              <a:t>„Ich </a:t>
            </a:r>
            <a:r>
              <a:rPr sz="1350" b="1" dirty="0" err="1"/>
              <a:t>habe</a:t>
            </a:r>
            <a:r>
              <a:rPr sz="1350" b="1" dirty="0"/>
              <a:t> </a:t>
            </a:r>
            <a:r>
              <a:rPr sz="1350" b="1" dirty="0" err="1"/>
              <a:t>noch</a:t>
            </a:r>
            <a:r>
              <a:rPr sz="1350" b="1" dirty="0"/>
              <a:t> </a:t>
            </a:r>
            <a:r>
              <a:rPr sz="1350" b="1" dirty="0" err="1"/>
              <a:t>einmal</a:t>
            </a:r>
            <a:r>
              <a:rPr sz="1350" b="1" dirty="0"/>
              <a:t> </a:t>
            </a:r>
            <a:r>
              <a:rPr sz="1350" b="1" dirty="0" err="1"/>
              <a:t>eine</a:t>
            </a:r>
            <a:r>
              <a:rPr sz="1350" b="1" dirty="0"/>
              <a:t> 2 </a:t>
            </a:r>
            <a:r>
              <a:rPr sz="1350" b="1" dirty="0" err="1"/>
              <a:t>gewürfelt</a:t>
            </a:r>
            <a:r>
              <a:rPr sz="1350" b="1" dirty="0"/>
              <a:t>.“</a:t>
            </a:r>
          </a:p>
          <a:p>
            <a:pPr marL="342900" defTabSz="337185">
              <a:defRPr>
                <a:latin typeface="Helvetica Neue"/>
                <a:ea typeface="Helvetica Neue"/>
                <a:cs typeface="Helvetica Neue"/>
                <a:sym typeface="Helvetica Neue"/>
              </a:defRPr>
            </a:pPr>
            <a:r>
              <a:rPr sz="1350" dirty="0"/>
              <a:t>3. </a:t>
            </a:r>
            <a:r>
              <a:rPr sz="1350" dirty="0" err="1"/>
              <a:t>Wurf</a:t>
            </a:r>
            <a:r>
              <a:rPr sz="1350" dirty="0"/>
              <a:t>: </a:t>
            </a:r>
            <a:r>
              <a:rPr sz="1350" b="1" dirty="0"/>
              <a:t>„Ich </a:t>
            </a:r>
            <a:r>
              <a:rPr sz="1350" b="1" dirty="0" err="1"/>
              <a:t>habe</a:t>
            </a:r>
            <a:r>
              <a:rPr sz="1350" b="1" dirty="0"/>
              <a:t> </a:t>
            </a:r>
            <a:r>
              <a:rPr sz="1350" b="1" dirty="0" err="1"/>
              <a:t>zum</a:t>
            </a:r>
            <a:r>
              <a:rPr sz="1350" b="1" dirty="0"/>
              <a:t> </a:t>
            </a:r>
            <a:r>
              <a:rPr sz="1350" b="1" dirty="0" err="1"/>
              <a:t>Schluss</a:t>
            </a:r>
            <a:r>
              <a:rPr sz="1350" b="1" dirty="0"/>
              <a:t> </a:t>
            </a:r>
            <a:r>
              <a:rPr sz="1350" b="1" dirty="0" err="1"/>
              <a:t>noch</a:t>
            </a:r>
            <a:r>
              <a:rPr sz="1350" b="1" dirty="0"/>
              <a:t> </a:t>
            </a:r>
            <a:r>
              <a:rPr sz="1350" b="1" dirty="0" err="1"/>
              <a:t>einmal</a:t>
            </a:r>
            <a:r>
              <a:rPr sz="1350" b="1" dirty="0"/>
              <a:t> </a:t>
            </a:r>
            <a:r>
              <a:rPr sz="1350" b="1" dirty="0" err="1"/>
              <a:t>eine</a:t>
            </a:r>
            <a:r>
              <a:rPr sz="1350" b="1" dirty="0"/>
              <a:t> 2 </a:t>
            </a:r>
            <a:r>
              <a:rPr sz="1350" b="1" dirty="0" err="1"/>
              <a:t>gewürfelt</a:t>
            </a:r>
            <a:r>
              <a:rPr sz="1350" b="1" dirty="0"/>
              <a:t>.“</a:t>
            </a:r>
          </a:p>
          <a:p>
            <a:pPr marL="342900" defTabSz="337185">
              <a:defRPr>
                <a:latin typeface="Helvetica Neue"/>
                <a:ea typeface="Helvetica Neue"/>
                <a:cs typeface="Helvetica Neue"/>
                <a:sym typeface="Helvetica Neue"/>
              </a:defRPr>
            </a:pPr>
            <a:endParaRPr sz="1350" b="1" dirty="0"/>
          </a:p>
          <a:p>
            <a:pPr marL="342900" defTabSz="337185">
              <a:defRPr b="1">
                <a:latin typeface="Helvetica Neue"/>
                <a:ea typeface="Helvetica Neue"/>
                <a:cs typeface="Helvetica Neue"/>
                <a:sym typeface="Helvetica Neue"/>
              </a:defRPr>
            </a:pPr>
            <a:r>
              <a:rPr sz="1350" dirty="0"/>
              <a:t>„Ich </a:t>
            </a:r>
            <a:r>
              <a:rPr sz="1350" dirty="0" err="1"/>
              <a:t>habe</a:t>
            </a:r>
            <a:r>
              <a:rPr sz="1350" dirty="0"/>
              <a:t> </a:t>
            </a:r>
            <a:r>
              <a:rPr sz="1350" dirty="0" err="1"/>
              <a:t>insgesamt</a:t>
            </a:r>
            <a:r>
              <a:rPr sz="1350" dirty="0"/>
              <a:t> 4 mal </a:t>
            </a:r>
            <a:r>
              <a:rPr sz="1350" dirty="0" err="1"/>
              <a:t>eine</a:t>
            </a:r>
            <a:r>
              <a:rPr sz="1350" dirty="0"/>
              <a:t> 2 </a:t>
            </a:r>
            <a:r>
              <a:rPr sz="1350" dirty="0" err="1"/>
              <a:t>gewürfelt</a:t>
            </a:r>
            <a:r>
              <a:rPr sz="1350" dirty="0"/>
              <a:t>.“</a:t>
            </a:r>
          </a:p>
          <a:p>
            <a:pPr marL="342900" defTabSz="337185">
              <a:defRPr>
                <a:latin typeface="Helvetica Neue"/>
                <a:ea typeface="Helvetica Neue"/>
                <a:cs typeface="Helvetica Neue"/>
                <a:sym typeface="Helvetica Neue"/>
              </a:defRPr>
            </a:pPr>
            <a:endParaRPr sz="1350" dirty="0"/>
          </a:p>
          <a:p>
            <a:pPr marL="342900" defTabSz="337185">
              <a:defRPr>
                <a:latin typeface="Helvetica Neue"/>
                <a:ea typeface="Helvetica Neue"/>
                <a:cs typeface="Helvetica Neue"/>
                <a:sym typeface="Helvetica Neue"/>
              </a:defRPr>
            </a:pPr>
            <a:r>
              <a:rPr sz="1350" dirty="0"/>
              <a:t>Auch das </a:t>
            </a:r>
            <a:r>
              <a:rPr sz="1350" dirty="0" err="1"/>
              <a:t>Nennen</a:t>
            </a:r>
            <a:r>
              <a:rPr sz="1350" dirty="0"/>
              <a:t> des </a:t>
            </a:r>
            <a:r>
              <a:rPr sz="1350" dirty="0" err="1"/>
              <a:t>Endergebnisses</a:t>
            </a:r>
            <a:r>
              <a:rPr sz="1350" dirty="0"/>
              <a:t> </a:t>
            </a:r>
            <a:r>
              <a:rPr sz="1350" dirty="0" err="1"/>
              <a:t>kann</a:t>
            </a:r>
            <a:r>
              <a:rPr sz="1350" dirty="0"/>
              <a:t> </a:t>
            </a:r>
            <a:r>
              <a:rPr sz="1350" dirty="0" err="1"/>
              <a:t>zugleich</a:t>
            </a:r>
            <a:r>
              <a:rPr sz="1350" dirty="0"/>
              <a:t> </a:t>
            </a:r>
            <a:r>
              <a:rPr sz="1350" dirty="0" err="1"/>
              <a:t>angeregt</a:t>
            </a:r>
            <a:r>
              <a:rPr sz="1350" dirty="0"/>
              <a:t> </a:t>
            </a:r>
            <a:r>
              <a:rPr sz="1350" dirty="0" err="1"/>
              <a:t>werden</a:t>
            </a:r>
            <a:r>
              <a:rPr sz="1350" dirty="0"/>
              <a:t>:</a:t>
            </a:r>
          </a:p>
          <a:p>
            <a:pPr marL="342900" defTabSz="337185">
              <a:defRPr>
                <a:latin typeface="Helvetica Neue"/>
                <a:ea typeface="Helvetica Neue"/>
                <a:cs typeface="Helvetica Neue"/>
                <a:sym typeface="Helvetica Neue"/>
              </a:defRPr>
            </a:pPr>
            <a:endParaRPr sz="1350" dirty="0"/>
          </a:p>
          <a:p>
            <a:pPr marL="342900" defTabSz="337185">
              <a:defRPr b="1">
                <a:latin typeface="Helvetica Neue"/>
                <a:ea typeface="Helvetica Neue"/>
                <a:cs typeface="Helvetica Neue"/>
                <a:sym typeface="Helvetica Neue"/>
              </a:defRPr>
            </a:pPr>
            <a:r>
              <a:rPr sz="1350" dirty="0"/>
              <a:t>„</a:t>
            </a:r>
            <a:r>
              <a:rPr sz="1350" dirty="0" err="1"/>
              <a:t>Insgesamt</a:t>
            </a:r>
            <a:r>
              <a:rPr sz="1350" dirty="0"/>
              <a:t> </a:t>
            </a:r>
            <a:r>
              <a:rPr sz="1350" dirty="0" err="1"/>
              <a:t>habe</a:t>
            </a:r>
            <a:r>
              <a:rPr sz="1350" dirty="0"/>
              <a:t> ich 8 </a:t>
            </a:r>
            <a:r>
              <a:rPr sz="1350" dirty="0" err="1"/>
              <a:t>Punkte</a:t>
            </a:r>
            <a:r>
              <a:rPr sz="1350" dirty="0"/>
              <a:t>.“</a:t>
            </a:r>
          </a:p>
        </p:txBody>
      </p:sp>
      <p:sp>
        <p:nvSpPr>
          <p:cNvPr id="1965" name="Textblase"/>
          <p:cNvSpPr/>
          <p:nvPr/>
        </p:nvSpPr>
        <p:spPr>
          <a:xfrm>
            <a:off x="7270545" y="2088310"/>
            <a:ext cx="1087041" cy="568822"/>
          </a:xfrm>
          <a:custGeom>
            <a:avLst/>
            <a:gdLst/>
            <a:ahLst/>
            <a:cxnLst>
              <a:cxn ang="0">
                <a:pos x="wd2" y="hd2"/>
              </a:cxn>
              <a:cxn ang="5400000">
                <a:pos x="wd2" y="hd2"/>
              </a:cxn>
              <a:cxn ang="10800000">
                <a:pos x="wd2" y="hd2"/>
              </a:cxn>
              <a:cxn ang="16200000">
                <a:pos x="wd2" y="hd2"/>
              </a:cxn>
            </a:cxnLst>
            <a:rect l="0" t="0" r="r" b="b"/>
            <a:pathLst>
              <a:path w="21600" h="21600" extrusionOk="0">
                <a:moveTo>
                  <a:pt x="6926" y="0"/>
                </a:moveTo>
                <a:cubicBezTo>
                  <a:pt x="4578" y="0"/>
                  <a:pt x="2673" y="3640"/>
                  <a:pt x="2673" y="8127"/>
                </a:cubicBezTo>
                <a:lnTo>
                  <a:pt x="2673" y="12682"/>
                </a:lnTo>
                <a:cubicBezTo>
                  <a:pt x="2673" y="13405"/>
                  <a:pt x="2740" y="14094"/>
                  <a:pt x="2833" y="14762"/>
                </a:cubicBezTo>
                <a:lnTo>
                  <a:pt x="0" y="21600"/>
                </a:lnTo>
                <a:lnTo>
                  <a:pt x="4377" y="19147"/>
                </a:lnTo>
                <a:cubicBezTo>
                  <a:pt x="5089" y="20174"/>
                  <a:pt x="5965" y="20809"/>
                  <a:pt x="6926" y="20809"/>
                </a:cubicBezTo>
                <a:lnTo>
                  <a:pt x="17347" y="20809"/>
                </a:lnTo>
                <a:cubicBezTo>
                  <a:pt x="19695" y="20809"/>
                  <a:pt x="21600" y="17169"/>
                  <a:pt x="21600" y="12682"/>
                </a:cubicBezTo>
                <a:lnTo>
                  <a:pt x="21600" y="8127"/>
                </a:lnTo>
                <a:cubicBezTo>
                  <a:pt x="21600" y="3640"/>
                  <a:pt x="19695" y="0"/>
                  <a:pt x="17347" y="0"/>
                </a:cubicBezTo>
                <a:lnTo>
                  <a:pt x="6926" y="0"/>
                </a:lnTo>
                <a:close/>
              </a:path>
            </a:pathLst>
          </a:custGeom>
          <a:solidFill>
            <a:srgbClr val="0C646D"/>
          </a:solidFill>
          <a:ln w="12700" cap="flat">
            <a:noFill/>
            <a:miter lim="400000"/>
          </a:ln>
          <a:effectLst/>
        </p:spPr>
        <p:txBody>
          <a:bodyPr wrap="square" lIns="34289" tIns="34289" rIns="34289" bIns="34289" numCol="1" anchor="ctr">
            <a:noAutofit/>
          </a:bodyPr>
          <a:lstStyle/>
          <a:p>
            <a:pPr>
              <a:defRPr>
                <a:latin typeface="Helvetica Neue"/>
                <a:ea typeface="Helvetica Neue"/>
                <a:cs typeface="Helvetica Neue"/>
                <a:sym typeface="Helvetica Neue"/>
              </a:defRPr>
            </a:pPr>
            <a:endParaRPr sz="1350"/>
          </a:p>
        </p:txBody>
      </p:sp>
      <p:sp>
        <p:nvSpPr>
          <p:cNvPr id="1966" name="Variationsmöglichkeit:…"/>
          <p:cNvSpPr txBox="1"/>
          <p:nvPr/>
        </p:nvSpPr>
        <p:spPr>
          <a:xfrm>
            <a:off x="3563987" y="4825365"/>
            <a:ext cx="4945323" cy="692495"/>
          </a:xfrm>
          <a:prstGeom prst="rect">
            <a:avLst/>
          </a:prstGeom>
          <a:solidFill>
            <a:schemeClr val="accent3">
              <a:lumOff val="8823"/>
            </a:schemeClr>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spAutoFit/>
          </a:bodyPr>
          <a:lstStyle/>
          <a:p>
            <a:pPr marL="342900" defTabSz="337185">
              <a:defRPr>
                <a:latin typeface="Helvetica Neue"/>
                <a:ea typeface="Helvetica Neue"/>
                <a:cs typeface="Helvetica Neue"/>
                <a:sym typeface="Helvetica Neue"/>
              </a:defRPr>
            </a:pPr>
            <a:r>
              <a:rPr sz="1350" b="1" dirty="0" err="1"/>
              <a:t>Variationsmöglichkeit</a:t>
            </a:r>
            <a:r>
              <a:rPr sz="1350" b="1" dirty="0"/>
              <a:t>:</a:t>
            </a:r>
          </a:p>
          <a:p>
            <a:pPr marL="342900" defTabSz="337185">
              <a:defRPr>
                <a:latin typeface="Helvetica Neue"/>
                <a:ea typeface="Helvetica Neue"/>
                <a:cs typeface="Helvetica Neue"/>
                <a:sym typeface="Helvetica Neue"/>
              </a:defRPr>
            </a:pPr>
            <a:r>
              <a:rPr sz="1350" dirty="0"/>
              <a:t>Die Kinder </a:t>
            </a:r>
            <a:r>
              <a:rPr sz="1350" dirty="0" err="1"/>
              <a:t>können</a:t>
            </a:r>
            <a:r>
              <a:rPr sz="1350" dirty="0"/>
              <a:t> </a:t>
            </a:r>
            <a:r>
              <a:rPr sz="1350" dirty="0" err="1"/>
              <a:t>auch</a:t>
            </a:r>
            <a:r>
              <a:rPr sz="1350" dirty="0"/>
              <a:t> </a:t>
            </a:r>
            <a:r>
              <a:rPr sz="1350" dirty="0" err="1"/>
              <a:t>aufgefordert</a:t>
            </a:r>
            <a:r>
              <a:rPr sz="1350" dirty="0"/>
              <a:t> </a:t>
            </a:r>
            <a:r>
              <a:rPr sz="1350" dirty="0" err="1"/>
              <a:t>werden</a:t>
            </a:r>
            <a:r>
              <a:rPr sz="1350" dirty="0"/>
              <a:t>, die </a:t>
            </a:r>
            <a:r>
              <a:rPr sz="1350" dirty="0" err="1"/>
              <a:t>Würfe</a:t>
            </a:r>
            <a:r>
              <a:rPr sz="1350" dirty="0"/>
              <a:t> des </a:t>
            </a:r>
            <a:r>
              <a:rPr sz="1350" dirty="0" err="1"/>
              <a:t>Partnerkindes</a:t>
            </a:r>
            <a:r>
              <a:rPr sz="1350" dirty="0"/>
              <a:t> </a:t>
            </a:r>
            <a:r>
              <a:rPr sz="1350" dirty="0" err="1"/>
              <a:t>zu</a:t>
            </a:r>
            <a:r>
              <a:rPr sz="1350" dirty="0"/>
              <a:t> </a:t>
            </a:r>
            <a:r>
              <a:rPr sz="1350" dirty="0" err="1"/>
              <a:t>beschreiben</a:t>
            </a:r>
            <a:r>
              <a:rPr sz="1350" dirty="0"/>
              <a:t> (und </a:t>
            </a:r>
            <a:r>
              <a:rPr sz="1350" dirty="0" err="1"/>
              <a:t>zu</a:t>
            </a:r>
            <a:r>
              <a:rPr sz="1350" dirty="0"/>
              <a:t> </a:t>
            </a:r>
            <a:r>
              <a:rPr sz="1350" dirty="0" err="1"/>
              <a:t>dokumentieren</a:t>
            </a:r>
            <a:r>
              <a:rPr sz="1350" dirty="0"/>
              <a:t>).</a:t>
            </a:r>
          </a:p>
        </p:txBody>
      </p:sp>
      <p:pic>
        <p:nvPicPr>
          <p:cNvPr id="6" name="Bildschirmfoto 2018-11-06 um 17.59.14.png" descr="Bildschirmfoto 2018-11-06 um 17.59.14.png">
            <a:extLst>
              <a:ext uri="{FF2B5EF4-FFF2-40B4-BE49-F238E27FC236}">
                <a16:creationId xmlns:a16="http://schemas.microsoft.com/office/drawing/2014/main" id="{B15C1EE6-E6F4-0490-06E2-7DF7D625C744}"/>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8" name="Textplatzhalter 2">
            <a:extLst>
              <a:ext uri="{FF2B5EF4-FFF2-40B4-BE49-F238E27FC236}">
                <a16:creationId xmlns:a16="http://schemas.microsoft.com/office/drawing/2014/main" id="{CCDEDE43-9F52-C37C-B417-D39C3C44947D}"/>
              </a:ext>
            </a:extLst>
          </p:cNvPr>
          <p:cNvSpPr>
            <a:spLocks noGrp="1"/>
          </p:cNvSpPr>
          <p:nvPr>
            <p:ph type="body" sz="quarter" idx="13"/>
          </p:nvPr>
        </p:nvSpPr>
        <p:spPr>
          <a:xfrm>
            <a:off x="1096422" y="1059424"/>
            <a:ext cx="7821728" cy="445628"/>
          </a:xfrm>
        </p:spPr>
        <p:txBody>
          <a:bodyPr/>
          <a:lstStyle/>
          <a:p>
            <a:r>
              <a:rPr lang="de-DE" dirty="0"/>
              <a:t>TRAGFÄHIGE GRUNDVORSTELLUNGEN – AUFGABENSTELLUNG KOMPAKT PASCH WÜRFELN</a:t>
            </a:r>
          </a:p>
        </p:txBody>
      </p:sp>
      <p:sp>
        <p:nvSpPr>
          <p:cNvPr id="2" name="Textfeld 1">
            <a:extLst>
              <a:ext uri="{FF2B5EF4-FFF2-40B4-BE49-F238E27FC236}">
                <a16:creationId xmlns:a16="http://schemas.microsoft.com/office/drawing/2014/main" id="{5C9E78AA-C7F0-82C7-CF9B-63C86427AE40}"/>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4" name="Foliennummernplatzhalter 4">
            <a:extLst>
              <a:ext uri="{FF2B5EF4-FFF2-40B4-BE49-F238E27FC236}">
                <a16:creationId xmlns:a16="http://schemas.microsoft.com/office/drawing/2014/main" id="{CC509BD6-DE42-E3AD-E236-D9571EF94BA3}"/>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45</a:t>
            </a:fld>
            <a:endParaRPr lang="de-DE" dirty="0"/>
          </a:p>
        </p:txBody>
      </p:sp>
      <p:sp>
        <p:nvSpPr>
          <p:cNvPr id="10" name="Titel 1">
            <a:extLst>
              <a:ext uri="{FF2B5EF4-FFF2-40B4-BE49-F238E27FC236}">
                <a16:creationId xmlns:a16="http://schemas.microsoft.com/office/drawing/2014/main" id="{292E4C6D-E47F-1F52-7284-25DFE18BC664}"/>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226033428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4" grpId="0"/>
      <p:bldP spid="196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5" name="Textplatzhalter 4">
            <a:extLst>
              <a:ext uri="{FF2B5EF4-FFF2-40B4-BE49-F238E27FC236}">
                <a16:creationId xmlns:a16="http://schemas.microsoft.com/office/drawing/2014/main" id="{BB991641-B35B-7973-0074-B8DCAC6A5FC2}"/>
              </a:ext>
            </a:extLst>
          </p:cNvPr>
          <p:cNvSpPr>
            <a:spLocks noGrp="1"/>
          </p:cNvSpPr>
          <p:nvPr>
            <p:ph type="body" sz="quarter" idx="13"/>
          </p:nvPr>
        </p:nvSpPr>
        <p:spPr>
          <a:xfrm>
            <a:off x="1096266" y="1194030"/>
            <a:ext cx="7802805" cy="445628"/>
          </a:xfrm>
        </p:spPr>
        <p:txBody>
          <a:bodyPr/>
          <a:lstStyle/>
          <a:p>
            <a:r>
              <a:rPr lang="de-DE" dirty="0"/>
              <a:t>OPERATIONEN VERSTEHEN 4a – AKTIVITÄT</a:t>
            </a:r>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009509" cy="4835568"/>
          </a:xfrm>
        </p:spPr>
        <p:txBody>
          <a:bodyPr/>
          <a:lstStyle/>
          <a:p>
            <a:r>
              <a:rPr lang="de-DE" sz="1600" dirty="0"/>
              <a:t>Die folgende Aktivität hat das Ziel, die bisher erstellten Diagnosen noch einmal mathematisch zu konkretisieren. Dafür wird die Diagnose auf den mathematischen Fokus der Grundvorstellungen der Multiplikation gerichtet. Die zuvor gehörten theoretischen Inhalte werden hier mit der Praxisaufgabe verbunden und somit vertieft.</a:t>
            </a:r>
          </a:p>
          <a:p>
            <a:endParaRPr lang="de-DE" sz="1600" dirty="0"/>
          </a:p>
        </p:txBody>
      </p:sp>
      <p:graphicFrame>
        <p:nvGraphicFramePr>
          <p:cNvPr id="7" name="Tabelle 7">
            <a:extLst>
              <a:ext uri="{FF2B5EF4-FFF2-40B4-BE49-F238E27FC236}">
                <a16:creationId xmlns:a16="http://schemas.microsoft.com/office/drawing/2014/main" id="{98C2A1F1-156F-3328-BACF-D39E0E9C1270}"/>
              </a:ext>
            </a:extLst>
          </p:cNvPr>
          <p:cNvGraphicFramePr>
            <a:graphicFrameLocks noGrp="1"/>
          </p:cNvGraphicFramePr>
          <p:nvPr>
            <p:extLst>
              <p:ext uri="{D42A27DB-BD31-4B8C-83A1-F6EECF244321}">
                <p14:modId xmlns:p14="http://schemas.microsoft.com/office/powerpoint/2010/main" val="3847402660"/>
              </p:ext>
            </p:extLst>
          </p:nvPr>
        </p:nvGraphicFramePr>
        <p:xfrm>
          <a:off x="1191492" y="3554729"/>
          <a:ext cx="6914440" cy="2759396"/>
        </p:xfrm>
        <a:graphic>
          <a:graphicData uri="http://schemas.openxmlformats.org/drawingml/2006/table">
            <a:tbl>
              <a:tblPr firstRow="1" bandRow="1">
                <a:tableStyleId>{5C22544A-7EE6-4342-B048-85BDC9FD1C3A}</a:tableStyleId>
              </a:tblPr>
              <a:tblGrid>
                <a:gridCol w="1622455">
                  <a:extLst>
                    <a:ext uri="{9D8B030D-6E8A-4147-A177-3AD203B41FA5}">
                      <a16:colId xmlns:a16="http://schemas.microsoft.com/office/drawing/2014/main" val="710505535"/>
                    </a:ext>
                  </a:extLst>
                </a:gridCol>
                <a:gridCol w="2987172">
                  <a:extLst>
                    <a:ext uri="{9D8B030D-6E8A-4147-A177-3AD203B41FA5}">
                      <a16:colId xmlns:a16="http://schemas.microsoft.com/office/drawing/2014/main" val="1908132129"/>
                    </a:ext>
                  </a:extLst>
                </a:gridCol>
                <a:gridCol w="2304813">
                  <a:extLst>
                    <a:ext uri="{9D8B030D-6E8A-4147-A177-3AD203B41FA5}">
                      <a16:colId xmlns:a16="http://schemas.microsoft.com/office/drawing/2014/main" val="4149939256"/>
                    </a:ext>
                  </a:extLst>
                </a:gridCol>
              </a:tblGrid>
              <a:tr h="353705">
                <a:tc>
                  <a:txBody>
                    <a:bodyPr/>
                    <a:lstStyle/>
                    <a:p>
                      <a:r>
                        <a:rPr lang="de-DE" dirty="0">
                          <a:solidFill>
                            <a:schemeClr val="tx1"/>
                          </a:solidFill>
                        </a:rPr>
                        <a:t>Aufgabe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de-DE" dirty="0">
                          <a:solidFill>
                            <a:schemeClr val="tx1"/>
                          </a:solidFill>
                        </a:rPr>
                        <a:t>3 • 4 =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7487294"/>
                  </a:ext>
                </a:extLst>
              </a:tr>
              <a:tr h="35861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chemeClr val="tx1"/>
                          </a:solidFill>
                          <a:latin typeface="Arial" panose="020B0604020202020204" pitchFamily="34" charset="0"/>
                          <a:cs typeface="Arial" panose="020B0604020202020204" pitchFamily="34" charset="0"/>
                        </a:rPr>
                        <a:t>Grundsituation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zeitlich-sukzessiv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solidFill>
                            <a:schemeClr val="tx1"/>
                          </a:solidFill>
                          <a:latin typeface="Arial" panose="020B0604020202020204" pitchFamily="34" charset="0"/>
                          <a:cs typeface="Arial" panose="020B0604020202020204" pitchFamily="34" charset="0"/>
                        </a:rPr>
                        <a:t>räumlich-simultan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2689168"/>
                  </a:ext>
                </a:extLst>
              </a:tr>
              <a:tr h="501083">
                <a:tc vMerge="1">
                  <a:txBody>
                    <a:bodyPr/>
                    <a:lstStyle/>
                    <a:p>
                      <a:endParaRPr lang="de-DE"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Wiederholtes Hinzufügen gleichmächtiger Mengen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latin typeface="Arial" panose="020B0604020202020204" pitchFamily="34" charset="0"/>
                          <a:cs typeface="Arial" panose="020B0604020202020204" pitchFamily="34" charset="0"/>
                        </a:rPr>
                        <a:t>Zusammenfassen gleichmächtiger Mengen</a:t>
                      </a:r>
                      <a:endParaRPr lang="de-DE"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8506774"/>
                  </a:ext>
                </a:extLst>
              </a:tr>
              <a:tr h="1120067">
                <a:tc>
                  <a:txBody>
                    <a:bodyPr/>
                    <a:lstStyle/>
                    <a:p>
                      <a:r>
                        <a:rPr lang="de-DE" sz="1400" dirty="0">
                          <a:solidFill>
                            <a:schemeClr val="tx1"/>
                          </a:solidFill>
                          <a:latin typeface="Arial" panose="020B0604020202020204" pitchFamily="34" charset="0"/>
                          <a:cs typeface="Arial" panose="020B0604020202020204" pitchFamily="34" charset="0"/>
                        </a:rPr>
                        <a:t>Rechen-geschichte Beispiel aus der Basisaufgabe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solidFill>
                            <a:schemeClr val="tx1"/>
                          </a:solidFill>
                          <a:latin typeface="Arial" panose="020B0604020202020204" pitchFamily="34" charset="0"/>
                          <a:cs typeface="Arial" panose="020B0604020202020204" pitchFamily="34" charset="0"/>
                        </a:rPr>
                        <a:t>Ahmet würfelt dreimal hintereinander immer eine 4. Wie viele Punkte sind das insgesamt?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solidFill>
                            <a:schemeClr val="tx1"/>
                          </a:solidFill>
                          <a:latin typeface="Arial" panose="020B0604020202020204" pitchFamily="34" charset="0"/>
                          <a:cs typeface="Arial" panose="020B0604020202020204" pitchFamily="34" charset="0"/>
                        </a:rPr>
                        <a:t>Wilma würfelt gleichzeitig mit drei Würfeln und alle zeigen eine 4. Wie viele Punkte sind das insgesamt?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939022"/>
                  </a:ext>
                </a:extLst>
              </a:tr>
              <a:tr h="358618">
                <a:tc>
                  <a:txBody>
                    <a:bodyPr/>
                    <a:lstStyle/>
                    <a:p>
                      <a:r>
                        <a:rPr lang="de-DE" sz="1400" dirty="0">
                          <a:solidFill>
                            <a:schemeClr val="tx1"/>
                          </a:solidFill>
                          <a:latin typeface="Arial" panose="020B0604020202020204" pitchFamily="34" charset="0"/>
                          <a:cs typeface="Arial" panose="020B0604020202020204" pitchFamily="34" charset="0"/>
                        </a:rPr>
                        <a:t>Handlung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solidFill>
                            <a:schemeClr val="tx1"/>
                          </a:solidFill>
                          <a:latin typeface="Arial" panose="020B0604020202020204" pitchFamily="34" charset="0"/>
                          <a:cs typeface="Arial" panose="020B0604020202020204" pitchFamily="34" charset="0"/>
                        </a:rPr>
                        <a:t>1./2./3. Wurf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solidFill>
                            <a:schemeClr val="tx1"/>
                          </a:solidFill>
                          <a:latin typeface="Arial" panose="020B0604020202020204" pitchFamily="34" charset="0"/>
                          <a:cs typeface="Arial" panose="020B0604020202020204" pitchFamily="34" charset="0"/>
                        </a:rPr>
                        <a:t>ein Wurf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3816527"/>
                  </a:ext>
                </a:extLst>
              </a:tr>
            </a:tbl>
          </a:graphicData>
        </a:graphic>
      </p:graphicFrame>
    </p:spTree>
    <p:extLst>
      <p:ext uri="{BB962C8B-B14F-4D97-AF65-F5344CB8AC3E}">
        <p14:creationId xmlns:p14="http://schemas.microsoft.com/office/powerpoint/2010/main" val="1652128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5" name="Textplatzhalter 4">
            <a:extLst>
              <a:ext uri="{FF2B5EF4-FFF2-40B4-BE49-F238E27FC236}">
                <a16:creationId xmlns:a16="http://schemas.microsoft.com/office/drawing/2014/main" id="{BB991641-B35B-7973-0074-B8DCAC6A5FC2}"/>
              </a:ext>
            </a:extLst>
          </p:cNvPr>
          <p:cNvSpPr>
            <a:spLocks noGrp="1"/>
          </p:cNvSpPr>
          <p:nvPr>
            <p:ph type="body" sz="quarter" idx="13"/>
          </p:nvPr>
        </p:nvSpPr>
        <p:spPr>
          <a:xfrm>
            <a:off x="1096266" y="1194030"/>
            <a:ext cx="7802805" cy="445628"/>
          </a:xfrm>
        </p:spPr>
        <p:txBody>
          <a:bodyPr/>
          <a:lstStyle/>
          <a:p>
            <a:r>
              <a:rPr lang="de-DE" dirty="0"/>
              <a:t>OPERATIONEN VERSTEHEN 4b – AKTIVITÄT</a:t>
            </a:r>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009509" cy="4835568"/>
          </a:xfrm>
        </p:spPr>
        <p:txBody>
          <a:bodyPr/>
          <a:lstStyle/>
          <a:p>
            <a:r>
              <a:rPr lang="de-DE" dirty="0"/>
              <a:t>Mögliche Lösungen:  Die Aufgabe kompakt „Pasch würfeln“ kann als Diagnoseaufgabe z.B. dazu genutzt werden, zu untersuchen, inwiefern die Kinder die Grundlagen für die fortgesetzte Addition anwenden können (Lesen von Würfelbildern, Sortierung von Zahlen, Verständnis Addition, Beherrschung Kleines 1x1, Beherrschung Kleines 1+1). Zudem kann erhoben werden inwiefern sie schon in der Lage sind, erste Verbindungen zur Multiplikation herzustellen (z.B. “Ich habe 3 mal die 4 gewürfelt und das ist 4 + 4 + 4 = 12.“).</a:t>
            </a:r>
          </a:p>
          <a:p>
            <a:endParaRPr lang="de-DE" sz="1600" dirty="0"/>
          </a:p>
        </p:txBody>
      </p:sp>
    </p:spTree>
    <p:extLst>
      <p:ext uri="{BB962C8B-B14F-4D97-AF65-F5344CB8AC3E}">
        <p14:creationId xmlns:p14="http://schemas.microsoft.com/office/powerpoint/2010/main" val="3081717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82C2-833A-A2DC-6951-D126B9A8417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8ED9AD2-32DC-A95F-81E3-2F017B1D6F43}"/>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5" name="Textplatzhalter 4">
            <a:extLst>
              <a:ext uri="{FF2B5EF4-FFF2-40B4-BE49-F238E27FC236}">
                <a16:creationId xmlns:a16="http://schemas.microsoft.com/office/drawing/2014/main" id="{BB991641-B35B-7973-0074-B8DCAC6A5FC2}"/>
              </a:ext>
            </a:extLst>
          </p:cNvPr>
          <p:cNvSpPr>
            <a:spLocks noGrp="1"/>
          </p:cNvSpPr>
          <p:nvPr>
            <p:ph type="body" sz="quarter" idx="13"/>
          </p:nvPr>
        </p:nvSpPr>
        <p:spPr>
          <a:xfrm>
            <a:off x="1096266" y="1194030"/>
            <a:ext cx="7802805" cy="445628"/>
          </a:xfrm>
        </p:spPr>
        <p:txBody>
          <a:bodyPr/>
          <a:lstStyle/>
          <a:p>
            <a:r>
              <a:rPr lang="de-DE" dirty="0"/>
              <a:t>OPERATIONEN VERSTEHEN 4c – AKTIVITÄT</a:t>
            </a:r>
          </a:p>
        </p:txBody>
      </p:sp>
      <p:sp>
        <p:nvSpPr>
          <p:cNvPr id="6" name="Inhaltsplatzhalter 5">
            <a:extLst>
              <a:ext uri="{FF2B5EF4-FFF2-40B4-BE49-F238E27FC236}">
                <a16:creationId xmlns:a16="http://schemas.microsoft.com/office/drawing/2014/main" id="{B497A914-6BA4-00B1-25FD-B894403E0470}"/>
              </a:ext>
            </a:extLst>
          </p:cNvPr>
          <p:cNvSpPr>
            <a:spLocks noGrp="1"/>
          </p:cNvSpPr>
          <p:nvPr>
            <p:ph idx="1"/>
          </p:nvPr>
        </p:nvSpPr>
        <p:spPr>
          <a:xfrm>
            <a:off x="1096423" y="1639658"/>
            <a:ext cx="7009509" cy="4835568"/>
          </a:xfrm>
        </p:spPr>
        <p:txBody>
          <a:bodyPr/>
          <a:lstStyle/>
          <a:p>
            <a:r>
              <a:rPr lang="de-DE" b="1" dirty="0"/>
              <a:t>Zusatzaufgabe</a:t>
            </a:r>
            <a:r>
              <a:rPr lang="de-DE" dirty="0"/>
              <a:t>: Mit der Zusatzaufgabe wird die Aussage, dass eine Aufgaben sowohl zur Diagnose als auch zur Förderung eingesetzt werden kann, vertieft. Die Aufgabenstellung kompakt „Pasch würfeln“ eignet sich, neben der Diagnose, auch zur Einführung und Förderung der Multiplikation, da sie den Zusammenhang zwischen fortgesetzter Addition und der Multiplikation anhand einer für Kinder einfach durchzuführenden Handlung direkt nachvollziehbar macht. Je nachdem, wie sicher die Kinder mit der Basisaufgabe umgehen können, können dann individuell entsprechende Erweiterungen oder Reduktionen von der Lehrkraft vorgenommen werden.</a:t>
            </a:r>
          </a:p>
        </p:txBody>
      </p:sp>
    </p:spTree>
    <p:extLst>
      <p:ext uri="{BB962C8B-B14F-4D97-AF65-F5344CB8AC3E}">
        <p14:creationId xmlns:p14="http://schemas.microsoft.com/office/powerpoint/2010/main" val="1227893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096423" y="212371"/>
            <a:ext cx="7666577" cy="873442"/>
          </a:xfrm>
        </p:spPr>
        <p:txBody>
          <a:bodyPr>
            <a:normAutofit/>
          </a:bodyPr>
          <a:lstStyle/>
          <a:p>
            <a:r>
              <a:rPr lang="de-DE" dirty="0"/>
              <a:t>Anwendung: Diagnose mathematischer Grundvorstellungen</a:t>
            </a:r>
          </a:p>
        </p:txBody>
      </p:sp>
      <p:sp>
        <p:nvSpPr>
          <p:cNvPr id="9" name="Textplatzhalter 8"/>
          <p:cNvSpPr>
            <a:spLocks noGrp="1"/>
          </p:cNvSpPr>
          <p:nvPr>
            <p:ph type="body" sz="quarter" idx="14"/>
          </p:nvPr>
        </p:nvSpPr>
        <p:spPr>
          <a:xfrm>
            <a:off x="1195983" y="1617888"/>
            <a:ext cx="5200849" cy="2311484"/>
          </a:xfrm>
        </p:spPr>
        <p:txBody>
          <a:bodyPr lIns="91440" tIns="45720" rIns="91440" bIns="45720" anchor="t">
            <a:normAutofit fontScale="92500"/>
          </a:bodyPr>
          <a:lstStyle/>
          <a:p>
            <a:r>
              <a:rPr lang="de-DE" dirty="0">
                <a:latin typeface="Arial"/>
                <a:cs typeface="Arial"/>
              </a:rPr>
              <a:t>Inwiefern halten Sie die Aufgabenstellung kompakt „Pasch würfeln“ sinnvoll für die Diagnose von mathematischen Grundvorstellungen der Multiplikation?</a:t>
            </a:r>
            <a:endParaRPr lang="de-DE" dirty="0"/>
          </a:p>
          <a:p>
            <a:endParaRPr lang="de-DE" dirty="0">
              <a:latin typeface="Arial"/>
              <a:cs typeface="Arial"/>
            </a:endParaRPr>
          </a:p>
        </p:txBody>
      </p:sp>
      <p:sp>
        <p:nvSpPr>
          <p:cNvPr id="6" name="Foliennummernplatzhalter 5"/>
          <p:cNvSpPr>
            <a:spLocks noGrp="1"/>
          </p:cNvSpPr>
          <p:nvPr>
            <p:ph type="sldNum" sz="quarter" idx="12"/>
          </p:nvPr>
        </p:nvSpPr>
        <p:spPr/>
        <p:txBody>
          <a:bodyPr/>
          <a:lstStyle/>
          <a:p>
            <a:fld id="{C3752B7C-18A9-864D-BBCB-54A9F41B5594}" type="slidenum">
              <a:rPr lang="de-DE" smtClean="0"/>
              <a:pPr/>
              <a:t>49</a:t>
            </a:fld>
            <a:endParaRPr lang="de-DE" dirty="0"/>
          </a:p>
        </p:txBody>
      </p:sp>
      <p:grpSp>
        <p:nvGrpSpPr>
          <p:cNvPr id="2" name="Gruppieren">
            <a:extLst>
              <a:ext uri="{FF2B5EF4-FFF2-40B4-BE49-F238E27FC236}">
                <a16:creationId xmlns:a16="http://schemas.microsoft.com/office/drawing/2014/main" id="{79C02C22-0901-C8A9-2955-87A44D9EB417}"/>
              </a:ext>
            </a:extLst>
          </p:cNvPr>
          <p:cNvGrpSpPr/>
          <p:nvPr/>
        </p:nvGrpSpPr>
        <p:grpSpPr>
          <a:xfrm>
            <a:off x="6502404" y="2246097"/>
            <a:ext cx="2295181" cy="2615609"/>
            <a:chOff x="254982" y="228975"/>
            <a:chExt cx="3513363" cy="4718418"/>
          </a:xfrm>
        </p:grpSpPr>
        <p:sp>
          <p:nvSpPr>
            <p:cNvPr id="3" name="Abgerundetes Rechteck">
              <a:extLst>
                <a:ext uri="{FF2B5EF4-FFF2-40B4-BE49-F238E27FC236}">
                  <a16:creationId xmlns:a16="http://schemas.microsoft.com/office/drawing/2014/main" id="{208FEAC6-1ADF-4653-4550-02452624A1FE}"/>
                </a:ext>
              </a:extLst>
            </p:cNvPr>
            <p:cNvSpPr/>
            <p:nvPr/>
          </p:nvSpPr>
          <p:spPr>
            <a:xfrm>
              <a:off x="254982" y="228975"/>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dirty="0"/>
            </a:p>
          </p:txBody>
        </p:sp>
        <p:sp>
          <p:nvSpPr>
            <p:cNvPr id="4" name="Basisaufgabe…">
              <a:extLst>
                <a:ext uri="{FF2B5EF4-FFF2-40B4-BE49-F238E27FC236}">
                  <a16:creationId xmlns:a16="http://schemas.microsoft.com/office/drawing/2014/main" id="{34661A78-45C9-FC3C-B4E8-92CD571CADC1}"/>
                </a:ext>
              </a:extLst>
            </p:cNvPr>
            <p:cNvSpPr txBox="1"/>
            <p:nvPr/>
          </p:nvSpPr>
          <p:spPr>
            <a:xfrm>
              <a:off x="322088" y="695484"/>
              <a:ext cx="3284653" cy="13522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grpSp>
      <p:grpSp>
        <p:nvGrpSpPr>
          <p:cNvPr id="88" name="Gruppieren">
            <a:extLst>
              <a:ext uri="{FF2B5EF4-FFF2-40B4-BE49-F238E27FC236}">
                <a16:creationId xmlns:a16="http://schemas.microsoft.com/office/drawing/2014/main" id="{A6987E1F-75E1-E408-6DF8-007C434635DF}"/>
              </a:ext>
            </a:extLst>
          </p:cNvPr>
          <p:cNvGrpSpPr/>
          <p:nvPr/>
        </p:nvGrpSpPr>
        <p:grpSpPr>
          <a:xfrm>
            <a:off x="6546242" y="2795076"/>
            <a:ext cx="2187873" cy="1772650"/>
            <a:chOff x="427514" y="0"/>
            <a:chExt cx="2917161" cy="2363530"/>
          </a:xfrm>
        </p:grpSpPr>
        <p:sp>
          <p:nvSpPr>
            <p:cNvPr id="90" name="Rechteck">
              <a:extLst>
                <a:ext uri="{FF2B5EF4-FFF2-40B4-BE49-F238E27FC236}">
                  <a16:creationId xmlns:a16="http://schemas.microsoft.com/office/drawing/2014/main" id="{9FE1EE0D-EBD8-A664-21D1-9EA21693C4D9}"/>
                </a:ext>
              </a:extLst>
            </p:cNvPr>
            <p:cNvSpPr/>
            <p:nvPr/>
          </p:nvSpPr>
          <p:spPr>
            <a:xfrm>
              <a:off x="427514" y="0"/>
              <a:ext cx="2917161" cy="2363530"/>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91" name="Gruppieren">
              <a:extLst>
                <a:ext uri="{FF2B5EF4-FFF2-40B4-BE49-F238E27FC236}">
                  <a16:creationId xmlns:a16="http://schemas.microsoft.com/office/drawing/2014/main" id="{EFCED7FB-8E3A-0964-4FE0-3DB2C82AFBAE}"/>
                </a:ext>
              </a:extLst>
            </p:cNvPr>
            <p:cNvGrpSpPr/>
            <p:nvPr/>
          </p:nvGrpSpPr>
          <p:grpSpPr>
            <a:xfrm>
              <a:off x="1609641" y="1082166"/>
              <a:ext cx="289566" cy="289568"/>
              <a:chOff x="1" y="0"/>
              <a:chExt cx="289564" cy="289566"/>
            </a:xfrm>
          </p:grpSpPr>
          <p:sp>
            <p:nvSpPr>
              <p:cNvPr id="126" name="Abgerundetes Rechteck">
                <a:extLst>
                  <a:ext uri="{FF2B5EF4-FFF2-40B4-BE49-F238E27FC236}">
                    <a16:creationId xmlns:a16="http://schemas.microsoft.com/office/drawing/2014/main" id="{640F8B33-9D50-6A0F-A876-02083F904CA0}"/>
                  </a:ext>
                </a:extLst>
              </p:cNvPr>
              <p:cNvSpPr/>
              <p:nvPr/>
            </p:nvSpPr>
            <p:spPr>
              <a:xfrm>
                <a:off x="1" y="0"/>
                <a:ext cx="289564" cy="289566"/>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27" name="Gruppieren">
                <a:extLst>
                  <a:ext uri="{FF2B5EF4-FFF2-40B4-BE49-F238E27FC236}">
                    <a16:creationId xmlns:a16="http://schemas.microsoft.com/office/drawing/2014/main" id="{86A9AB70-CE1F-0AFB-D71B-A691957ADFF2}"/>
                  </a:ext>
                </a:extLst>
              </p:cNvPr>
              <p:cNvGrpSpPr/>
              <p:nvPr/>
            </p:nvGrpSpPr>
            <p:grpSpPr>
              <a:xfrm>
                <a:off x="43171" y="43324"/>
                <a:ext cx="202899" cy="206489"/>
                <a:chOff x="0" y="0"/>
                <a:chExt cx="202898" cy="206487"/>
              </a:xfrm>
            </p:grpSpPr>
            <p:sp>
              <p:nvSpPr>
                <p:cNvPr id="128" name="Kreis">
                  <a:extLst>
                    <a:ext uri="{FF2B5EF4-FFF2-40B4-BE49-F238E27FC236}">
                      <a16:creationId xmlns:a16="http://schemas.microsoft.com/office/drawing/2014/main" id="{F7928675-6E88-2B51-DDCD-F87D60510885}"/>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29" name="Kreis">
                  <a:extLst>
                    <a:ext uri="{FF2B5EF4-FFF2-40B4-BE49-F238E27FC236}">
                      <a16:creationId xmlns:a16="http://schemas.microsoft.com/office/drawing/2014/main" id="{D86723F6-098D-2F64-BDA5-9E5904A8636A}"/>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92" name="Gruppieren">
              <a:extLst>
                <a:ext uri="{FF2B5EF4-FFF2-40B4-BE49-F238E27FC236}">
                  <a16:creationId xmlns:a16="http://schemas.microsoft.com/office/drawing/2014/main" id="{9AF39DF2-CF30-8D3A-3A65-D3BAC12E3784}"/>
                </a:ext>
              </a:extLst>
            </p:cNvPr>
            <p:cNvGrpSpPr/>
            <p:nvPr/>
          </p:nvGrpSpPr>
          <p:grpSpPr>
            <a:xfrm>
              <a:off x="2125246" y="1175464"/>
              <a:ext cx="289567" cy="289567"/>
              <a:chOff x="0" y="0"/>
              <a:chExt cx="289565" cy="289565"/>
            </a:xfrm>
          </p:grpSpPr>
          <p:sp>
            <p:nvSpPr>
              <p:cNvPr id="122" name="Abgerundetes Rechteck">
                <a:extLst>
                  <a:ext uri="{FF2B5EF4-FFF2-40B4-BE49-F238E27FC236}">
                    <a16:creationId xmlns:a16="http://schemas.microsoft.com/office/drawing/2014/main" id="{84D69F86-04DF-4FFE-2632-07C0B0C8433C}"/>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23" name="Gruppieren">
                <a:extLst>
                  <a:ext uri="{FF2B5EF4-FFF2-40B4-BE49-F238E27FC236}">
                    <a16:creationId xmlns:a16="http://schemas.microsoft.com/office/drawing/2014/main" id="{76D9C51A-4F24-525C-2F66-306447E09DFB}"/>
                  </a:ext>
                </a:extLst>
              </p:cNvPr>
              <p:cNvGrpSpPr/>
              <p:nvPr/>
            </p:nvGrpSpPr>
            <p:grpSpPr>
              <a:xfrm>
                <a:off x="43172" y="43324"/>
                <a:ext cx="202899" cy="206490"/>
                <a:chOff x="1" y="0"/>
                <a:chExt cx="202898" cy="206488"/>
              </a:xfrm>
            </p:grpSpPr>
            <p:sp>
              <p:nvSpPr>
                <p:cNvPr id="124" name="Kreis">
                  <a:extLst>
                    <a:ext uri="{FF2B5EF4-FFF2-40B4-BE49-F238E27FC236}">
                      <a16:creationId xmlns:a16="http://schemas.microsoft.com/office/drawing/2014/main" id="{A0A59268-50C0-091D-2AF6-C036E56BA833}"/>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25" name="Kreis">
                  <a:extLst>
                    <a:ext uri="{FF2B5EF4-FFF2-40B4-BE49-F238E27FC236}">
                      <a16:creationId xmlns:a16="http://schemas.microsoft.com/office/drawing/2014/main" id="{B2EAFC46-06D2-57E3-EE3C-6FF7F484DD87}"/>
                    </a:ext>
                  </a:extLst>
                </p:cNvPr>
                <p:cNvSpPr/>
                <p:nvPr/>
              </p:nvSpPr>
              <p:spPr>
                <a:xfrm>
                  <a:off x="1"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93" name="Gruppieren">
              <a:extLst>
                <a:ext uri="{FF2B5EF4-FFF2-40B4-BE49-F238E27FC236}">
                  <a16:creationId xmlns:a16="http://schemas.microsoft.com/office/drawing/2014/main" id="{6B812BCB-4408-93C0-39C3-3D9E0A8DE476}"/>
                </a:ext>
              </a:extLst>
            </p:cNvPr>
            <p:cNvGrpSpPr/>
            <p:nvPr/>
          </p:nvGrpSpPr>
          <p:grpSpPr>
            <a:xfrm>
              <a:off x="2461766" y="1587023"/>
              <a:ext cx="289567" cy="289567"/>
              <a:chOff x="0" y="0"/>
              <a:chExt cx="289565" cy="289565"/>
            </a:xfrm>
          </p:grpSpPr>
          <p:sp>
            <p:nvSpPr>
              <p:cNvPr id="116" name="Abgerundetes Rechteck">
                <a:extLst>
                  <a:ext uri="{FF2B5EF4-FFF2-40B4-BE49-F238E27FC236}">
                    <a16:creationId xmlns:a16="http://schemas.microsoft.com/office/drawing/2014/main" id="{2C8B5AB6-C045-DF48-88DB-212886932CF7}"/>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17" name="Gruppieren">
                <a:extLst>
                  <a:ext uri="{FF2B5EF4-FFF2-40B4-BE49-F238E27FC236}">
                    <a16:creationId xmlns:a16="http://schemas.microsoft.com/office/drawing/2014/main" id="{20ECC8F9-C714-4025-B857-F9C71EFEA1DE}"/>
                  </a:ext>
                </a:extLst>
              </p:cNvPr>
              <p:cNvGrpSpPr/>
              <p:nvPr/>
            </p:nvGrpSpPr>
            <p:grpSpPr>
              <a:xfrm>
                <a:off x="43331" y="41538"/>
                <a:ext cx="202903" cy="206490"/>
                <a:chOff x="-1" y="0"/>
                <a:chExt cx="202901" cy="206489"/>
              </a:xfrm>
            </p:grpSpPr>
            <p:sp>
              <p:nvSpPr>
                <p:cNvPr id="118" name="Kreis">
                  <a:extLst>
                    <a:ext uri="{FF2B5EF4-FFF2-40B4-BE49-F238E27FC236}">
                      <a16:creationId xmlns:a16="http://schemas.microsoft.com/office/drawing/2014/main" id="{3C5C76A5-088A-367F-1B6F-3BC849546343}"/>
                    </a:ext>
                  </a:extLst>
                </p:cNvPr>
                <p:cNvSpPr/>
                <p:nvPr/>
              </p:nvSpPr>
              <p:spPr>
                <a:xfrm>
                  <a:off x="66600" y="68394"/>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19" name="Gruppieren">
                  <a:extLst>
                    <a:ext uri="{FF2B5EF4-FFF2-40B4-BE49-F238E27FC236}">
                      <a16:creationId xmlns:a16="http://schemas.microsoft.com/office/drawing/2014/main" id="{CFE97DF9-0646-E02B-7E79-E7A4AAE8C4C8}"/>
                    </a:ext>
                  </a:extLst>
                </p:cNvPr>
                <p:cNvGrpSpPr/>
                <p:nvPr/>
              </p:nvGrpSpPr>
              <p:grpSpPr>
                <a:xfrm>
                  <a:off x="-1" y="0"/>
                  <a:ext cx="202901" cy="206489"/>
                  <a:chOff x="0" y="1"/>
                  <a:chExt cx="202899" cy="206487"/>
                </a:xfrm>
              </p:grpSpPr>
              <p:sp>
                <p:nvSpPr>
                  <p:cNvPr id="120" name="Kreis">
                    <a:extLst>
                      <a:ext uri="{FF2B5EF4-FFF2-40B4-BE49-F238E27FC236}">
                        <a16:creationId xmlns:a16="http://schemas.microsoft.com/office/drawing/2014/main" id="{E223C7C5-4169-0523-26D0-0CDDD3BBA17B}"/>
                      </a:ext>
                    </a:extLst>
                  </p:cNvPr>
                  <p:cNvSpPr/>
                  <p:nvPr/>
                </p:nvSpPr>
                <p:spPr>
                  <a:xfrm>
                    <a:off x="133198" y="1"/>
                    <a:ext cx="69701"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21" name="Kreis">
                    <a:extLst>
                      <a:ext uri="{FF2B5EF4-FFF2-40B4-BE49-F238E27FC236}">
                        <a16:creationId xmlns:a16="http://schemas.microsoft.com/office/drawing/2014/main" id="{2B4A7519-FF03-92FF-2E3A-96CF8173EC81}"/>
                      </a:ext>
                    </a:extLst>
                  </p:cNvPr>
                  <p:cNvSpPr/>
                  <p:nvPr/>
                </p:nvSpPr>
                <p:spPr>
                  <a:xfrm>
                    <a:off x="0" y="13678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94" name="Gruppieren">
              <a:extLst>
                <a:ext uri="{FF2B5EF4-FFF2-40B4-BE49-F238E27FC236}">
                  <a16:creationId xmlns:a16="http://schemas.microsoft.com/office/drawing/2014/main" id="{990AC844-38F1-2470-109B-C87A842A283C}"/>
                </a:ext>
              </a:extLst>
            </p:cNvPr>
            <p:cNvGrpSpPr/>
            <p:nvPr/>
          </p:nvGrpSpPr>
          <p:grpSpPr>
            <a:xfrm>
              <a:off x="1348893" y="1587023"/>
              <a:ext cx="289566" cy="289567"/>
              <a:chOff x="0" y="0"/>
              <a:chExt cx="289565" cy="289565"/>
            </a:xfrm>
          </p:grpSpPr>
          <p:sp>
            <p:nvSpPr>
              <p:cNvPr id="108" name="Abgerundetes Rechteck">
                <a:extLst>
                  <a:ext uri="{FF2B5EF4-FFF2-40B4-BE49-F238E27FC236}">
                    <a16:creationId xmlns:a16="http://schemas.microsoft.com/office/drawing/2014/main" id="{530E0F80-CE70-D2C9-EB3B-4E0EC16B234C}"/>
                  </a:ext>
                </a:extLst>
              </p:cNvPr>
              <p:cNvSpPr/>
              <p:nvPr/>
            </p:nvSpPr>
            <p:spPr>
              <a:xfrm>
                <a:off x="0" y="0"/>
                <a:ext cx="289565"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109" name="Gruppieren">
                <a:extLst>
                  <a:ext uri="{FF2B5EF4-FFF2-40B4-BE49-F238E27FC236}">
                    <a16:creationId xmlns:a16="http://schemas.microsoft.com/office/drawing/2014/main" id="{32A2FAB7-BC61-A45C-0F46-B26F73A36282}"/>
                  </a:ext>
                </a:extLst>
              </p:cNvPr>
              <p:cNvGrpSpPr/>
              <p:nvPr/>
            </p:nvGrpSpPr>
            <p:grpSpPr>
              <a:xfrm>
                <a:off x="46330" y="20269"/>
                <a:ext cx="202902" cy="254820"/>
                <a:chOff x="0" y="0"/>
                <a:chExt cx="202900" cy="254818"/>
              </a:xfrm>
            </p:grpSpPr>
            <p:sp>
              <p:nvSpPr>
                <p:cNvPr id="110" name="Kreis">
                  <a:extLst>
                    <a:ext uri="{FF2B5EF4-FFF2-40B4-BE49-F238E27FC236}">
                      <a16:creationId xmlns:a16="http://schemas.microsoft.com/office/drawing/2014/main" id="{E54ADC04-25F8-D852-CCE9-3ABA04CF75B6}"/>
                    </a:ext>
                  </a:extLst>
                </p:cNvPr>
                <p:cNvSpPr/>
                <p:nvPr/>
              </p:nvSpPr>
              <p:spPr>
                <a:xfrm>
                  <a:off x="0"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1" name="Kreis">
                  <a:extLst>
                    <a:ext uri="{FF2B5EF4-FFF2-40B4-BE49-F238E27FC236}">
                      <a16:creationId xmlns:a16="http://schemas.microsoft.com/office/drawing/2014/main" id="{43E5A432-1DB4-1707-9045-25D79F0D2F2D}"/>
                    </a:ext>
                  </a:extLst>
                </p:cNvPr>
                <p:cNvSpPr/>
                <p:nvPr/>
              </p:nvSpPr>
              <p:spPr>
                <a:xfrm>
                  <a:off x="133199" y="0"/>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2" name="Kreis">
                  <a:extLst>
                    <a:ext uri="{FF2B5EF4-FFF2-40B4-BE49-F238E27FC236}">
                      <a16:creationId xmlns:a16="http://schemas.microsoft.com/office/drawing/2014/main" id="{EB0B6D1F-DE18-0C94-8E27-969F24032D26}"/>
                    </a:ext>
                  </a:extLst>
                </p:cNvPr>
                <p:cNvSpPr/>
                <p:nvPr/>
              </p:nvSpPr>
              <p:spPr>
                <a:xfrm>
                  <a:off x="133199"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3" name="Kreis">
                  <a:extLst>
                    <a:ext uri="{FF2B5EF4-FFF2-40B4-BE49-F238E27FC236}">
                      <a16:creationId xmlns:a16="http://schemas.microsoft.com/office/drawing/2014/main" id="{0FA6CBF4-D708-36AB-FB7F-E7E79149A954}"/>
                    </a:ext>
                  </a:extLst>
                </p:cNvPr>
                <p:cNvSpPr/>
                <p:nvPr/>
              </p:nvSpPr>
              <p:spPr>
                <a:xfrm>
                  <a:off x="0" y="9255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4" name="Kreis">
                  <a:extLst>
                    <a:ext uri="{FF2B5EF4-FFF2-40B4-BE49-F238E27FC236}">
                      <a16:creationId xmlns:a16="http://schemas.microsoft.com/office/drawing/2014/main" id="{4E0E87BB-E785-198D-A8E7-F475934E99C8}"/>
                    </a:ext>
                  </a:extLst>
                </p:cNvPr>
                <p:cNvSpPr/>
                <p:nvPr/>
              </p:nvSpPr>
              <p:spPr>
                <a:xfrm>
                  <a:off x="133200" y="185118"/>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15" name="Kreis">
                  <a:extLst>
                    <a:ext uri="{FF2B5EF4-FFF2-40B4-BE49-F238E27FC236}">
                      <a16:creationId xmlns:a16="http://schemas.microsoft.com/office/drawing/2014/main" id="{5D4CE8C4-393C-F290-5DEB-D4711EE39ECA}"/>
                    </a:ext>
                  </a:extLst>
                </p:cNvPr>
                <p:cNvSpPr/>
                <p:nvPr/>
              </p:nvSpPr>
              <p:spPr>
                <a:xfrm>
                  <a:off x="0" y="185117"/>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95" name="Gruppieren">
              <a:extLst>
                <a:ext uri="{FF2B5EF4-FFF2-40B4-BE49-F238E27FC236}">
                  <a16:creationId xmlns:a16="http://schemas.microsoft.com/office/drawing/2014/main" id="{DE326100-BAAD-F9E1-002C-59F4A22A06D6}"/>
                </a:ext>
              </a:extLst>
            </p:cNvPr>
            <p:cNvGrpSpPr/>
            <p:nvPr/>
          </p:nvGrpSpPr>
          <p:grpSpPr>
            <a:xfrm>
              <a:off x="1831398" y="1757258"/>
              <a:ext cx="289567" cy="289566"/>
              <a:chOff x="0" y="-1"/>
              <a:chExt cx="289566" cy="289565"/>
            </a:xfrm>
          </p:grpSpPr>
          <p:sp>
            <p:nvSpPr>
              <p:cNvPr id="103" name="Abgerundetes Rechteck">
                <a:extLst>
                  <a:ext uri="{FF2B5EF4-FFF2-40B4-BE49-F238E27FC236}">
                    <a16:creationId xmlns:a16="http://schemas.microsoft.com/office/drawing/2014/main" id="{7B7C9FB9-14FB-9650-F8D0-EA90B682BA8F}"/>
                  </a:ext>
                </a:extLst>
              </p:cNvPr>
              <p:cNvSpPr/>
              <p:nvPr/>
            </p:nvSpPr>
            <p:spPr>
              <a:xfrm>
                <a:off x="0" y="-1"/>
                <a:ext cx="289566" cy="28956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4" name="Kreis">
                <a:extLst>
                  <a:ext uri="{FF2B5EF4-FFF2-40B4-BE49-F238E27FC236}">
                    <a16:creationId xmlns:a16="http://schemas.microsoft.com/office/drawing/2014/main" id="{52E25B8A-34D9-B99E-3CDE-209710E6A88E}"/>
                  </a:ext>
                </a:extLst>
              </p:cNvPr>
              <p:cNvSpPr/>
              <p:nvPr/>
            </p:nvSpPr>
            <p:spPr>
              <a:xfrm>
                <a:off x="43171"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5" name="Kreis">
                <a:extLst>
                  <a:ext uri="{FF2B5EF4-FFF2-40B4-BE49-F238E27FC236}">
                    <a16:creationId xmlns:a16="http://schemas.microsoft.com/office/drawing/2014/main" id="{79116320-A431-CEAF-0ED9-9FACF54AE34B}"/>
                  </a:ext>
                </a:extLst>
              </p:cNvPr>
              <p:cNvSpPr/>
              <p:nvPr/>
            </p:nvSpPr>
            <p:spPr>
              <a:xfrm>
                <a:off x="179530" y="36065"/>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6" name="Kreis">
                <a:extLst>
                  <a:ext uri="{FF2B5EF4-FFF2-40B4-BE49-F238E27FC236}">
                    <a16:creationId xmlns:a16="http://schemas.microsoft.com/office/drawing/2014/main" id="{FAFB45F7-B660-4C91-E96F-3B2BD5E15AD4}"/>
                  </a:ext>
                </a:extLst>
              </p:cNvPr>
              <p:cNvSpPr/>
              <p:nvPr/>
            </p:nvSpPr>
            <p:spPr>
              <a:xfrm>
                <a:off x="176370" y="179172"/>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7" name="Kreis">
                <a:extLst>
                  <a:ext uri="{FF2B5EF4-FFF2-40B4-BE49-F238E27FC236}">
                    <a16:creationId xmlns:a16="http://schemas.microsoft.com/office/drawing/2014/main" id="{767F7E5E-2550-7F59-7BB5-095F081E72A6}"/>
                  </a:ext>
                </a:extLst>
              </p:cNvPr>
              <p:cNvSpPr/>
              <p:nvPr/>
            </p:nvSpPr>
            <p:spPr>
              <a:xfrm>
                <a:off x="40011" y="182331"/>
                <a:ext cx="69700" cy="6970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96" name="Gruppieren">
              <a:extLst>
                <a:ext uri="{FF2B5EF4-FFF2-40B4-BE49-F238E27FC236}">
                  <a16:creationId xmlns:a16="http://schemas.microsoft.com/office/drawing/2014/main" id="{7C89E175-36E0-F2BC-7FBC-CC4583C51F26}"/>
                </a:ext>
              </a:extLst>
            </p:cNvPr>
            <p:cNvGrpSpPr/>
            <p:nvPr/>
          </p:nvGrpSpPr>
          <p:grpSpPr>
            <a:xfrm rot="3720000">
              <a:off x="660945" y="632226"/>
              <a:ext cx="509948" cy="788224"/>
              <a:chOff x="-1" y="-2"/>
              <a:chExt cx="509947" cy="788222"/>
            </a:xfrm>
          </p:grpSpPr>
          <p:grpSp>
            <p:nvGrpSpPr>
              <p:cNvPr id="98" name="Gruppieren">
                <a:extLst>
                  <a:ext uri="{FF2B5EF4-FFF2-40B4-BE49-F238E27FC236}">
                    <a16:creationId xmlns:a16="http://schemas.microsoft.com/office/drawing/2014/main" id="{25D0AC42-4BE4-499C-865C-4D0DE01E7982}"/>
                  </a:ext>
                </a:extLst>
              </p:cNvPr>
              <p:cNvGrpSpPr/>
              <p:nvPr/>
            </p:nvGrpSpPr>
            <p:grpSpPr>
              <a:xfrm rot="21600000">
                <a:off x="-1" y="-2"/>
                <a:ext cx="509947" cy="788222"/>
                <a:chOff x="0" y="-1"/>
                <a:chExt cx="509945" cy="788220"/>
              </a:xfrm>
            </p:grpSpPr>
            <p:sp>
              <p:nvSpPr>
                <p:cNvPr id="100" name="Form">
                  <a:extLst>
                    <a:ext uri="{FF2B5EF4-FFF2-40B4-BE49-F238E27FC236}">
                      <a16:creationId xmlns:a16="http://schemas.microsoft.com/office/drawing/2014/main" id="{84F3AB3C-0AC1-5268-117B-440A8536C1AD}"/>
                    </a:ext>
                  </a:extLst>
                </p:cNvPr>
                <p:cNvSpPr/>
                <p:nvPr/>
              </p:nvSpPr>
              <p:spPr>
                <a:xfrm>
                  <a:off x="0" y="112001"/>
                  <a:ext cx="503991" cy="676218"/>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1" name="Linie">
                  <a:extLst>
                    <a:ext uri="{FF2B5EF4-FFF2-40B4-BE49-F238E27FC236}">
                      <a16:creationId xmlns:a16="http://schemas.microsoft.com/office/drawing/2014/main" id="{8204BA9A-F472-6971-A13B-12FB09C82DDC}"/>
                    </a:ext>
                  </a:extLst>
                </p:cNvPr>
                <p:cNvSpPr/>
                <p:nvPr/>
              </p:nvSpPr>
              <p:spPr>
                <a:xfrm rot="21600000">
                  <a:off x="1938" y="-1"/>
                  <a:ext cx="508007" cy="123284"/>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102" name="Form">
                  <a:extLst>
                    <a:ext uri="{FF2B5EF4-FFF2-40B4-BE49-F238E27FC236}">
                      <a16:creationId xmlns:a16="http://schemas.microsoft.com/office/drawing/2014/main" id="{11D1D6A7-5064-8955-7672-57E9B90B4212}"/>
                    </a:ext>
                  </a:extLst>
                </p:cNvPr>
                <p:cNvSpPr/>
                <p:nvPr/>
              </p:nvSpPr>
              <p:spPr>
                <a:xfrm rot="21600000">
                  <a:off x="33315" y="15245"/>
                  <a:ext cx="448964" cy="220593"/>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99" name="Linie">
                <a:extLst>
                  <a:ext uri="{FF2B5EF4-FFF2-40B4-BE49-F238E27FC236}">
                    <a16:creationId xmlns:a16="http://schemas.microsoft.com/office/drawing/2014/main" id="{26DA836A-35F4-A0C7-55A7-B96E4E9A1DE2}"/>
                  </a:ext>
                </a:extLst>
              </p:cNvPr>
              <p:cNvSpPr/>
              <p:nvPr/>
            </p:nvSpPr>
            <p:spPr>
              <a:xfrm>
                <a:off x="70310" y="235127"/>
                <a:ext cx="48782" cy="52101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dirty="0"/>
              </a:p>
            </p:txBody>
          </p:sp>
        </p:grpSp>
      </p:grpSp>
      <p:sp>
        <p:nvSpPr>
          <p:cNvPr id="10" name="Textplatzhalter 9">
            <a:extLst>
              <a:ext uri="{FF2B5EF4-FFF2-40B4-BE49-F238E27FC236}">
                <a16:creationId xmlns:a16="http://schemas.microsoft.com/office/drawing/2014/main" id="{E1B61B02-B84C-4300-44C2-C67BC10237A2}"/>
              </a:ext>
            </a:extLst>
          </p:cNvPr>
          <p:cNvSpPr>
            <a:spLocks noGrp="1"/>
          </p:cNvSpPr>
          <p:nvPr>
            <p:ph type="body" sz="quarter" idx="13"/>
          </p:nvPr>
        </p:nvSpPr>
        <p:spPr>
          <a:xfrm>
            <a:off x="1096424" y="4134423"/>
            <a:ext cx="5355986" cy="1286038"/>
          </a:xfrm>
        </p:spPr>
        <p:txBody>
          <a:bodyPr>
            <a:normAutofit fontScale="85000" lnSpcReduction="10000"/>
          </a:bodyPr>
          <a:lstStyle/>
          <a:p>
            <a:r>
              <a:rPr lang="de-DE" dirty="0"/>
              <a:t>Zusatzfrage: Inwiefern halten Sie die Aufgabenstellung kompakt „Pasch würfeln“ geeignet für die Förderung mathematischer Grundvorstellungen?</a:t>
            </a:r>
          </a:p>
        </p:txBody>
      </p:sp>
    </p:spTree>
    <p:extLst>
      <p:ext uri="{BB962C8B-B14F-4D97-AF65-F5344CB8AC3E}">
        <p14:creationId xmlns:p14="http://schemas.microsoft.com/office/powerpoint/2010/main" val="3992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Praxisphase</a:t>
            </a:r>
          </a:p>
          <a:p>
            <a:r>
              <a:rPr lang="de-DE" dirty="0"/>
              <a:t>LEITIDEE Diagnosegeleitet fördern </a:t>
            </a:r>
          </a:p>
          <a:p>
            <a:r>
              <a:rPr lang="de-DE" dirty="0"/>
              <a:t>INHALT Operationen verstehen </a:t>
            </a:r>
          </a:p>
          <a:p>
            <a:r>
              <a:rPr lang="de-DE" dirty="0"/>
              <a:t>FÖRDERSCHWERPUNKT Sprache</a:t>
            </a:r>
          </a:p>
          <a:p>
            <a:r>
              <a:rPr lang="de-DE" dirty="0"/>
              <a:t>Planung der Praxisaufgabe</a:t>
            </a:r>
          </a:p>
          <a:p>
            <a:r>
              <a:rPr lang="de-DE" dirty="0"/>
              <a:t>Abschluss</a:t>
            </a:r>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8" name="Rechteck: abgerundete Ecken 5">
            <a:extLst>
              <a:ext uri="{FF2B5EF4-FFF2-40B4-BE49-F238E27FC236}">
                <a16:creationId xmlns:a16="http://schemas.microsoft.com/office/drawing/2014/main" id="{69F585A3-9E74-78F5-D733-9410E0B2BCC7}"/>
              </a:ext>
            </a:extLst>
          </p:cNvPr>
          <p:cNvSpPr/>
          <p:nvPr/>
        </p:nvSpPr>
        <p:spPr>
          <a:xfrm>
            <a:off x="1096423" y="1163183"/>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268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1846E-91A5-68A4-8EE8-497D184EA6C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38A7AAF-5A12-9017-8BF5-5E5B29F98A53}"/>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5" name="Textplatzhalter 4">
            <a:extLst>
              <a:ext uri="{FF2B5EF4-FFF2-40B4-BE49-F238E27FC236}">
                <a16:creationId xmlns:a16="http://schemas.microsoft.com/office/drawing/2014/main" id="{8C719572-B5D6-887A-4D86-178E38B1677D}"/>
              </a:ext>
            </a:extLst>
          </p:cNvPr>
          <p:cNvSpPr>
            <a:spLocks noGrp="1"/>
          </p:cNvSpPr>
          <p:nvPr>
            <p:ph type="body" sz="quarter" idx="13"/>
          </p:nvPr>
        </p:nvSpPr>
        <p:spPr/>
        <p:txBody>
          <a:bodyPr/>
          <a:lstStyle/>
          <a:p>
            <a:r>
              <a:rPr lang="de-DE" dirty="0"/>
              <a:t>OPERATIONEN VERSTEHEN 5 – FLEXIBLE DARSTELLUNGSWECHSEL</a:t>
            </a:r>
          </a:p>
        </p:txBody>
      </p:sp>
      <p:sp>
        <p:nvSpPr>
          <p:cNvPr id="6" name="Inhaltsplatzhalter 5">
            <a:extLst>
              <a:ext uri="{FF2B5EF4-FFF2-40B4-BE49-F238E27FC236}">
                <a16:creationId xmlns:a16="http://schemas.microsoft.com/office/drawing/2014/main" id="{714078CB-79E6-FD6D-470E-B2E4822F2F14}"/>
              </a:ext>
            </a:extLst>
          </p:cNvPr>
          <p:cNvSpPr>
            <a:spLocks noGrp="1"/>
          </p:cNvSpPr>
          <p:nvPr>
            <p:ph idx="1"/>
          </p:nvPr>
        </p:nvSpPr>
        <p:spPr>
          <a:xfrm>
            <a:off x="1096423" y="1639658"/>
            <a:ext cx="7467317" cy="4713137"/>
          </a:xfrm>
        </p:spPr>
        <p:txBody>
          <a:bodyPr/>
          <a:lstStyle/>
          <a:p>
            <a:r>
              <a:rPr lang="de-DE" dirty="0"/>
              <a:t>Darstellungswechsel im mathematischen Kontext können zwischen unterschiedlichen Darstellungen beobachtet werden. Es gibt ganz unterschiedliche Modelle Darstellungswechsel darzustellen. Die hier genutzte ist eine von Schulz 2020, die neben den unterschiedlichen Darstellungen noch zwei Abstraktionsebenen mit einbezieht: die „Ebene der eher konkreten Repräsentanten“ und die „Ebene der eher symbolisch-abstrakten Repräsentanten“</a:t>
            </a:r>
          </a:p>
          <a:p>
            <a:r>
              <a:rPr lang="de-DE" dirty="0"/>
              <a:t>Darstellungswechsel können zwischen Bildern, Handlungen und Objekten, Situationen, Geschichten und Erklärungen, Sprachlichen Symbolen und/oder schriftlichen Symbolen vollzogen werden (siehe auch Folie 55 oder hier: </a:t>
            </a:r>
            <a:r>
              <a:rPr lang="de-DE" sz="1800" u="sng" dirty="0">
                <a:solidFill>
                  <a:srgbClr val="0563C1"/>
                </a:solidFill>
                <a:effectLst/>
                <a:ea typeface="DengXian" panose="02010600030101010101" pitchFamily="2" charset="-122"/>
                <a:hlinkClick r:id="rId2"/>
              </a:rPr>
              <a:t>Webseite Mathe inklusiv mit PIKAS</a:t>
            </a:r>
            <a:r>
              <a:rPr lang="de-DE" sz="1800" u="sng" dirty="0">
                <a:solidFill>
                  <a:srgbClr val="0563C1"/>
                </a:solidFill>
                <a:latin typeface="Calibri Light" panose="020F0302020204030204" pitchFamily="34" charset="0"/>
                <a:ea typeface="DengXian" panose="02010600030101010101" pitchFamily="2" charset="-122"/>
              </a:rPr>
              <a:t>).</a:t>
            </a:r>
            <a:endParaRPr lang="de-DE" dirty="0"/>
          </a:p>
        </p:txBody>
      </p:sp>
    </p:spTree>
    <p:extLst>
      <p:ext uri="{BB962C8B-B14F-4D97-AF65-F5344CB8AC3E}">
        <p14:creationId xmlns:p14="http://schemas.microsoft.com/office/powerpoint/2010/main" val="2082573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1846E-91A5-68A4-8EE8-497D184EA6C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38A7AAF-5A12-9017-8BF5-5E5B29F98A53}"/>
              </a:ext>
            </a:extLst>
          </p:cNvPr>
          <p:cNvSpPr>
            <a:spLocks noGrp="1"/>
          </p:cNvSpPr>
          <p:nvPr>
            <p:ph type="sldNum" sz="quarter" idx="12"/>
          </p:nvPr>
        </p:nvSpPr>
        <p:spPr/>
        <p:txBody>
          <a:bodyPr/>
          <a:lstStyle/>
          <a:p>
            <a:fld id="{C3752B7C-18A9-864D-BBCB-54A9F41B5594}" type="slidenum">
              <a:rPr lang="de-DE" smtClean="0"/>
              <a:pPr/>
              <a:t>51</a:t>
            </a:fld>
            <a:endParaRPr lang="de-DE" dirty="0"/>
          </a:p>
        </p:txBody>
      </p:sp>
      <p:sp>
        <p:nvSpPr>
          <p:cNvPr id="5" name="Textplatzhalter 4">
            <a:extLst>
              <a:ext uri="{FF2B5EF4-FFF2-40B4-BE49-F238E27FC236}">
                <a16:creationId xmlns:a16="http://schemas.microsoft.com/office/drawing/2014/main" id="{8C719572-B5D6-887A-4D86-178E38B1677D}"/>
              </a:ext>
            </a:extLst>
          </p:cNvPr>
          <p:cNvSpPr>
            <a:spLocks noGrp="1"/>
          </p:cNvSpPr>
          <p:nvPr>
            <p:ph type="body" sz="quarter" idx="13"/>
          </p:nvPr>
        </p:nvSpPr>
        <p:spPr/>
        <p:txBody>
          <a:bodyPr/>
          <a:lstStyle/>
          <a:p>
            <a:r>
              <a:rPr lang="de-DE" dirty="0"/>
              <a:t>OPERATIONEN VERSTEHEN 6 – FLEXIBLE DARSTELLUNGSWECHSEL</a:t>
            </a:r>
          </a:p>
        </p:txBody>
      </p:sp>
      <p:sp>
        <p:nvSpPr>
          <p:cNvPr id="6" name="Inhaltsplatzhalter 5">
            <a:extLst>
              <a:ext uri="{FF2B5EF4-FFF2-40B4-BE49-F238E27FC236}">
                <a16:creationId xmlns:a16="http://schemas.microsoft.com/office/drawing/2014/main" id="{714078CB-79E6-FD6D-470E-B2E4822F2F14}"/>
              </a:ext>
            </a:extLst>
          </p:cNvPr>
          <p:cNvSpPr>
            <a:spLocks noGrp="1"/>
          </p:cNvSpPr>
          <p:nvPr>
            <p:ph idx="1"/>
          </p:nvPr>
        </p:nvSpPr>
        <p:spPr>
          <a:xfrm>
            <a:off x="1096423" y="1639658"/>
            <a:ext cx="7009509" cy="4699071"/>
          </a:xfrm>
        </p:spPr>
        <p:txBody>
          <a:bodyPr/>
          <a:lstStyle/>
          <a:p>
            <a:r>
              <a:rPr lang="de-DE" dirty="0"/>
              <a:t>Allgemeine Anmerkungen zu Darstellungswechseln:</a:t>
            </a:r>
          </a:p>
          <a:p>
            <a:pPr marL="285750" indent="-285750">
              <a:buFont typeface="Arial" panose="020B0604020202020204" pitchFamily="34" charset="0"/>
              <a:buChar char="•"/>
            </a:pPr>
            <a:r>
              <a:rPr lang="de-DE" dirty="0"/>
              <a:t>Der Hauptunterschied zwischen einer mündlichen Erklärung bzw. einer mündlich erzählten Rechengeschichte und einem verbal-sprachlichen Symbol liegt in der Abstraktionsebene: die mündliche Erklärung einer Rechengeschichte ist ein eher konkreter Repräsentant, da sie sich auf mathematisch-konkrete Elemente bezieht (z.B. eine konkrete Rechengeschichte). Die verbal-sprachlichen Symbole beziehen sich auf eher abstrakte Elemente (z.B. auf verbal geäußerte Zahl- oder Rechensymbole), die allgemeineren Charakter haben. Gleiches gilt für die schriftlichen Symbole.</a:t>
            </a:r>
          </a:p>
        </p:txBody>
      </p:sp>
    </p:spTree>
    <p:extLst>
      <p:ext uri="{BB962C8B-B14F-4D97-AF65-F5344CB8AC3E}">
        <p14:creationId xmlns:p14="http://schemas.microsoft.com/office/powerpoint/2010/main" val="2540595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1846E-91A5-68A4-8EE8-497D184EA6C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38A7AAF-5A12-9017-8BF5-5E5B29F98A53}"/>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5" name="Textplatzhalter 4">
            <a:extLst>
              <a:ext uri="{FF2B5EF4-FFF2-40B4-BE49-F238E27FC236}">
                <a16:creationId xmlns:a16="http://schemas.microsoft.com/office/drawing/2014/main" id="{8C719572-B5D6-887A-4D86-178E38B1677D}"/>
              </a:ext>
            </a:extLst>
          </p:cNvPr>
          <p:cNvSpPr>
            <a:spLocks noGrp="1"/>
          </p:cNvSpPr>
          <p:nvPr>
            <p:ph type="body" sz="quarter" idx="13"/>
          </p:nvPr>
        </p:nvSpPr>
        <p:spPr/>
        <p:txBody>
          <a:bodyPr/>
          <a:lstStyle/>
          <a:p>
            <a:r>
              <a:rPr lang="de-DE" dirty="0"/>
              <a:t>OPERATIONEN VERSTEHEN 7 – FLEXIBLE DARSTELLUNGSWECHSEL</a:t>
            </a:r>
          </a:p>
        </p:txBody>
      </p:sp>
      <p:sp>
        <p:nvSpPr>
          <p:cNvPr id="6" name="Inhaltsplatzhalter 5">
            <a:extLst>
              <a:ext uri="{FF2B5EF4-FFF2-40B4-BE49-F238E27FC236}">
                <a16:creationId xmlns:a16="http://schemas.microsoft.com/office/drawing/2014/main" id="{714078CB-79E6-FD6D-470E-B2E4822F2F14}"/>
              </a:ext>
            </a:extLst>
          </p:cNvPr>
          <p:cNvSpPr>
            <a:spLocks noGrp="1"/>
          </p:cNvSpPr>
          <p:nvPr>
            <p:ph idx="1"/>
          </p:nvPr>
        </p:nvSpPr>
        <p:spPr/>
        <p:txBody>
          <a:bodyPr/>
          <a:lstStyle/>
          <a:p>
            <a:r>
              <a:rPr lang="de-DE" dirty="0"/>
              <a:t>Anmerkungen zu den dargestellten Darstellungswechseln in dieser Aufgabe kompakt „Pasch würfeln“:</a:t>
            </a:r>
          </a:p>
          <a:p>
            <a:pPr marL="285750" indent="-285750">
              <a:buFont typeface="Arial" panose="020B0604020202020204" pitchFamily="34" charset="0"/>
              <a:buChar char="•"/>
            </a:pPr>
            <a:r>
              <a:rPr lang="de-DE" dirty="0"/>
              <a:t> Als Handlung wird nicht das Würfeln selbst, sondern das Sortieren der Würfel gesehen. Eine Handlung ist ein mental gesteuerter Vorgang (= Sortieren) und nicht ein beliebiger, vom Zufall gesteuerter Vorgang (= Würfeln).</a:t>
            </a:r>
          </a:p>
          <a:p>
            <a:endParaRPr lang="de-DE" dirty="0"/>
          </a:p>
        </p:txBody>
      </p:sp>
    </p:spTree>
    <p:extLst>
      <p:ext uri="{BB962C8B-B14F-4D97-AF65-F5344CB8AC3E}">
        <p14:creationId xmlns:p14="http://schemas.microsoft.com/office/powerpoint/2010/main" val="3889322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4221539-C737-FDDA-147A-528A8FA50F26}"/>
              </a:ext>
            </a:extLst>
          </p:cNvPr>
          <p:cNvSpPr>
            <a:spLocks noGrp="1"/>
          </p:cNvSpPr>
          <p:nvPr>
            <p:ph type="body" sz="quarter" idx="13"/>
          </p:nvPr>
        </p:nvSpPr>
        <p:spPr/>
        <p:txBody>
          <a:bodyPr/>
          <a:lstStyle/>
          <a:p>
            <a:r>
              <a:rPr lang="de-DE" dirty="0"/>
              <a:t>FLEXIBLE OPERATIONSVORSTELLUNGEN</a:t>
            </a:r>
          </a:p>
        </p:txBody>
      </p:sp>
      <p:sp>
        <p:nvSpPr>
          <p:cNvPr id="4" name="Inhaltsplatzhalter 3">
            <a:extLst>
              <a:ext uri="{FF2B5EF4-FFF2-40B4-BE49-F238E27FC236}">
                <a16:creationId xmlns:a16="http://schemas.microsoft.com/office/drawing/2014/main" id="{B2D9438F-8F5E-ABDF-2077-232264D75496}"/>
              </a:ext>
            </a:extLst>
          </p:cNvPr>
          <p:cNvSpPr>
            <a:spLocks noGrp="1"/>
          </p:cNvSpPr>
          <p:nvPr>
            <p:ph idx="1"/>
          </p:nvPr>
        </p:nvSpPr>
        <p:spPr>
          <a:xfrm>
            <a:off x="1096423" y="1748861"/>
            <a:ext cx="7009509" cy="1680140"/>
          </a:xfrm>
        </p:spPr>
        <p:txBody>
          <a:bodyPr/>
          <a:lstStyle/>
          <a:p>
            <a:r>
              <a:rPr lang="de-DE" dirty="0"/>
              <a:t>Aufbau von tragfähigen Grundvorstellungen</a:t>
            </a:r>
          </a:p>
          <a:p>
            <a:r>
              <a:rPr lang="de-DE" dirty="0"/>
              <a:t>Flexibler Darstellungswechsel</a:t>
            </a:r>
          </a:p>
          <a:p>
            <a:r>
              <a:rPr lang="de-DE" dirty="0"/>
              <a:t>Nutzen von Beziehungen zwischen Aufgaben</a:t>
            </a:r>
          </a:p>
        </p:txBody>
      </p:sp>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11" name="Inhaltsplatzhalter 3">
            <a:extLst>
              <a:ext uri="{FF2B5EF4-FFF2-40B4-BE49-F238E27FC236}">
                <a16:creationId xmlns:a16="http://schemas.microsoft.com/office/drawing/2014/main" id="{2496D852-1337-4911-1A7C-3F35EF3172E8}"/>
              </a:ext>
            </a:extLst>
          </p:cNvPr>
          <p:cNvSpPr txBox="1">
            <a:spLocks/>
          </p:cNvSpPr>
          <p:nvPr/>
        </p:nvSpPr>
        <p:spPr>
          <a:xfrm>
            <a:off x="1096266" y="1746998"/>
            <a:ext cx="7009509" cy="1043844"/>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Aufbau von tragfähigen Grundvorstellungen</a:t>
            </a:r>
          </a:p>
          <a:p>
            <a:r>
              <a:rPr lang="de-DE" b="1" dirty="0"/>
              <a:t>Flexibler Darstellungswechsel</a:t>
            </a:r>
          </a:p>
        </p:txBody>
      </p:sp>
      <p:sp>
        <p:nvSpPr>
          <p:cNvPr id="13" name="Textfeld 12">
            <a:extLst>
              <a:ext uri="{FF2B5EF4-FFF2-40B4-BE49-F238E27FC236}">
                <a16:creationId xmlns:a16="http://schemas.microsoft.com/office/drawing/2014/main" id="{A7A5766E-C4A3-12D8-DDD1-2E468EC739A3}"/>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303AAE9E-DEFC-07C6-2184-6ECD365030F1}"/>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31349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p"/>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4221539-C737-FDDA-147A-528A8FA50F26}"/>
              </a:ext>
            </a:extLst>
          </p:cNvPr>
          <p:cNvSpPr>
            <a:spLocks noGrp="1"/>
          </p:cNvSpPr>
          <p:nvPr>
            <p:ph type="body" sz="quarter" idx="13"/>
          </p:nvPr>
        </p:nvSpPr>
        <p:spPr/>
        <p:txBody>
          <a:bodyPr/>
          <a:lstStyle/>
          <a:p>
            <a:r>
              <a:rPr lang="de-DE" dirty="0"/>
              <a:t>FLEXIBLE OPERATIONSVORSTELLUNGEN</a:t>
            </a:r>
          </a:p>
        </p:txBody>
      </p:sp>
      <p:sp>
        <p:nvSpPr>
          <p:cNvPr id="4" name="Inhaltsplatzhalter 3">
            <a:extLst>
              <a:ext uri="{FF2B5EF4-FFF2-40B4-BE49-F238E27FC236}">
                <a16:creationId xmlns:a16="http://schemas.microsoft.com/office/drawing/2014/main" id="{B2D9438F-8F5E-ABDF-2077-232264D75496}"/>
              </a:ext>
            </a:extLst>
          </p:cNvPr>
          <p:cNvSpPr>
            <a:spLocks noGrp="1"/>
          </p:cNvSpPr>
          <p:nvPr>
            <p:ph idx="1"/>
          </p:nvPr>
        </p:nvSpPr>
        <p:spPr>
          <a:xfrm>
            <a:off x="1096423" y="1748861"/>
            <a:ext cx="7009509" cy="1157177"/>
          </a:xfrm>
        </p:spPr>
        <p:txBody>
          <a:bodyPr/>
          <a:lstStyle/>
          <a:p>
            <a:r>
              <a:rPr lang="de-DE" dirty="0"/>
              <a:t>Aufbau von tragfähigen Grundvorstellungen</a:t>
            </a:r>
          </a:p>
          <a:p>
            <a:r>
              <a:rPr lang="de-DE" b="1" dirty="0"/>
              <a:t>Flexibler Darstellungswechsel</a:t>
            </a:r>
          </a:p>
        </p:txBody>
      </p:sp>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7" name="Inhaltsplatzhalter 3">
            <a:extLst>
              <a:ext uri="{FF2B5EF4-FFF2-40B4-BE49-F238E27FC236}">
                <a16:creationId xmlns:a16="http://schemas.microsoft.com/office/drawing/2014/main" id="{DEB42F05-B318-B8C9-8C34-D645E4916FBE}"/>
              </a:ext>
            </a:extLst>
          </p:cNvPr>
          <p:cNvSpPr txBox="1">
            <a:spLocks/>
          </p:cNvSpPr>
          <p:nvPr/>
        </p:nvSpPr>
        <p:spPr>
          <a:xfrm>
            <a:off x="1096266" y="2824983"/>
            <a:ext cx="7009509" cy="6040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Darstellungswechsel zwischen…</a:t>
            </a:r>
          </a:p>
        </p:txBody>
      </p:sp>
      <p:sp>
        <p:nvSpPr>
          <p:cNvPr id="13" name="Textfeld 12">
            <a:extLst>
              <a:ext uri="{FF2B5EF4-FFF2-40B4-BE49-F238E27FC236}">
                <a16:creationId xmlns:a16="http://schemas.microsoft.com/office/drawing/2014/main" id="{02816D98-2EC3-4488-95FC-F1AB57B2A85A}"/>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270AB5E0-EE8B-ABAE-B56B-1DCBF5E8BF73}"/>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314887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par>
                                <p:cTn id="15" presetID="42" presetClass="path" presetSubtype="0" accel="50000" decel="50000" fill="hold" grpId="1" nodeType="withEffect">
                                  <p:stCondLst>
                                    <p:cond delay="0"/>
                                  </p:stCondLst>
                                  <p:childTnLst>
                                    <p:animMotion origin="layout" path="M -1.38889E-6 2.59259E-6 L -0.00052 -0.23982 " pathEditMode="relative" rAng="0" ptsTypes="AA">
                                      <p:cBhvr>
                                        <p:cTn id="16" dur="2000" fill="hold"/>
                                        <p:tgtEl>
                                          <p:spTgt spid="7">
                                            <p:txEl>
                                              <p:pRg st="0" end="0"/>
                                            </p:txEl>
                                          </p:spTgt>
                                        </p:tgtEl>
                                        <p:attrNameLst>
                                          <p:attrName>ppt_x</p:attrName>
                                          <p:attrName>ppt_y</p:attrName>
                                        </p:attrNameLst>
                                      </p:cBhvr>
                                      <p:rCtr x="-35" y="-1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7" grpId="0" uiExpand="1" build="allAtOnce"/>
      <p:bldP spid="7" grpId="1"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16" name="Inhaltsplatzhalter 3">
            <a:extLst>
              <a:ext uri="{FF2B5EF4-FFF2-40B4-BE49-F238E27FC236}">
                <a16:creationId xmlns:a16="http://schemas.microsoft.com/office/drawing/2014/main" id="{629FAA40-613D-7F59-6C4C-501841D0B201}"/>
              </a:ext>
            </a:extLst>
          </p:cNvPr>
          <p:cNvSpPr txBox="1">
            <a:spLocks/>
          </p:cNvSpPr>
          <p:nvPr/>
        </p:nvSpPr>
        <p:spPr>
          <a:xfrm>
            <a:off x="1078675" y="1165840"/>
            <a:ext cx="7009509" cy="6040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Darstellungswechsel zwischen…</a:t>
            </a:r>
          </a:p>
        </p:txBody>
      </p:sp>
      <p:pic>
        <p:nvPicPr>
          <p:cNvPr id="17" name="Picture 2" descr="Schaubild „Darstellungswechsel“. Zwei große Rechtecke untereinander. In den Rechtecken befinden sich jeweils kleinere weiße Rechtecke, in denen jeweils ein blaues Rechteck mit einer Aufschrift enthalten ist. Oberes Rechteck: Überschrift: „Ebene der eher konkreten Repräsentanten“, Aufschrift in den blauen Rechtecken von links nach rechts: „Bilder“, „Handlungen und Objekte“ und „Situationen, Geschichten und Erklärungen“. Unteres Rechteck: Überschrift: „Ebene der eher symbolisch-abstrakten Repräsentanten“. Aufschrift in den blauen Rechtecken von links nach rechts: „Sprachliche Symbole (fünf, gleich, plus, drei plus zwei, …)“, „Schriftliche Symbole (5, =, +, 3 + 2, …)“. Von der oberen Seite der blauen Rechtecke zeigt jeweils ein Pfeil auf die linke Seite desselben blauen Rechtecks. Die weißen Rechtecke in einer Ebene sind mit blauen Doppelpfeilen miteinander verbunden. Die weißen Rechtecke der unterschiedlichen Ebenen sind jeweils mit grünen Doppelpfeilen verbunden.">
            <a:extLst>
              <a:ext uri="{FF2B5EF4-FFF2-40B4-BE49-F238E27FC236}">
                <a16:creationId xmlns:a16="http://schemas.microsoft.com/office/drawing/2014/main" id="{BD0AA90E-5DE7-F5AE-9C82-E3485D0C8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24" y="1688846"/>
            <a:ext cx="7245894" cy="4521136"/>
          </a:xfrm>
          <a:prstGeom prst="rect">
            <a:avLst/>
          </a:prstGeom>
          <a:solidFill>
            <a:schemeClr val="bg1"/>
          </a:solidFill>
        </p:spPr>
      </p:pic>
      <p:sp>
        <p:nvSpPr>
          <p:cNvPr id="7" name="Textfeld 6">
            <a:extLst>
              <a:ext uri="{FF2B5EF4-FFF2-40B4-BE49-F238E27FC236}">
                <a16:creationId xmlns:a16="http://schemas.microsoft.com/office/drawing/2014/main" id="{8FFFC777-B66A-E0CB-228F-1DCBD9506183}"/>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4808164-03B6-24AA-C25D-1BCEF47525EA}"/>
              </a:ext>
            </a:extLst>
          </p:cNvPr>
          <p:cNvSpPr txBox="1"/>
          <p:nvPr/>
        </p:nvSpPr>
        <p:spPr>
          <a:xfrm>
            <a:off x="7693478" y="5958247"/>
            <a:ext cx="1450522" cy="251735"/>
          </a:xfrm>
          <a:prstGeom prst="rect">
            <a:avLst/>
          </a:prstGeom>
          <a:noFill/>
        </p:spPr>
        <p:txBody>
          <a:bodyPr wrap="square">
            <a:spAutoFit/>
          </a:bodyPr>
          <a:lstStyle/>
          <a:p>
            <a:r>
              <a:rPr lang="de-DE" sz="1000" dirty="0">
                <a:solidFill>
                  <a:schemeClr val="tx1">
                    <a:lumMod val="95000"/>
                    <a:lumOff val="5000"/>
                  </a:schemeClr>
                </a:solidFill>
                <a:latin typeface="Arial" panose="020B0604020202020204" pitchFamily="34" charset="0"/>
                <a:cs typeface="Arial" panose="020B0604020202020204" pitchFamily="34" charset="0"/>
                <a:sym typeface="Wingdings" pitchFamily="2" charset="2"/>
              </a:rPr>
              <a:t>(Schulz</a:t>
            </a:r>
            <a:r>
              <a:rPr lang="de-DE" sz="1000" dirty="0">
                <a:solidFill>
                  <a:schemeClr val="tx1">
                    <a:lumMod val="95000"/>
                    <a:lumOff val="5000"/>
                  </a:schemeClr>
                </a:solidFill>
                <a:latin typeface="Arial" panose="020B0604020202020204" pitchFamily="34" charset="0"/>
                <a:cs typeface="Arial" panose="020B0604020202020204" pitchFamily="34" charset="0"/>
              </a:rPr>
              <a:t>, 2020, S.19)</a:t>
            </a:r>
            <a:endParaRPr lang="de-DE" sz="1000" dirty="0"/>
          </a:p>
        </p:txBody>
      </p:sp>
      <p:sp>
        <p:nvSpPr>
          <p:cNvPr id="8" name="Titel 1">
            <a:extLst>
              <a:ext uri="{FF2B5EF4-FFF2-40B4-BE49-F238E27FC236}">
                <a16:creationId xmlns:a16="http://schemas.microsoft.com/office/drawing/2014/main" id="{2E9EEFB9-41EF-C833-D33A-B07CDC768086}"/>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33300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BE3824-EE96-6103-9C9D-365C6A9C9600}"/>
              </a:ext>
            </a:extLst>
          </p:cNvPr>
          <p:cNvSpPr>
            <a:spLocks noGrp="1"/>
          </p:cNvSpPr>
          <p:nvPr>
            <p:ph type="sldNum" sz="quarter" idx="12"/>
          </p:nvPr>
        </p:nvSpPr>
        <p:spPr/>
        <p:txBody>
          <a:bodyPr/>
          <a:lstStyle/>
          <a:p>
            <a:fld id="{C3752B7C-18A9-864D-BBCB-54A9F41B5594}" type="slidenum">
              <a:rPr lang="de-DE" smtClean="0"/>
              <a:pPr/>
              <a:t>56</a:t>
            </a:fld>
            <a:endParaRPr lang="de-DE" dirty="0"/>
          </a:p>
        </p:txBody>
      </p:sp>
      <p:pic>
        <p:nvPicPr>
          <p:cNvPr id="4098" name="Picture 2">
            <a:extLst>
              <a:ext uri="{FF2B5EF4-FFF2-40B4-BE49-F238E27FC236}">
                <a16:creationId xmlns:a16="http://schemas.microsoft.com/office/drawing/2014/main" id="{D7AB1F8E-7F22-7970-FA21-F326F1C6F0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6963" y="2070248"/>
            <a:ext cx="7008812" cy="377636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DD15D19D-DB9E-8084-281C-BCC2407CEE45}"/>
              </a:ext>
            </a:extLst>
          </p:cNvPr>
          <p:cNvSpPr>
            <a:spLocks noGrp="1"/>
          </p:cNvSpPr>
          <p:nvPr>
            <p:ph type="title"/>
          </p:nvPr>
        </p:nvSpPr>
        <p:spPr>
          <a:xfrm>
            <a:off x="1096423" y="382774"/>
            <a:ext cx="7009509" cy="603704"/>
          </a:xfrm>
        </p:spPr>
        <p:txBody>
          <a:bodyPr/>
          <a:lstStyle/>
          <a:p>
            <a:r>
              <a:rPr lang="de-DE" dirty="0"/>
              <a:t>3. INHALT Operationen verstehen</a:t>
            </a:r>
          </a:p>
        </p:txBody>
      </p:sp>
      <p:sp>
        <p:nvSpPr>
          <p:cNvPr id="8" name="Inhaltsplatzhalter 3">
            <a:extLst>
              <a:ext uri="{FF2B5EF4-FFF2-40B4-BE49-F238E27FC236}">
                <a16:creationId xmlns:a16="http://schemas.microsoft.com/office/drawing/2014/main" id="{F4C3CE15-2CCD-EEDF-E1F3-14869021A010}"/>
              </a:ext>
            </a:extLst>
          </p:cNvPr>
          <p:cNvSpPr txBox="1">
            <a:spLocks/>
          </p:cNvSpPr>
          <p:nvPr/>
        </p:nvSpPr>
        <p:spPr>
          <a:xfrm>
            <a:off x="1078675" y="1165840"/>
            <a:ext cx="7009509" cy="6040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Darstellungswechsel zwischen…</a:t>
            </a:r>
          </a:p>
        </p:txBody>
      </p:sp>
      <p:sp>
        <p:nvSpPr>
          <p:cNvPr id="10" name="Textfeld 9">
            <a:extLst>
              <a:ext uri="{FF2B5EF4-FFF2-40B4-BE49-F238E27FC236}">
                <a16:creationId xmlns:a16="http://schemas.microsoft.com/office/drawing/2014/main" id="{F4CB8DC8-82CD-5013-3F5A-42A925FC8E72}"/>
              </a:ext>
            </a:extLst>
          </p:cNvPr>
          <p:cNvSpPr txBox="1"/>
          <p:nvPr/>
        </p:nvSpPr>
        <p:spPr>
          <a:xfrm>
            <a:off x="6096981" y="5976594"/>
            <a:ext cx="2779337" cy="246221"/>
          </a:xfrm>
          <a:prstGeom prst="rect">
            <a:avLst/>
          </a:prstGeom>
          <a:noFill/>
        </p:spPr>
        <p:txBody>
          <a:bodyPr wrap="square">
            <a:spAutoFit/>
          </a:bodyPr>
          <a:lstStyle/>
          <a:p>
            <a:r>
              <a:rPr lang="de-DE" sz="10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Handreichung Mathematik gemeinsam lernen</a:t>
            </a:r>
            <a:endParaRPr lang="de-DE" sz="10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194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13" name="Inhaltsplatzhalter 12">
            <a:extLst>
              <a:ext uri="{FF2B5EF4-FFF2-40B4-BE49-F238E27FC236}">
                <a16:creationId xmlns:a16="http://schemas.microsoft.com/office/drawing/2014/main" id="{10FF81DB-3BB7-D449-5640-5247786D07A9}"/>
              </a:ext>
            </a:extLst>
          </p:cNvPr>
          <p:cNvSpPr>
            <a:spLocks noGrp="1"/>
          </p:cNvSpPr>
          <p:nvPr>
            <p:ph idx="1"/>
          </p:nvPr>
        </p:nvSpPr>
        <p:spPr>
          <a:xfrm>
            <a:off x="1096266" y="1748860"/>
            <a:ext cx="7009666" cy="4418617"/>
          </a:xfrm>
        </p:spPr>
        <p:txBody>
          <a:bodyPr/>
          <a:lstStyle/>
          <a:p>
            <a:r>
              <a:rPr lang="de-DE" dirty="0"/>
              <a:t>Bilder (und bildliche Darstellungen)</a:t>
            </a:r>
          </a:p>
          <a:p>
            <a:pPr marL="742950" lvl="1" indent="-285750">
              <a:buFont typeface="Courier New" panose="02070309020205020404" pitchFamily="49" charset="0"/>
              <a:buChar char="o"/>
            </a:pPr>
            <a:r>
              <a:rPr lang="de-DE" sz="1600" b="0" i="0" u="none" strike="noStrike" dirty="0">
                <a:effectLst/>
              </a:rPr>
              <a:t>Graphische Darstellung von Rechenoperationen (z.B. mittels eines Fotos oder einer Zeichnung)</a:t>
            </a:r>
            <a:endParaRPr lang="de-DE" sz="1600" dirty="0"/>
          </a:p>
          <a:p>
            <a:pPr marL="0" indent="0">
              <a:buNone/>
            </a:pPr>
            <a:endParaRPr lang="de-DE" dirty="0"/>
          </a:p>
        </p:txBody>
      </p:sp>
      <p:sp>
        <p:nvSpPr>
          <p:cNvPr id="16" name="Inhaltsplatzhalter 3">
            <a:extLst>
              <a:ext uri="{FF2B5EF4-FFF2-40B4-BE49-F238E27FC236}">
                <a16:creationId xmlns:a16="http://schemas.microsoft.com/office/drawing/2014/main" id="{629FAA40-613D-7F59-6C4C-501841D0B201}"/>
              </a:ext>
            </a:extLst>
          </p:cNvPr>
          <p:cNvSpPr txBox="1">
            <a:spLocks/>
          </p:cNvSpPr>
          <p:nvPr/>
        </p:nvSpPr>
        <p:spPr>
          <a:xfrm>
            <a:off x="1078675" y="1165840"/>
            <a:ext cx="7009509" cy="6040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Darstellungswechsel zwischen…</a:t>
            </a:r>
          </a:p>
        </p:txBody>
      </p:sp>
      <p:pic>
        <p:nvPicPr>
          <p:cNvPr id="16386" name="Picture 2" descr="4 bildliche Darstellungen zur Aufgabe 3 mal 3: 1. Schülerzeichnung von 3 3er-Würfeln, 2. 3 mal 3 Punktefeld, 3. Zahlenstrahl mit 3 3er-Sprüngen, 4. Schülerzeichnung von Plättchen in einer horizontalen Reihe (3 blau, 3 rot, 3 blau).">
            <a:extLst>
              <a:ext uri="{FF2B5EF4-FFF2-40B4-BE49-F238E27FC236}">
                <a16:creationId xmlns:a16="http://schemas.microsoft.com/office/drawing/2014/main" id="{BC4FD155-960F-FE5E-788D-1EBAA3956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860" y="3191167"/>
            <a:ext cx="3086212" cy="3068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404C4C46-4DB2-5605-F4F4-3DBB4B8F856B}"/>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74DB41A8-7078-ACE0-8141-C60E81BF99A2}"/>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93451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13" name="Inhaltsplatzhalter 12">
            <a:extLst>
              <a:ext uri="{FF2B5EF4-FFF2-40B4-BE49-F238E27FC236}">
                <a16:creationId xmlns:a16="http://schemas.microsoft.com/office/drawing/2014/main" id="{10FF81DB-3BB7-D449-5640-5247786D07A9}"/>
              </a:ext>
            </a:extLst>
          </p:cNvPr>
          <p:cNvSpPr>
            <a:spLocks noGrp="1"/>
          </p:cNvSpPr>
          <p:nvPr>
            <p:ph idx="1"/>
          </p:nvPr>
        </p:nvSpPr>
        <p:spPr>
          <a:xfrm>
            <a:off x="1096266" y="1748860"/>
            <a:ext cx="7009666" cy="4418617"/>
          </a:xfrm>
        </p:spPr>
        <p:txBody>
          <a:bodyPr/>
          <a:lstStyle/>
          <a:p>
            <a:r>
              <a:rPr lang="de-DE" dirty="0"/>
              <a:t>Bilder (und bildliche Darstellungen)</a:t>
            </a:r>
          </a:p>
          <a:p>
            <a:r>
              <a:rPr lang="de-DE" dirty="0"/>
              <a:t>Handlungen und Objekte</a:t>
            </a:r>
          </a:p>
          <a:p>
            <a:pPr marL="742950" lvl="1" indent="-285750">
              <a:buFont typeface="Courier New" panose="02070309020205020404" pitchFamily="49" charset="0"/>
              <a:buChar char="o"/>
            </a:pPr>
            <a:r>
              <a:rPr lang="de-DE" sz="1600" b="0" i="0" u="none" strike="noStrike" dirty="0">
                <a:solidFill>
                  <a:srgbClr val="222222"/>
                </a:solidFill>
                <a:effectLst/>
              </a:rPr>
              <a:t>Darstellung von Rechenoperationen mit Materialien (z.B. Wendeplättchen, Stifte, Bonbons, Klötze ...)</a:t>
            </a:r>
            <a:endParaRPr lang="de-DE" sz="1600" dirty="0"/>
          </a:p>
        </p:txBody>
      </p:sp>
      <p:sp>
        <p:nvSpPr>
          <p:cNvPr id="16" name="Inhaltsplatzhalter 3">
            <a:extLst>
              <a:ext uri="{FF2B5EF4-FFF2-40B4-BE49-F238E27FC236}">
                <a16:creationId xmlns:a16="http://schemas.microsoft.com/office/drawing/2014/main" id="{629FAA40-613D-7F59-6C4C-501841D0B201}"/>
              </a:ext>
            </a:extLst>
          </p:cNvPr>
          <p:cNvSpPr txBox="1">
            <a:spLocks/>
          </p:cNvSpPr>
          <p:nvPr/>
        </p:nvSpPr>
        <p:spPr>
          <a:xfrm>
            <a:off x="1078675" y="1165840"/>
            <a:ext cx="7009509" cy="6040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Darstellungswechsel zwischen…</a:t>
            </a:r>
          </a:p>
        </p:txBody>
      </p:sp>
      <p:sp>
        <p:nvSpPr>
          <p:cNvPr id="3" name="Textfeld 2">
            <a:extLst>
              <a:ext uri="{FF2B5EF4-FFF2-40B4-BE49-F238E27FC236}">
                <a16:creationId xmlns:a16="http://schemas.microsoft.com/office/drawing/2014/main" id="{A1CEE22C-C919-92C8-971F-4D5B59E709C3}"/>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84F84700-8FB6-1C75-0316-4C4F1333CF15}"/>
              </a:ext>
            </a:extLst>
          </p:cNvPr>
          <p:cNvSpPr>
            <a:spLocks noGrp="1"/>
          </p:cNvSpPr>
          <p:nvPr>
            <p:ph type="title"/>
          </p:nvPr>
        </p:nvSpPr>
        <p:spPr>
          <a:xfrm>
            <a:off x="1096423" y="382774"/>
            <a:ext cx="7009509" cy="603704"/>
          </a:xfrm>
        </p:spPr>
        <p:txBody>
          <a:bodyPr/>
          <a:lstStyle/>
          <a:p>
            <a:r>
              <a:rPr lang="de-DE" dirty="0"/>
              <a:t>3. INHALT Operationen verstehen</a:t>
            </a:r>
          </a:p>
        </p:txBody>
      </p:sp>
      <p:pic>
        <p:nvPicPr>
          <p:cNvPr id="2" name="Grafik 1">
            <a:extLst>
              <a:ext uri="{FF2B5EF4-FFF2-40B4-BE49-F238E27FC236}">
                <a16:creationId xmlns:a16="http://schemas.microsoft.com/office/drawing/2014/main" id="{01990C0C-FE80-5087-69BA-4F28227E8524}"/>
              </a:ext>
            </a:extLst>
          </p:cNvPr>
          <p:cNvPicPr>
            <a:picLocks noChangeAspect="1"/>
          </p:cNvPicPr>
          <p:nvPr/>
        </p:nvPicPr>
        <p:blipFill>
          <a:blip r:embed="rId4"/>
          <a:stretch>
            <a:fillRect/>
          </a:stretch>
        </p:blipFill>
        <p:spPr>
          <a:xfrm>
            <a:off x="3465785" y="4103470"/>
            <a:ext cx="2264367" cy="1666070"/>
          </a:xfrm>
          <a:prstGeom prst="rect">
            <a:avLst/>
          </a:prstGeom>
        </p:spPr>
      </p:pic>
      <p:sp>
        <p:nvSpPr>
          <p:cNvPr id="10" name="Textfeld 9">
            <a:extLst>
              <a:ext uri="{FF2B5EF4-FFF2-40B4-BE49-F238E27FC236}">
                <a16:creationId xmlns:a16="http://schemas.microsoft.com/office/drawing/2014/main" id="{39FE151E-B8B8-520C-4972-866148CE6D2A}"/>
              </a:ext>
            </a:extLst>
          </p:cNvPr>
          <p:cNvSpPr txBox="1"/>
          <p:nvPr/>
        </p:nvSpPr>
        <p:spPr>
          <a:xfrm>
            <a:off x="6740142" y="5948022"/>
            <a:ext cx="4572000"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https://pikas-kompakt.dzlm.de/node/36</a:t>
            </a:r>
            <a:endParaRPr lang="de-DE" sz="1000" dirty="0">
              <a:solidFill>
                <a:srgbClr val="327D87"/>
              </a:solidFill>
              <a:latin typeface="Arial" panose="020B0604020202020204" pitchFamily="34" charset="0"/>
              <a:cs typeface="Arial" panose="020B0604020202020204" pitchFamily="34" charset="0"/>
            </a:endParaRPr>
          </a:p>
        </p:txBody>
      </p:sp>
      <p:grpSp>
        <p:nvGrpSpPr>
          <p:cNvPr id="30" name="Gruppieren 29">
            <a:extLst>
              <a:ext uri="{FF2B5EF4-FFF2-40B4-BE49-F238E27FC236}">
                <a16:creationId xmlns:a16="http://schemas.microsoft.com/office/drawing/2014/main" id="{C7D7FE6E-61FB-03D2-17C1-AB5C34434500}"/>
              </a:ext>
            </a:extLst>
          </p:cNvPr>
          <p:cNvGrpSpPr/>
          <p:nvPr/>
        </p:nvGrpSpPr>
        <p:grpSpPr>
          <a:xfrm>
            <a:off x="6547226" y="3950505"/>
            <a:ext cx="1968124" cy="1235135"/>
            <a:chOff x="6291034" y="3964690"/>
            <a:chExt cx="1968124" cy="1235135"/>
          </a:xfrm>
        </p:grpSpPr>
        <p:sp>
          <p:nvSpPr>
            <p:cNvPr id="11" name="Richtungspfeil 10">
              <a:extLst>
                <a:ext uri="{FF2B5EF4-FFF2-40B4-BE49-F238E27FC236}">
                  <a16:creationId xmlns:a16="http://schemas.microsoft.com/office/drawing/2014/main" id="{68E8FCD7-CF77-6BA7-D0C1-34717379C274}"/>
                </a:ext>
              </a:extLst>
            </p:cNvPr>
            <p:cNvSpPr/>
            <p:nvPr/>
          </p:nvSpPr>
          <p:spPr>
            <a:xfrm rot="16200000">
              <a:off x="6597650" y="4340865"/>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a:extLst>
                <a:ext uri="{FF2B5EF4-FFF2-40B4-BE49-F238E27FC236}">
                  <a16:creationId xmlns:a16="http://schemas.microsoft.com/office/drawing/2014/main" id="{8D6297B5-0309-679B-6220-92C8F45C9899}"/>
                </a:ext>
              </a:extLst>
            </p:cNvPr>
            <p:cNvSpPr/>
            <p:nvPr/>
          </p:nvSpPr>
          <p:spPr>
            <a:xfrm rot="16200000">
              <a:off x="6928670" y="4645665"/>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ichtungspfeil 13">
              <a:extLst>
                <a:ext uri="{FF2B5EF4-FFF2-40B4-BE49-F238E27FC236}">
                  <a16:creationId xmlns:a16="http://schemas.microsoft.com/office/drawing/2014/main" id="{AC221FDC-5F3D-8D48-69A4-6977882B94CF}"/>
                </a:ext>
              </a:extLst>
            </p:cNvPr>
            <p:cNvSpPr/>
            <p:nvPr/>
          </p:nvSpPr>
          <p:spPr>
            <a:xfrm rot="16200000">
              <a:off x="6763160" y="4493264"/>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ichtungspfeil 14">
              <a:extLst>
                <a:ext uri="{FF2B5EF4-FFF2-40B4-BE49-F238E27FC236}">
                  <a16:creationId xmlns:a16="http://schemas.microsoft.com/office/drawing/2014/main" id="{0D8B514E-CA50-AE72-76F5-A436074AC82A}"/>
                </a:ext>
              </a:extLst>
            </p:cNvPr>
            <p:cNvSpPr/>
            <p:nvPr/>
          </p:nvSpPr>
          <p:spPr>
            <a:xfrm rot="16200000">
              <a:off x="5925356" y="4330368"/>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ichtungspfeil 16">
              <a:extLst>
                <a:ext uri="{FF2B5EF4-FFF2-40B4-BE49-F238E27FC236}">
                  <a16:creationId xmlns:a16="http://schemas.microsoft.com/office/drawing/2014/main" id="{D7FFF5A5-C7AD-4BF6-8CC7-1FBABB706579}"/>
                </a:ext>
              </a:extLst>
            </p:cNvPr>
            <p:cNvSpPr/>
            <p:nvPr/>
          </p:nvSpPr>
          <p:spPr>
            <a:xfrm rot="16200000">
              <a:off x="6256376" y="4635168"/>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ichtungspfeil 17">
              <a:extLst>
                <a:ext uri="{FF2B5EF4-FFF2-40B4-BE49-F238E27FC236}">
                  <a16:creationId xmlns:a16="http://schemas.microsoft.com/office/drawing/2014/main" id="{A5E3D16F-0009-D13F-42BE-DCA49F26509A}"/>
                </a:ext>
              </a:extLst>
            </p:cNvPr>
            <p:cNvSpPr/>
            <p:nvPr/>
          </p:nvSpPr>
          <p:spPr>
            <a:xfrm rot="16200000">
              <a:off x="6090866" y="4482767"/>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ichtungspfeil 18">
              <a:extLst>
                <a:ext uri="{FF2B5EF4-FFF2-40B4-BE49-F238E27FC236}">
                  <a16:creationId xmlns:a16="http://schemas.microsoft.com/office/drawing/2014/main" id="{B2B9019A-D0F6-044E-78EE-2205829602D2}"/>
                </a:ext>
              </a:extLst>
            </p:cNvPr>
            <p:cNvSpPr/>
            <p:nvPr/>
          </p:nvSpPr>
          <p:spPr>
            <a:xfrm rot="16200000">
              <a:off x="7423170" y="4390058"/>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ichtungspfeil 19">
              <a:extLst>
                <a:ext uri="{FF2B5EF4-FFF2-40B4-BE49-F238E27FC236}">
                  <a16:creationId xmlns:a16="http://schemas.microsoft.com/office/drawing/2014/main" id="{419CA5A5-FAD9-CC64-F22F-E772F75EB308}"/>
                </a:ext>
              </a:extLst>
            </p:cNvPr>
            <p:cNvSpPr/>
            <p:nvPr/>
          </p:nvSpPr>
          <p:spPr>
            <a:xfrm rot="16200000">
              <a:off x="7754190" y="4694858"/>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ichtungspfeil 20">
              <a:extLst>
                <a:ext uri="{FF2B5EF4-FFF2-40B4-BE49-F238E27FC236}">
                  <a16:creationId xmlns:a16="http://schemas.microsoft.com/office/drawing/2014/main" id="{7BCB883A-C2BF-D911-E510-B022BA4D7800}"/>
                </a:ext>
              </a:extLst>
            </p:cNvPr>
            <p:cNvSpPr/>
            <p:nvPr/>
          </p:nvSpPr>
          <p:spPr>
            <a:xfrm rot="16200000">
              <a:off x="7588680" y="4542457"/>
              <a:ext cx="870645" cy="139290"/>
            </a:xfrm>
            <a:prstGeom prst="homePlate">
              <a:avLst/>
            </a:prstGeom>
            <a:gradFill flip="none" rotWithShape="1">
              <a:gsLst>
                <a:gs pos="0">
                  <a:schemeClr val="accent1">
                    <a:lumMod val="5000"/>
                    <a:lumOff val="95000"/>
                  </a:schemeClr>
                </a:gs>
                <a:gs pos="13000">
                  <a:srgbClr val="327D87"/>
                </a:gs>
                <a:gs pos="100000">
                  <a:srgbClr val="327D87"/>
                </a:gs>
                <a:gs pos="100000">
                  <a:schemeClr val="accent1">
                    <a:lumMod val="30000"/>
                    <a:lumOff val="7000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uppieren 28">
            <a:extLst>
              <a:ext uri="{FF2B5EF4-FFF2-40B4-BE49-F238E27FC236}">
                <a16:creationId xmlns:a16="http://schemas.microsoft.com/office/drawing/2014/main" id="{1A827C37-0543-5BD6-0D62-975E20F93F1A}"/>
              </a:ext>
            </a:extLst>
          </p:cNvPr>
          <p:cNvGrpSpPr/>
          <p:nvPr/>
        </p:nvGrpSpPr>
        <p:grpSpPr>
          <a:xfrm>
            <a:off x="1289968" y="4183254"/>
            <a:ext cx="1416219" cy="973419"/>
            <a:chOff x="1474565" y="4502935"/>
            <a:chExt cx="1416219" cy="973419"/>
          </a:xfrm>
        </p:grpSpPr>
        <p:sp>
          <p:nvSpPr>
            <p:cNvPr id="22" name="Oval 21">
              <a:extLst>
                <a:ext uri="{FF2B5EF4-FFF2-40B4-BE49-F238E27FC236}">
                  <a16:creationId xmlns:a16="http://schemas.microsoft.com/office/drawing/2014/main" id="{5E8D624B-7AC2-8756-7C1A-D58E9CA73E70}"/>
                </a:ext>
              </a:extLst>
            </p:cNvPr>
            <p:cNvSpPr>
              <a:spLocks noChangeAspect="1"/>
            </p:cNvSpPr>
            <p:nvPr/>
          </p:nvSpPr>
          <p:spPr>
            <a:xfrm>
              <a:off x="1474565" y="450293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9E0DA4C9-D1D0-92BC-FD7E-68092EED8810}"/>
                </a:ext>
              </a:extLst>
            </p:cNvPr>
            <p:cNvSpPr>
              <a:spLocks noChangeAspect="1"/>
            </p:cNvSpPr>
            <p:nvPr/>
          </p:nvSpPr>
          <p:spPr>
            <a:xfrm>
              <a:off x="1680784" y="450293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5954CA28-70F8-261D-71E7-5C35308E3FA5}"/>
                </a:ext>
              </a:extLst>
            </p:cNvPr>
            <p:cNvSpPr>
              <a:spLocks noChangeAspect="1"/>
            </p:cNvSpPr>
            <p:nvPr/>
          </p:nvSpPr>
          <p:spPr>
            <a:xfrm>
              <a:off x="1887003" y="4507492"/>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1EA3FCB4-9CC3-CD80-F2D3-A21B2DEFE1AF}"/>
                </a:ext>
              </a:extLst>
            </p:cNvPr>
            <p:cNvSpPr>
              <a:spLocks noChangeAspect="1"/>
            </p:cNvSpPr>
            <p:nvPr/>
          </p:nvSpPr>
          <p:spPr>
            <a:xfrm>
              <a:off x="1474565" y="471046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20B475EA-67B2-3908-0D81-8291AC612E83}"/>
                </a:ext>
              </a:extLst>
            </p:cNvPr>
            <p:cNvSpPr>
              <a:spLocks noChangeAspect="1"/>
            </p:cNvSpPr>
            <p:nvPr/>
          </p:nvSpPr>
          <p:spPr>
            <a:xfrm>
              <a:off x="1680784" y="4710469"/>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E8CB594C-FC3F-664E-2409-B4DD020D5C29}"/>
                </a:ext>
              </a:extLst>
            </p:cNvPr>
            <p:cNvSpPr>
              <a:spLocks noChangeAspect="1"/>
            </p:cNvSpPr>
            <p:nvPr/>
          </p:nvSpPr>
          <p:spPr>
            <a:xfrm>
              <a:off x="1887003" y="471502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2016-08-07 22.00.32 Kopie.png" descr="2016-08-07 22.00.32 Kopie.png">
              <a:extLst>
                <a:ext uri="{FF2B5EF4-FFF2-40B4-BE49-F238E27FC236}">
                  <a16:creationId xmlns:a16="http://schemas.microsoft.com/office/drawing/2014/main" id="{F36B9C8A-684E-C0F5-E463-ADCF680002E5}"/>
                </a:ext>
              </a:extLst>
            </p:cNvPr>
            <p:cNvPicPr>
              <a:picLocks noChangeAspect="1"/>
            </p:cNvPicPr>
            <p:nvPr/>
          </p:nvPicPr>
          <p:blipFill>
            <a:blip r:embed="rId6"/>
            <a:srcRect/>
            <a:stretch>
              <a:fillRect/>
            </a:stretch>
          </p:blipFill>
          <p:spPr>
            <a:xfrm flipH="1">
              <a:off x="2054765" y="4699934"/>
              <a:ext cx="836019" cy="776420"/>
            </a:xfrm>
            <a:prstGeom prst="rect">
              <a:avLst/>
            </a:prstGeom>
            <a:ln w="12700" cap="flat">
              <a:noFill/>
              <a:miter lim="400000"/>
            </a:ln>
            <a:effectLst/>
          </p:spPr>
        </p:pic>
      </p:grpSp>
    </p:spTree>
    <p:extLst>
      <p:ext uri="{BB962C8B-B14F-4D97-AF65-F5344CB8AC3E}">
        <p14:creationId xmlns:p14="http://schemas.microsoft.com/office/powerpoint/2010/main" val="23327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13" name="Inhaltsplatzhalter 12">
            <a:extLst>
              <a:ext uri="{FF2B5EF4-FFF2-40B4-BE49-F238E27FC236}">
                <a16:creationId xmlns:a16="http://schemas.microsoft.com/office/drawing/2014/main" id="{10FF81DB-3BB7-D449-5640-5247786D07A9}"/>
              </a:ext>
            </a:extLst>
          </p:cNvPr>
          <p:cNvSpPr>
            <a:spLocks noGrp="1"/>
          </p:cNvSpPr>
          <p:nvPr>
            <p:ph idx="1"/>
          </p:nvPr>
        </p:nvSpPr>
        <p:spPr>
          <a:xfrm>
            <a:off x="1096266" y="1748860"/>
            <a:ext cx="7009666" cy="4418617"/>
          </a:xfrm>
        </p:spPr>
        <p:txBody>
          <a:bodyPr/>
          <a:lstStyle/>
          <a:p>
            <a:r>
              <a:rPr lang="de-DE" dirty="0"/>
              <a:t>Bilder (und bildliche Darstellungen)</a:t>
            </a:r>
          </a:p>
          <a:p>
            <a:r>
              <a:rPr lang="de-DE" dirty="0"/>
              <a:t>Handlungen und Objekte</a:t>
            </a:r>
          </a:p>
          <a:p>
            <a:r>
              <a:rPr lang="de-DE" dirty="0"/>
              <a:t>Situationen, Geschichten und Erklärungen</a:t>
            </a:r>
          </a:p>
          <a:p>
            <a:pPr marL="742950" lvl="1" indent="-285750">
              <a:buFont typeface="Courier New" panose="02070309020205020404" pitchFamily="49" charset="0"/>
              <a:buChar char="o"/>
            </a:pPr>
            <a:r>
              <a:rPr lang="de-DE" sz="1600" b="0" i="0" u="none" strike="noStrike" dirty="0">
                <a:effectLst/>
              </a:rPr>
              <a:t>Erzählerische Darstellung (z.B. im Rahmen einer Geschichte, die mathematisch interpretiert werden kann)</a:t>
            </a:r>
            <a:endParaRPr lang="de-DE" sz="1600" dirty="0"/>
          </a:p>
        </p:txBody>
      </p:sp>
      <p:sp>
        <p:nvSpPr>
          <p:cNvPr id="16" name="Inhaltsplatzhalter 3">
            <a:extLst>
              <a:ext uri="{FF2B5EF4-FFF2-40B4-BE49-F238E27FC236}">
                <a16:creationId xmlns:a16="http://schemas.microsoft.com/office/drawing/2014/main" id="{629FAA40-613D-7F59-6C4C-501841D0B201}"/>
              </a:ext>
            </a:extLst>
          </p:cNvPr>
          <p:cNvSpPr txBox="1">
            <a:spLocks/>
          </p:cNvSpPr>
          <p:nvPr/>
        </p:nvSpPr>
        <p:spPr>
          <a:xfrm>
            <a:off x="1078675" y="1165840"/>
            <a:ext cx="7009509" cy="6040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Darstellungswechsel zwischen…</a:t>
            </a:r>
          </a:p>
        </p:txBody>
      </p:sp>
      <p:sp>
        <p:nvSpPr>
          <p:cNvPr id="3" name="Textfeld 2">
            <a:extLst>
              <a:ext uri="{FF2B5EF4-FFF2-40B4-BE49-F238E27FC236}">
                <a16:creationId xmlns:a16="http://schemas.microsoft.com/office/drawing/2014/main" id="{8075A11E-4F1B-E199-DF72-5DCBE8A5BB6D}"/>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242FF236-F0FD-7075-9ACB-33DFBEC633F3}"/>
              </a:ext>
            </a:extLst>
          </p:cNvPr>
          <p:cNvSpPr>
            <a:spLocks noGrp="1"/>
          </p:cNvSpPr>
          <p:nvPr>
            <p:ph type="title"/>
          </p:nvPr>
        </p:nvSpPr>
        <p:spPr>
          <a:xfrm>
            <a:off x="1096423" y="382774"/>
            <a:ext cx="7009509" cy="603704"/>
          </a:xfrm>
        </p:spPr>
        <p:txBody>
          <a:bodyPr/>
          <a:lstStyle/>
          <a:p>
            <a:r>
              <a:rPr lang="de-DE" dirty="0"/>
              <a:t>3. INHALT Operationen verstehen</a:t>
            </a:r>
          </a:p>
        </p:txBody>
      </p:sp>
      <p:pic>
        <p:nvPicPr>
          <p:cNvPr id="2" name="Grafik 1">
            <a:extLst>
              <a:ext uri="{FF2B5EF4-FFF2-40B4-BE49-F238E27FC236}">
                <a16:creationId xmlns:a16="http://schemas.microsoft.com/office/drawing/2014/main" id="{B054F897-5A42-CB28-CA50-A77334D9F321}"/>
              </a:ext>
            </a:extLst>
          </p:cNvPr>
          <p:cNvPicPr>
            <a:picLocks noChangeAspect="1"/>
          </p:cNvPicPr>
          <p:nvPr/>
        </p:nvPicPr>
        <p:blipFill>
          <a:blip r:embed="rId3"/>
          <a:stretch>
            <a:fillRect/>
          </a:stretch>
        </p:blipFill>
        <p:spPr>
          <a:xfrm rot="5400000">
            <a:off x="5770856" y="3162629"/>
            <a:ext cx="1511516" cy="3851031"/>
          </a:xfrm>
          <a:prstGeom prst="rect">
            <a:avLst/>
          </a:prstGeom>
          <a:ln w="25400">
            <a:solidFill>
              <a:srgbClr val="327D87"/>
            </a:solidFill>
          </a:ln>
        </p:spPr>
      </p:pic>
    </p:spTree>
    <p:extLst>
      <p:ext uri="{BB962C8B-B14F-4D97-AF65-F5344CB8AC3E}">
        <p14:creationId xmlns:p14="http://schemas.microsoft.com/office/powerpoint/2010/main" val="137002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4066D-8A3F-1CBC-36BD-EAC60EADC08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62655FFA-EB85-FDA1-B2B5-4C90B65D47E0}"/>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id="{34ED39C9-829E-81C8-245E-FA4C975246B5}"/>
              </a:ext>
            </a:extLst>
          </p:cNvPr>
          <p:cNvSpPr>
            <a:spLocks noGrp="1"/>
          </p:cNvSpPr>
          <p:nvPr>
            <p:ph type="body" sz="quarter" idx="13"/>
          </p:nvPr>
        </p:nvSpPr>
        <p:spPr/>
        <p:txBody>
          <a:bodyPr lIns="91440" tIns="45720" rIns="91440" bIns="45720" anchor="t"/>
          <a:lstStyle/>
          <a:p>
            <a:r>
              <a:rPr lang="de-DE" dirty="0">
                <a:latin typeface="Arial"/>
                <a:cs typeface="Arial"/>
              </a:rPr>
              <a:t>REFLEXION DER PRAXISPHASE 1</a:t>
            </a:r>
            <a:endParaRPr lang="de-DE" dirty="0"/>
          </a:p>
        </p:txBody>
      </p:sp>
      <p:sp>
        <p:nvSpPr>
          <p:cNvPr id="6" name="Inhaltsplatzhalter 5">
            <a:extLst>
              <a:ext uri="{FF2B5EF4-FFF2-40B4-BE49-F238E27FC236}">
                <a16:creationId xmlns:a16="http://schemas.microsoft.com/office/drawing/2014/main" id="{91AEFD16-77C6-7692-DE2C-075C00667738}"/>
              </a:ext>
            </a:extLst>
          </p:cNvPr>
          <p:cNvSpPr>
            <a:spLocks noGrp="1"/>
          </p:cNvSpPr>
          <p:nvPr>
            <p:ph idx="1"/>
          </p:nvPr>
        </p:nvSpPr>
        <p:spPr>
          <a:xfrm>
            <a:off x="1096423" y="1639658"/>
            <a:ext cx="7009509" cy="4699071"/>
          </a:xfrm>
        </p:spPr>
        <p:txBody>
          <a:bodyPr lIns="91440" tIns="45720" rIns="91440" bIns="45720" anchor="t">
            <a:noAutofit/>
          </a:bodyPr>
          <a:lstStyle/>
          <a:p>
            <a:r>
              <a:rPr lang="de-DE" b="1" dirty="0">
                <a:latin typeface="Arial"/>
                <a:cs typeface="Arial"/>
              </a:rPr>
              <a:t>Ziel</a:t>
            </a:r>
            <a:r>
              <a:rPr lang="de-DE" dirty="0">
                <a:latin typeface="Arial"/>
                <a:cs typeface="Arial"/>
              </a:rPr>
              <a:t>: Vertiefende Auseinandersetzung mit den Inhalten aus Modul 1 durch Austausch und Reflexion der Praxisphase hinsichtlich Unterrichtsplanung, mathematischer Zugänge, Arbeiten auf individuellem Niveau der Schülerinnen und Schüler sowie Teilhabe an Reflexionsphasen</a:t>
            </a:r>
            <a:endParaRPr lang="de-DE" dirty="0"/>
          </a:p>
          <a:p>
            <a:r>
              <a:rPr lang="de-DE" b="1" dirty="0">
                <a:latin typeface="Arial"/>
                <a:cs typeface="Arial"/>
              </a:rPr>
              <a:t>Aufbau</a:t>
            </a:r>
            <a:r>
              <a:rPr lang="de-DE" dirty="0">
                <a:latin typeface="Arial"/>
                <a:cs typeface="Arial"/>
              </a:rPr>
              <a:t> (Vorschlag): </a:t>
            </a:r>
          </a:p>
          <a:p>
            <a:pPr marL="285750" indent="-285750">
              <a:buChar char="•"/>
            </a:pPr>
            <a:r>
              <a:rPr lang="de-DE" dirty="0">
                <a:latin typeface="Arial"/>
                <a:cs typeface="Arial"/>
              </a:rPr>
              <a:t>ca. 20 Minuten Austauschzeit entlang der Reflexionsfragen (Sicherung der Ergebnisse z.B. auf Moderationskarten/Plakaten)</a:t>
            </a:r>
            <a:endParaRPr lang="de-DE" dirty="0"/>
          </a:p>
          <a:p>
            <a:pPr marL="285750" indent="-285750">
              <a:buChar char="•"/>
            </a:pPr>
            <a:r>
              <a:rPr lang="de-DE" dirty="0">
                <a:latin typeface="Arial"/>
                <a:cs typeface="Arial"/>
              </a:rPr>
              <a:t>ca. 10 Minuten Sammeln der Ergebnisse im Plenum anhand der gesicherten Ergebnisse</a:t>
            </a:r>
            <a:endParaRPr lang="de-DE" dirty="0"/>
          </a:p>
        </p:txBody>
      </p:sp>
    </p:spTree>
    <p:extLst>
      <p:ext uri="{BB962C8B-B14F-4D97-AF65-F5344CB8AC3E}">
        <p14:creationId xmlns:p14="http://schemas.microsoft.com/office/powerpoint/2010/main" val="2268972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13" name="Inhaltsplatzhalter 12">
            <a:extLst>
              <a:ext uri="{FF2B5EF4-FFF2-40B4-BE49-F238E27FC236}">
                <a16:creationId xmlns:a16="http://schemas.microsoft.com/office/drawing/2014/main" id="{10FF81DB-3BB7-D449-5640-5247786D07A9}"/>
              </a:ext>
            </a:extLst>
          </p:cNvPr>
          <p:cNvSpPr>
            <a:spLocks noGrp="1"/>
          </p:cNvSpPr>
          <p:nvPr>
            <p:ph idx="1"/>
          </p:nvPr>
        </p:nvSpPr>
        <p:spPr>
          <a:xfrm>
            <a:off x="1096266" y="1748860"/>
            <a:ext cx="7009666" cy="3339283"/>
          </a:xfrm>
        </p:spPr>
        <p:txBody>
          <a:bodyPr/>
          <a:lstStyle/>
          <a:p>
            <a:r>
              <a:rPr lang="de-DE" dirty="0"/>
              <a:t>Bilder (und bildliche Darstellungen)</a:t>
            </a:r>
          </a:p>
          <a:p>
            <a:r>
              <a:rPr lang="de-DE" dirty="0"/>
              <a:t>Handlungen und Objekte</a:t>
            </a:r>
          </a:p>
          <a:p>
            <a:r>
              <a:rPr lang="de-DE" dirty="0"/>
              <a:t>Situationen, Geschichten und Erklärungen</a:t>
            </a:r>
          </a:p>
          <a:p>
            <a:r>
              <a:rPr lang="de-DE" dirty="0"/>
              <a:t>Sprachliche Symbole</a:t>
            </a:r>
          </a:p>
          <a:p>
            <a:pPr marL="800100" lvl="1" indent="-342900">
              <a:buFont typeface="Courier New" panose="02070309020205020404" pitchFamily="49" charset="0"/>
              <a:buChar char="o"/>
            </a:pPr>
            <a:r>
              <a:rPr lang="de-DE" sz="1600" b="0" i="0" u="none" strike="noStrike" dirty="0">
                <a:effectLst/>
              </a:rPr>
              <a:t>Darstellung mittels Verbalisierung der Rechensymbole und Zahldarstellungen – Unterscheidung: mündliche und schriftliche Verbalisierungen (Bsp. schriftliche Verbalisierung</a:t>
            </a:r>
            <a:r>
              <a:rPr lang="de-DE" sz="1600" b="0" i="0" u="none" strike="noStrike" dirty="0">
                <a:effectLst/>
                <a:sym typeface="Wingdings" pitchFamily="2" charset="2"/>
              </a:rPr>
              <a:t>)</a:t>
            </a:r>
            <a:r>
              <a:rPr lang="de-DE" sz="1600" b="0" i="0" u="none" strike="noStrike" dirty="0">
                <a:effectLst/>
              </a:rPr>
              <a:t> </a:t>
            </a:r>
            <a:endParaRPr lang="de-DE" sz="1600" dirty="0"/>
          </a:p>
        </p:txBody>
      </p:sp>
      <p:sp>
        <p:nvSpPr>
          <p:cNvPr id="16" name="Inhaltsplatzhalter 3">
            <a:extLst>
              <a:ext uri="{FF2B5EF4-FFF2-40B4-BE49-F238E27FC236}">
                <a16:creationId xmlns:a16="http://schemas.microsoft.com/office/drawing/2014/main" id="{629FAA40-613D-7F59-6C4C-501841D0B201}"/>
              </a:ext>
            </a:extLst>
          </p:cNvPr>
          <p:cNvSpPr txBox="1">
            <a:spLocks/>
          </p:cNvSpPr>
          <p:nvPr/>
        </p:nvSpPr>
        <p:spPr>
          <a:xfrm>
            <a:off x="1078675" y="1165840"/>
            <a:ext cx="7009509" cy="6040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Darstellungswechsel zwischen…</a:t>
            </a:r>
          </a:p>
        </p:txBody>
      </p:sp>
      <p:sp>
        <p:nvSpPr>
          <p:cNvPr id="3" name="Textfeld 2">
            <a:extLst>
              <a:ext uri="{FF2B5EF4-FFF2-40B4-BE49-F238E27FC236}">
                <a16:creationId xmlns:a16="http://schemas.microsoft.com/office/drawing/2014/main" id="{303233A8-9E23-7D23-4E52-9EDB455B954C}"/>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pic>
        <p:nvPicPr>
          <p:cNvPr id="1026" name="Picture 2" descr="Schülerlösung: „Ich habe erst die zwei Fünfen genommen, dann habe ich die letzte fünf, dann wusste ich, dass es fünfzehn ist“ (Rechtschreibung angepasst).">
            <a:extLst>
              <a:ext uri="{FF2B5EF4-FFF2-40B4-BE49-F238E27FC236}">
                <a16:creationId xmlns:a16="http://schemas.microsoft.com/office/drawing/2014/main" id="{0F48CFDE-DB48-66B7-5D08-2A7F5C612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290" y="4715235"/>
            <a:ext cx="2497850" cy="1398102"/>
          </a:xfrm>
          <a:prstGeom prst="rect">
            <a:avLst/>
          </a:prstGeom>
          <a:noFill/>
          <a:ln w="25400">
            <a:solidFill>
              <a:srgbClr val="327D87"/>
            </a:solidFill>
          </a:ln>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ED4523C3-15F1-A271-FF36-20B9556AF3AC}"/>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26660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61</a:t>
            </a:fld>
            <a:endParaRPr lang="de-DE" dirty="0"/>
          </a:p>
        </p:txBody>
      </p:sp>
      <p:sp>
        <p:nvSpPr>
          <p:cNvPr id="13" name="Inhaltsplatzhalter 12">
            <a:extLst>
              <a:ext uri="{FF2B5EF4-FFF2-40B4-BE49-F238E27FC236}">
                <a16:creationId xmlns:a16="http://schemas.microsoft.com/office/drawing/2014/main" id="{10FF81DB-3BB7-D449-5640-5247786D07A9}"/>
              </a:ext>
            </a:extLst>
          </p:cNvPr>
          <p:cNvSpPr>
            <a:spLocks noGrp="1"/>
          </p:cNvSpPr>
          <p:nvPr>
            <p:ph idx="1"/>
          </p:nvPr>
        </p:nvSpPr>
        <p:spPr>
          <a:xfrm>
            <a:off x="1096266" y="1748860"/>
            <a:ext cx="7009666" cy="4418617"/>
          </a:xfrm>
        </p:spPr>
        <p:txBody>
          <a:bodyPr/>
          <a:lstStyle/>
          <a:p>
            <a:r>
              <a:rPr lang="de-DE" dirty="0"/>
              <a:t>Bilder (und bildliche Darstellungen)</a:t>
            </a:r>
          </a:p>
          <a:p>
            <a:r>
              <a:rPr lang="de-DE" dirty="0"/>
              <a:t>Handlungen und Objekte</a:t>
            </a:r>
          </a:p>
          <a:p>
            <a:r>
              <a:rPr lang="de-DE" dirty="0"/>
              <a:t>Situationen, Geschichten und Erklärungen</a:t>
            </a:r>
          </a:p>
          <a:p>
            <a:r>
              <a:rPr lang="de-DE" dirty="0"/>
              <a:t>Sprachliche Symbole</a:t>
            </a:r>
          </a:p>
          <a:p>
            <a:r>
              <a:rPr lang="de-DE" dirty="0"/>
              <a:t>Schriftliche Symbole</a:t>
            </a:r>
          </a:p>
          <a:p>
            <a:pPr marL="800100" lvl="1" indent="-342900">
              <a:buFont typeface="Courier New" panose="02070309020205020404" pitchFamily="49" charset="0"/>
              <a:buChar char="o"/>
            </a:pPr>
            <a:r>
              <a:rPr lang="de-DE" sz="1600" dirty="0"/>
              <a:t>klassische Notation von Zahlen, Rechenzeichen oder Aufgaben (z.B.: 3 • 4 = 12, 10 + 5 = 15)</a:t>
            </a:r>
          </a:p>
          <a:p>
            <a:pPr marL="800100" lvl="1" indent="-342900">
              <a:buFont typeface="Courier New" panose="02070309020205020404" pitchFamily="49" charset="0"/>
              <a:buChar char="o"/>
            </a:pPr>
            <a:endParaRPr lang="de-DE" dirty="0"/>
          </a:p>
        </p:txBody>
      </p:sp>
      <p:sp>
        <p:nvSpPr>
          <p:cNvPr id="16" name="Inhaltsplatzhalter 3">
            <a:extLst>
              <a:ext uri="{FF2B5EF4-FFF2-40B4-BE49-F238E27FC236}">
                <a16:creationId xmlns:a16="http://schemas.microsoft.com/office/drawing/2014/main" id="{629FAA40-613D-7F59-6C4C-501841D0B201}"/>
              </a:ext>
            </a:extLst>
          </p:cNvPr>
          <p:cNvSpPr txBox="1">
            <a:spLocks/>
          </p:cNvSpPr>
          <p:nvPr/>
        </p:nvSpPr>
        <p:spPr>
          <a:xfrm>
            <a:off x="1078675" y="1165840"/>
            <a:ext cx="7009509" cy="6040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sz="1800" dirty="0"/>
              <a:t>Darstellungswechsel zwischen…</a:t>
            </a:r>
          </a:p>
        </p:txBody>
      </p:sp>
      <p:sp>
        <p:nvSpPr>
          <p:cNvPr id="3" name="Textfeld 2">
            <a:extLst>
              <a:ext uri="{FF2B5EF4-FFF2-40B4-BE49-F238E27FC236}">
                <a16:creationId xmlns:a16="http://schemas.microsoft.com/office/drawing/2014/main" id="{303233A8-9E23-7D23-4E52-9EDB455B954C}"/>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411D4140-4299-89F4-8CE0-C470D436872B}"/>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38792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 name="Gruppieren"/>
          <p:cNvGrpSpPr/>
          <p:nvPr/>
        </p:nvGrpSpPr>
        <p:grpSpPr>
          <a:xfrm>
            <a:off x="210576" y="1922328"/>
            <a:ext cx="2790823" cy="3615072"/>
            <a:chOff x="0" y="0"/>
            <a:chExt cx="3721096" cy="4820095"/>
          </a:xfrm>
        </p:grpSpPr>
        <p:sp>
          <p:nvSpPr>
            <p:cNvPr id="1973"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1974"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a:t>Basisaufgabe</a:t>
              </a:r>
            </a:p>
            <a:p>
              <a:pPr algn="ctr" defTabSz="342900">
                <a:spcBef>
                  <a:spcPts val="900"/>
                </a:spcBef>
                <a:defRPr b="1">
                  <a:latin typeface="Helvetica Neue"/>
                  <a:ea typeface="Helvetica Neue"/>
                  <a:cs typeface="Helvetica Neue"/>
                  <a:sym typeface="Helvetica Neue"/>
                </a:defRPr>
              </a:pPr>
              <a:r>
                <a:rPr sz="1350"/>
                <a:t>„Pasch würfeln“</a:t>
              </a:r>
            </a:p>
          </p:txBody>
        </p:sp>
        <p:sp>
          <p:nvSpPr>
            <p:cNvPr id="1975" name="Beschreiben der Würfe.…"/>
            <p:cNvSpPr txBox="1"/>
            <p:nvPr/>
          </p:nvSpPr>
          <p:spPr>
            <a:xfrm>
              <a:off x="0" y="1372581"/>
              <a:ext cx="3697500" cy="34064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p>
              <a:pPr marL="310356" indent="-138906" defTabSz="342900">
                <a:buSzPct val="150000"/>
                <a:buChar char="•"/>
                <a:defRPr>
                  <a:latin typeface="Helvetica Neue"/>
                  <a:ea typeface="Helvetica Neue"/>
                  <a:cs typeface="Helvetica Neue"/>
                  <a:sym typeface="Helvetica Neue"/>
                </a:defRPr>
              </a:pPr>
              <a:r>
                <a:rPr sz="1350" dirty="0" err="1"/>
                <a:t>Beschreiben</a:t>
              </a:r>
              <a:r>
                <a:rPr sz="1350" dirty="0"/>
                <a:t> der </a:t>
              </a:r>
              <a:r>
                <a:rPr sz="1350" dirty="0" err="1"/>
                <a:t>Würfe</a:t>
              </a:r>
              <a:r>
                <a:rPr sz="1350" dirty="0"/>
                <a:t>.</a:t>
              </a:r>
            </a:p>
            <a:p>
              <a:pPr marL="171450" defTabSz="342900">
                <a:defRPr>
                  <a:latin typeface="Helvetica Neue"/>
                  <a:ea typeface="Helvetica Neue"/>
                  <a:cs typeface="Helvetica Neue"/>
                  <a:sym typeface="Helvetica Neue"/>
                </a:defRPr>
              </a:pPr>
              <a:endParaRPr sz="1350" dirty="0"/>
            </a:p>
            <a:p>
              <a:pPr marL="310356" indent="-138906" defTabSz="342900">
                <a:buSzPct val="150000"/>
                <a:buChar char="•"/>
                <a:defRPr>
                  <a:latin typeface="Helvetica Neue"/>
                  <a:ea typeface="Helvetica Neue"/>
                  <a:cs typeface="Helvetica Neue"/>
                  <a:sym typeface="Helvetica Neue"/>
                </a:defRPr>
              </a:pPr>
              <a:r>
                <a:rPr sz="1350" dirty="0" err="1"/>
                <a:t>Dokument</a:t>
              </a:r>
              <a:r>
                <a:rPr lang="de-DE" sz="1350" dirty="0" err="1"/>
                <a:t>ieren</a:t>
              </a:r>
              <a:r>
                <a:rPr sz="1350" dirty="0"/>
                <a:t> der </a:t>
              </a:r>
              <a:r>
                <a:rPr sz="1350" dirty="0" err="1"/>
                <a:t>Würfe</a:t>
              </a:r>
              <a:r>
                <a:rPr sz="1350" dirty="0"/>
                <a:t>.</a:t>
              </a:r>
            </a:p>
            <a:p>
              <a:pPr marL="342900" indent="-171450" algn="just" defTabSz="342900">
                <a:defRPr>
                  <a:latin typeface="Helvetica Neue"/>
                  <a:ea typeface="Helvetica Neue"/>
                  <a:cs typeface="Helvetica Neue"/>
                  <a:sym typeface="Helvetica Neue"/>
                </a:defRPr>
              </a:pPr>
              <a:endParaRPr sz="1350" dirty="0"/>
            </a:p>
          </p:txBody>
        </p:sp>
      </p:grpSp>
      <p:sp>
        <p:nvSpPr>
          <p:cNvPr id="1977" name="Abgerundetes Rechteck"/>
          <p:cNvSpPr/>
          <p:nvPr/>
        </p:nvSpPr>
        <p:spPr>
          <a:xfrm>
            <a:off x="377093" y="3346810"/>
            <a:ext cx="2614055" cy="331925"/>
          </a:xfrm>
          <a:prstGeom prst="roundRect">
            <a:avLst>
              <a:gd name="adj" fmla="val 43045"/>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6CBEFF97-3EBE-CF80-032E-A04BFAF21B88}"/>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3B808FF8-3680-18AE-98CE-DA34823C228A}"/>
              </a:ext>
            </a:extLst>
          </p:cNvPr>
          <p:cNvSpPr>
            <a:spLocks noGrp="1"/>
          </p:cNvSpPr>
          <p:nvPr>
            <p:ph type="body" sz="quarter" idx="13"/>
          </p:nvPr>
        </p:nvSpPr>
        <p:spPr>
          <a:xfrm>
            <a:off x="1096422" y="1059424"/>
            <a:ext cx="7821728" cy="445628"/>
          </a:xfrm>
        </p:spPr>
        <p:txBody>
          <a:bodyPr/>
          <a:lstStyle/>
          <a:p>
            <a:r>
              <a:rPr lang="de-DE" dirty="0"/>
              <a:t>FLEXIBLE DARSTELLUNGSWECHSEL– AUFGABENSTELLUNG KOMPAKT PASCH WÜRFELN</a:t>
            </a:r>
          </a:p>
        </p:txBody>
      </p:sp>
      <p:grpSp>
        <p:nvGrpSpPr>
          <p:cNvPr id="22" name="Gruppieren 21">
            <a:extLst>
              <a:ext uri="{FF2B5EF4-FFF2-40B4-BE49-F238E27FC236}">
                <a16:creationId xmlns:a16="http://schemas.microsoft.com/office/drawing/2014/main" id="{C429351E-0F72-46AC-62D3-357FB8139958}"/>
              </a:ext>
            </a:extLst>
          </p:cNvPr>
          <p:cNvGrpSpPr/>
          <p:nvPr/>
        </p:nvGrpSpPr>
        <p:grpSpPr>
          <a:xfrm>
            <a:off x="3429405" y="4725879"/>
            <a:ext cx="4347037" cy="1479902"/>
            <a:chOff x="3157201" y="4649856"/>
            <a:chExt cx="4347037" cy="1479902"/>
          </a:xfrm>
        </p:grpSpPr>
        <p:grpSp>
          <p:nvGrpSpPr>
            <p:cNvPr id="2" name="Gruppieren 1">
              <a:extLst>
                <a:ext uri="{FF2B5EF4-FFF2-40B4-BE49-F238E27FC236}">
                  <a16:creationId xmlns:a16="http://schemas.microsoft.com/office/drawing/2014/main" id="{C83BF58D-545C-FE47-489B-668A92EE4092}"/>
                </a:ext>
              </a:extLst>
            </p:cNvPr>
            <p:cNvGrpSpPr/>
            <p:nvPr/>
          </p:nvGrpSpPr>
          <p:grpSpPr>
            <a:xfrm>
              <a:off x="3157201" y="5103388"/>
              <a:ext cx="1939445" cy="400050"/>
              <a:chOff x="5990178" y="5076060"/>
              <a:chExt cx="1939445" cy="400050"/>
            </a:xfrm>
          </p:grpSpPr>
          <p:sp>
            <p:nvSpPr>
              <p:cNvPr id="3" name="Abgerundetes Rechteck 2">
                <a:extLst>
                  <a:ext uri="{FF2B5EF4-FFF2-40B4-BE49-F238E27FC236}">
                    <a16:creationId xmlns:a16="http://schemas.microsoft.com/office/drawing/2014/main" id="{E9E41230-1802-14DA-E8A1-9F7A8257C13F}"/>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BB730327-98B5-3A3D-8C6C-5A49ABA508CA}"/>
                  </a:ext>
                </a:extLst>
              </p:cNvPr>
              <p:cNvSpPr txBox="1"/>
              <p:nvPr/>
            </p:nvSpPr>
            <p:spPr>
              <a:xfrm>
                <a:off x="5990178" y="5085058"/>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Handlungen</a:t>
                </a:r>
              </a:p>
            </p:txBody>
          </p:sp>
        </p:grpSp>
        <p:grpSp>
          <p:nvGrpSpPr>
            <p:cNvPr id="8" name="Gruppieren 7">
              <a:extLst>
                <a:ext uri="{FF2B5EF4-FFF2-40B4-BE49-F238E27FC236}">
                  <a16:creationId xmlns:a16="http://schemas.microsoft.com/office/drawing/2014/main" id="{7502B8F7-02DC-C2CC-7CC2-E4027D6F77BA}"/>
                </a:ext>
              </a:extLst>
            </p:cNvPr>
            <p:cNvGrpSpPr/>
            <p:nvPr/>
          </p:nvGrpSpPr>
          <p:grpSpPr>
            <a:xfrm>
              <a:off x="5790142" y="5465723"/>
              <a:ext cx="1426354" cy="664035"/>
              <a:chOff x="5977857" y="5076060"/>
              <a:chExt cx="1939445" cy="400050"/>
            </a:xfrm>
          </p:grpSpPr>
          <p:sp>
            <p:nvSpPr>
              <p:cNvPr id="9" name="Abgerundetes Rechteck 8">
                <a:extLst>
                  <a:ext uri="{FF2B5EF4-FFF2-40B4-BE49-F238E27FC236}">
                    <a16:creationId xmlns:a16="http://schemas.microsoft.com/office/drawing/2014/main" id="{925280E6-A518-0A57-01D6-2D91129D061B}"/>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424DF5B7-AA63-8D5E-52F8-EAF1140BE872}"/>
                  </a:ext>
                </a:extLst>
              </p:cNvPr>
              <p:cNvSpPr txBox="1"/>
              <p:nvPr/>
            </p:nvSpPr>
            <p:spPr>
              <a:xfrm>
                <a:off x="5977857" y="5086726"/>
                <a:ext cx="1939445" cy="389384"/>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Schriftliche Symbole</a:t>
                </a:r>
              </a:p>
            </p:txBody>
          </p:sp>
        </p:grpSp>
        <p:grpSp>
          <p:nvGrpSpPr>
            <p:cNvPr id="11" name="Gruppieren 10">
              <a:extLst>
                <a:ext uri="{FF2B5EF4-FFF2-40B4-BE49-F238E27FC236}">
                  <a16:creationId xmlns:a16="http://schemas.microsoft.com/office/drawing/2014/main" id="{1F348489-23CB-960B-934B-E5B162B69F53}"/>
                </a:ext>
              </a:extLst>
            </p:cNvPr>
            <p:cNvGrpSpPr/>
            <p:nvPr/>
          </p:nvGrpSpPr>
          <p:grpSpPr>
            <a:xfrm>
              <a:off x="5564793" y="4649856"/>
              <a:ext cx="1939445" cy="400050"/>
              <a:chOff x="5990178" y="5076060"/>
              <a:chExt cx="1939445" cy="400050"/>
            </a:xfrm>
          </p:grpSpPr>
          <p:sp>
            <p:nvSpPr>
              <p:cNvPr id="12" name="Abgerundetes Rechteck 11">
                <a:extLst>
                  <a:ext uri="{FF2B5EF4-FFF2-40B4-BE49-F238E27FC236}">
                    <a16:creationId xmlns:a16="http://schemas.microsoft.com/office/drawing/2014/main" id="{1972A0AA-DD0A-F691-CF23-05B1AEA26A0F}"/>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6D30BE8E-D754-F14B-BF14-CC8A0BBB016A}"/>
                  </a:ext>
                </a:extLst>
              </p:cNvPr>
              <p:cNvSpPr txBox="1"/>
              <p:nvPr/>
            </p:nvSpPr>
            <p:spPr>
              <a:xfrm>
                <a:off x="5990178" y="5085058"/>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Bilder</a:t>
                </a:r>
              </a:p>
            </p:txBody>
          </p:sp>
        </p:grpSp>
        <p:cxnSp>
          <p:nvCxnSpPr>
            <p:cNvPr id="15" name="Gerade Verbindung mit Pfeil 14">
              <a:extLst>
                <a:ext uri="{FF2B5EF4-FFF2-40B4-BE49-F238E27FC236}">
                  <a16:creationId xmlns:a16="http://schemas.microsoft.com/office/drawing/2014/main" id="{7EB0CD0D-8EDF-0F26-B6DC-3EA4D1C9A8E6}"/>
                </a:ext>
              </a:extLst>
            </p:cNvPr>
            <p:cNvCxnSpPr>
              <a:cxnSpLocks/>
            </p:cNvCxnSpPr>
            <p:nvPr/>
          </p:nvCxnSpPr>
          <p:spPr>
            <a:xfrm flipV="1">
              <a:off x="5096646" y="5028186"/>
              <a:ext cx="468147" cy="164477"/>
            </a:xfrm>
            <a:prstGeom prst="straightConnector1">
              <a:avLst/>
            </a:prstGeom>
            <a:ln w="41275">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9EB2FB39-2EEE-E990-4A27-A69CAADC819D}"/>
                </a:ext>
              </a:extLst>
            </p:cNvPr>
            <p:cNvCxnSpPr>
              <a:cxnSpLocks/>
              <a:endCxn id="10" idx="1"/>
            </p:cNvCxnSpPr>
            <p:nvPr/>
          </p:nvCxnSpPr>
          <p:spPr>
            <a:xfrm>
              <a:off x="5096646" y="5461378"/>
              <a:ext cx="693496" cy="345215"/>
            </a:xfrm>
            <a:prstGeom prst="straightConnector1">
              <a:avLst/>
            </a:prstGeom>
            <a:ln w="41275">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B30CAB78-49B2-CC57-38EE-9CFD1F67B2B4}"/>
                </a:ext>
              </a:extLst>
            </p:cNvPr>
            <p:cNvCxnSpPr>
              <a:cxnSpLocks/>
            </p:cNvCxnSpPr>
            <p:nvPr/>
          </p:nvCxnSpPr>
          <p:spPr>
            <a:xfrm>
              <a:off x="6439204" y="5105560"/>
              <a:ext cx="0" cy="338443"/>
            </a:xfrm>
            <a:prstGeom prst="straightConnector1">
              <a:avLst/>
            </a:prstGeom>
            <a:ln w="41275">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4" name="Textfeld 13">
            <a:extLst>
              <a:ext uri="{FF2B5EF4-FFF2-40B4-BE49-F238E27FC236}">
                <a16:creationId xmlns:a16="http://schemas.microsoft.com/office/drawing/2014/main" id="{C7302D38-F308-2E87-DC66-02551252CCE0}"/>
              </a:ext>
            </a:extLst>
          </p:cNvPr>
          <p:cNvSpPr txBox="1"/>
          <p:nvPr/>
        </p:nvSpPr>
        <p:spPr>
          <a:xfrm>
            <a:off x="6979666" y="4432199"/>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18" name="Foliennummernplatzhalter 4">
            <a:extLst>
              <a:ext uri="{FF2B5EF4-FFF2-40B4-BE49-F238E27FC236}">
                <a16:creationId xmlns:a16="http://schemas.microsoft.com/office/drawing/2014/main" id="{E7869895-0606-377C-5A8B-B591E2CD1ADC}"/>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62</a:t>
            </a:fld>
            <a:endParaRPr lang="de-DE" dirty="0"/>
          </a:p>
        </p:txBody>
      </p:sp>
      <p:pic>
        <p:nvPicPr>
          <p:cNvPr id="19" name="Bildschirmfoto 2018-10-20 um 18.21.13.png" descr="Bildschirmfoto 2018-10-20 um 18.21.13.png">
            <a:extLst>
              <a:ext uri="{FF2B5EF4-FFF2-40B4-BE49-F238E27FC236}">
                <a16:creationId xmlns:a16="http://schemas.microsoft.com/office/drawing/2014/main" id="{C625888F-6578-AF14-9134-15239417628C}"/>
              </a:ext>
            </a:extLst>
          </p:cNvPr>
          <p:cNvPicPr>
            <a:picLocks/>
          </p:cNvPicPr>
          <p:nvPr/>
        </p:nvPicPr>
        <p:blipFill>
          <a:blip r:embed="rId5"/>
          <a:stretch>
            <a:fillRect/>
          </a:stretch>
        </p:blipFill>
        <p:spPr>
          <a:xfrm>
            <a:off x="3087166" y="2104034"/>
            <a:ext cx="4304045" cy="2147301"/>
          </a:xfrm>
          <a:prstGeom prst="rect">
            <a:avLst/>
          </a:prstGeom>
          <a:effectLst>
            <a:outerShdw blurRad="190500" dist="8455" dir="5400000" rotWithShape="0">
              <a:srgbClr val="000000"/>
            </a:outerShdw>
          </a:effectLst>
        </p:spPr>
      </p:pic>
      <p:grpSp>
        <p:nvGrpSpPr>
          <p:cNvPr id="1981" name="Gruppieren"/>
          <p:cNvGrpSpPr/>
          <p:nvPr/>
        </p:nvGrpSpPr>
        <p:grpSpPr>
          <a:xfrm>
            <a:off x="6215163" y="1914703"/>
            <a:ext cx="2702988" cy="2622903"/>
            <a:chOff x="-126999" y="-88899"/>
            <a:chExt cx="3603982" cy="3497200"/>
          </a:xfrm>
        </p:grpSpPr>
        <p:pic>
          <p:nvPicPr>
            <p:cNvPr id="1979" name="Bildschirmfoto 2018-10-17 um 22.13.27.png" descr="Bildschirmfoto 2018-10-17 um 22.13.27.png"/>
            <p:cNvPicPr>
              <a:picLocks/>
            </p:cNvPicPr>
            <p:nvPr/>
          </p:nvPicPr>
          <p:blipFill>
            <a:blip r:embed="rId6"/>
            <a:stretch>
              <a:fillRect/>
            </a:stretch>
          </p:blipFill>
          <p:spPr>
            <a:xfrm>
              <a:off x="-127000" y="-88900"/>
              <a:ext cx="3603983" cy="3497201"/>
            </a:xfrm>
            <a:prstGeom prst="rect">
              <a:avLst/>
            </a:prstGeom>
            <a:effectLst>
              <a:outerShdw blurRad="190500" dist="8455" dir="5400000" rotWithShape="0">
                <a:srgbClr val="000000"/>
              </a:outerShdw>
            </a:effectLst>
          </p:spPr>
        </p:pic>
        <p:pic>
          <p:nvPicPr>
            <p:cNvPr id="1980" name="Bildschirmfoto 2018-10-25 um 09.56.32.png" descr="Bildschirmfoto 2018-10-25 um 09.56.32.png"/>
            <p:cNvPicPr>
              <a:picLocks noChangeAspect="1"/>
            </p:cNvPicPr>
            <p:nvPr/>
          </p:nvPicPr>
          <p:blipFill>
            <a:blip r:embed="rId7"/>
            <a:stretch>
              <a:fillRect/>
            </a:stretch>
          </p:blipFill>
          <p:spPr>
            <a:xfrm>
              <a:off x="2597546" y="718798"/>
              <a:ext cx="368301" cy="419101"/>
            </a:xfrm>
            <a:prstGeom prst="rect">
              <a:avLst/>
            </a:prstGeom>
            <a:ln w="12700" cap="flat">
              <a:noFill/>
              <a:miter lim="400000"/>
            </a:ln>
            <a:effectLst/>
          </p:spPr>
        </p:pic>
      </p:grpSp>
      <p:sp>
        <p:nvSpPr>
          <p:cNvPr id="24" name="Titel 1">
            <a:extLst>
              <a:ext uri="{FF2B5EF4-FFF2-40B4-BE49-F238E27FC236}">
                <a16:creationId xmlns:a16="http://schemas.microsoft.com/office/drawing/2014/main" id="{A8412200-B6FC-0B53-E3D0-60D92CF8E576}"/>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87881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1000" tmFilter="0, 0; .2, .5; .8, .5; 1, 0"/>
                                        <p:tgtEl>
                                          <p:spTgt spid="22"/>
                                        </p:tgtEl>
                                      </p:cBhvr>
                                    </p:animEffect>
                                    <p:animScale>
                                      <p:cBhvr>
                                        <p:cTn id="9"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5" name="Gruppieren"/>
          <p:cNvGrpSpPr/>
          <p:nvPr/>
        </p:nvGrpSpPr>
        <p:grpSpPr>
          <a:xfrm>
            <a:off x="210576" y="1922328"/>
            <a:ext cx="2790823" cy="3615072"/>
            <a:chOff x="0" y="0"/>
            <a:chExt cx="3721096" cy="4820095"/>
          </a:xfrm>
        </p:grpSpPr>
        <p:sp>
          <p:nvSpPr>
            <p:cNvPr id="1992"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1993"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sp>
          <p:nvSpPr>
            <p:cNvPr id="1994" name="Beschreiben der Würfe.…"/>
            <p:cNvSpPr txBox="1"/>
            <p:nvPr/>
          </p:nvSpPr>
          <p:spPr>
            <a:xfrm>
              <a:off x="0" y="1372581"/>
              <a:ext cx="3697500" cy="34064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p>
              <a:pPr marL="310356" indent="-138906" defTabSz="342900">
                <a:buSzPct val="150000"/>
                <a:buChar char="•"/>
                <a:defRPr>
                  <a:latin typeface="Helvetica Neue"/>
                  <a:ea typeface="Helvetica Neue"/>
                  <a:cs typeface="Helvetica Neue"/>
                  <a:sym typeface="Helvetica Neue"/>
                </a:defRPr>
              </a:pPr>
              <a:r>
                <a:rPr sz="1350" dirty="0" err="1"/>
                <a:t>Beschreiben</a:t>
              </a:r>
              <a:r>
                <a:rPr sz="1350" dirty="0"/>
                <a:t> der </a:t>
              </a:r>
              <a:r>
                <a:rPr sz="1350" dirty="0" err="1"/>
                <a:t>Würfe</a:t>
              </a:r>
              <a:r>
                <a:rPr sz="1350" dirty="0"/>
                <a:t>.</a:t>
              </a:r>
            </a:p>
            <a:p>
              <a:pPr marL="171450" defTabSz="342900">
                <a:defRPr>
                  <a:latin typeface="Helvetica Neue"/>
                  <a:ea typeface="Helvetica Neue"/>
                  <a:cs typeface="Helvetica Neue"/>
                  <a:sym typeface="Helvetica Neue"/>
                </a:defRPr>
              </a:pPr>
              <a:endParaRPr sz="1350" dirty="0"/>
            </a:p>
            <a:p>
              <a:pPr marL="310356" indent="-138906" defTabSz="342900">
                <a:buSzPct val="150000"/>
                <a:buChar char="•"/>
                <a:defRPr>
                  <a:latin typeface="Helvetica Neue"/>
                  <a:ea typeface="Helvetica Neue"/>
                  <a:cs typeface="Helvetica Neue"/>
                  <a:sym typeface="Helvetica Neue"/>
                </a:defRPr>
              </a:pPr>
              <a:r>
                <a:rPr sz="1350" dirty="0" err="1"/>
                <a:t>Dokument</a:t>
              </a:r>
              <a:r>
                <a:rPr lang="de-DE" sz="1350" dirty="0" err="1"/>
                <a:t>ieren</a:t>
              </a:r>
              <a:r>
                <a:rPr sz="1350" dirty="0"/>
                <a:t> der </a:t>
              </a:r>
              <a:r>
                <a:rPr sz="1350" dirty="0" err="1"/>
                <a:t>Würfe</a:t>
              </a:r>
              <a:r>
                <a:rPr sz="1350" dirty="0"/>
                <a:t>.</a:t>
              </a:r>
            </a:p>
            <a:p>
              <a:pPr marL="342900" indent="-171450" algn="just" defTabSz="342900">
                <a:defRPr>
                  <a:latin typeface="Helvetica Neue"/>
                  <a:ea typeface="Helvetica Neue"/>
                  <a:cs typeface="Helvetica Neue"/>
                  <a:sym typeface="Helvetica Neue"/>
                </a:defRPr>
              </a:pPr>
              <a:endParaRPr sz="1350" dirty="0"/>
            </a:p>
          </p:txBody>
        </p:sp>
      </p:grpSp>
      <p:sp>
        <p:nvSpPr>
          <p:cNvPr id="1996" name="Abgerundetes Rechteck"/>
          <p:cNvSpPr/>
          <p:nvPr/>
        </p:nvSpPr>
        <p:spPr>
          <a:xfrm>
            <a:off x="377093" y="3346810"/>
            <a:ext cx="2614055" cy="331925"/>
          </a:xfrm>
          <a:prstGeom prst="roundRect">
            <a:avLst>
              <a:gd name="adj" fmla="val 43045"/>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grpSp>
        <p:nvGrpSpPr>
          <p:cNvPr id="1999" name="Gruppieren"/>
          <p:cNvGrpSpPr/>
          <p:nvPr/>
        </p:nvGrpSpPr>
        <p:grpSpPr>
          <a:xfrm>
            <a:off x="3229044" y="1856169"/>
            <a:ext cx="5827115" cy="2657705"/>
            <a:chOff x="-127000" y="-88900"/>
            <a:chExt cx="7769485" cy="3543606"/>
          </a:xfrm>
        </p:grpSpPr>
        <p:pic>
          <p:nvPicPr>
            <p:cNvPr id="1997" name="Bildschirmfoto 2018-10-17 um 22.16.30.png" descr="Bildschirmfoto 2018-10-17 um 22.16.30.png"/>
            <p:cNvPicPr>
              <a:picLocks/>
            </p:cNvPicPr>
            <p:nvPr/>
          </p:nvPicPr>
          <p:blipFill>
            <a:blip r:embed="rId3"/>
            <a:stretch>
              <a:fillRect/>
            </a:stretch>
          </p:blipFill>
          <p:spPr>
            <a:xfrm>
              <a:off x="-127000" y="-88900"/>
              <a:ext cx="3721097" cy="3543606"/>
            </a:xfrm>
            <a:prstGeom prst="rect">
              <a:avLst/>
            </a:prstGeom>
            <a:effectLst>
              <a:outerShdw blurRad="190500" dist="8455" dir="5400000" rotWithShape="0">
                <a:srgbClr val="000000"/>
              </a:outerShdw>
            </a:effectLst>
          </p:spPr>
        </p:pic>
        <p:pic>
          <p:nvPicPr>
            <p:cNvPr id="1998" name="Bildschirmfoto 2018-10-17 um 22.17.23.png" descr="Bildschirmfoto 2018-10-17 um 22.17.23.png"/>
            <p:cNvPicPr>
              <a:picLocks/>
            </p:cNvPicPr>
            <p:nvPr/>
          </p:nvPicPr>
          <p:blipFill>
            <a:blip r:embed="rId4"/>
            <a:stretch>
              <a:fillRect/>
            </a:stretch>
          </p:blipFill>
          <p:spPr>
            <a:xfrm>
              <a:off x="3827684" y="-88900"/>
              <a:ext cx="3814802" cy="3543606"/>
            </a:xfrm>
            <a:prstGeom prst="rect">
              <a:avLst/>
            </a:prstGeom>
            <a:effectLst>
              <a:outerShdw blurRad="190500" dist="8455" dir="5400000" rotWithShape="0">
                <a:srgbClr val="000000"/>
              </a:outerShdw>
            </a:effectLst>
          </p:spPr>
        </p:pic>
      </p:grpSp>
      <p:pic>
        <p:nvPicPr>
          <p:cNvPr id="6" name="Bildschirmfoto 2018-11-06 um 17.59.14.png" descr="Bildschirmfoto 2018-11-06 um 17.59.14.png">
            <a:extLst>
              <a:ext uri="{FF2B5EF4-FFF2-40B4-BE49-F238E27FC236}">
                <a16:creationId xmlns:a16="http://schemas.microsoft.com/office/drawing/2014/main" id="{67913DCB-7CC9-FE27-E3E2-A8318FC6B9A1}"/>
              </a:ext>
            </a:extLst>
          </p:cNvPr>
          <p:cNvPicPr>
            <a:picLocks noChangeAspect="1"/>
          </p:cNvPicPr>
          <p:nvPr/>
        </p:nvPicPr>
        <p:blipFill>
          <a:blip r:embed="rId5"/>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98C800C3-2A47-0B30-409C-1F70B31B008B}"/>
              </a:ext>
            </a:extLst>
          </p:cNvPr>
          <p:cNvSpPr>
            <a:spLocks noGrp="1"/>
          </p:cNvSpPr>
          <p:nvPr>
            <p:ph type="body" sz="quarter" idx="13"/>
          </p:nvPr>
        </p:nvSpPr>
        <p:spPr>
          <a:xfrm>
            <a:off x="1096422" y="1059424"/>
            <a:ext cx="7821728" cy="445628"/>
          </a:xfrm>
        </p:spPr>
        <p:txBody>
          <a:bodyPr/>
          <a:lstStyle/>
          <a:p>
            <a:r>
              <a:rPr lang="de-DE" dirty="0"/>
              <a:t>FLEXIBLE DARSTELLUNGSWECHSEL– AUFGABENSTELLUNG KOMPAKT PASCH WÜRFELN</a:t>
            </a:r>
          </a:p>
        </p:txBody>
      </p:sp>
      <p:sp>
        <p:nvSpPr>
          <p:cNvPr id="8" name="Textfeld 7">
            <a:extLst>
              <a:ext uri="{FF2B5EF4-FFF2-40B4-BE49-F238E27FC236}">
                <a16:creationId xmlns:a16="http://schemas.microsoft.com/office/drawing/2014/main" id="{702D36AD-439F-BDB6-9536-0CD170B5C530}"/>
              </a:ext>
            </a:extLst>
          </p:cNvPr>
          <p:cNvSpPr txBox="1"/>
          <p:nvPr/>
        </p:nvSpPr>
        <p:spPr>
          <a:xfrm>
            <a:off x="6967294" y="4419441"/>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11" name="Foliennummernplatzhalter 4">
            <a:extLst>
              <a:ext uri="{FF2B5EF4-FFF2-40B4-BE49-F238E27FC236}">
                <a16:creationId xmlns:a16="http://schemas.microsoft.com/office/drawing/2014/main" id="{1867AFE4-231E-F34A-EEE2-2B74005F64D7}"/>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63</a:t>
            </a:fld>
            <a:endParaRPr lang="de-DE" dirty="0"/>
          </a:p>
        </p:txBody>
      </p:sp>
      <p:grpSp>
        <p:nvGrpSpPr>
          <p:cNvPr id="12" name="Gruppieren 11">
            <a:extLst>
              <a:ext uri="{FF2B5EF4-FFF2-40B4-BE49-F238E27FC236}">
                <a16:creationId xmlns:a16="http://schemas.microsoft.com/office/drawing/2014/main" id="{29F9E600-A94F-DFE2-6F09-E7678FA6678A}"/>
              </a:ext>
            </a:extLst>
          </p:cNvPr>
          <p:cNvGrpSpPr/>
          <p:nvPr/>
        </p:nvGrpSpPr>
        <p:grpSpPr>
          <a:xfrm>
            <a:off x="3229044" y="4726478"/>
            <a:ext cx="4347037" cy="1479902"/>
            <a:chOff x="3157201" y="4649856"/>
            <a:chExt cx="4347037" cy="1479902"/>
          </a:xfrm>
        </p:grpSpPr>
        <p:grpSp>
          <p:nvGrpSpPr>
            <p:cNvPr id="13" name="Gruppieren 12">
              <a:extLst>
                <a:ext uri="{FF2B5EF4-FFF2-40B4-BE49-F238E27FC236}">
                  <a16:creationId xmlns:a16="http://schemas.microsoft.com/office/drawing/2014/main" id="{5E1A695D-BCF1-E072-2459-C50211B51776}"/>
                </a:ext>
              </a:extLst>
            </p:cNvPr>
            <p:cNvGrpSpPr/>
            <p:nvPr/>
          </p:nvGrpSpPr>
          <p:grpSpPr>
            <a:xfrm>
              <a:off x="3157201" y="5103388"/>
              <a:ext cx="1939445" cy="400050"/>
              <a:chOff x="5990178" y="5076060"/>
              <a:chExt cx="1939445" cy="400050"/>
            </a:xfrm>
          </p:grpSpPr>
          <p:sp>
            <p:nvSpPr>
              <p:cNvPr id="27" name="Abgerundetes Rechteck 26">
                <a:extLst>
                  <a:ext uri="{FF2B5EF4-FFF2-40B4-BE49-F238E27FC236}">
                    <a16:creationId xmlns:a16="http://schemas.microsoft.com/office/drawing/2014/main" id="{E3822855-47E4-2E82-ED3E-412D4BDF733C}"/>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7BB20389-662B-6C3A-6074-B3F6405D6012}"/>
                  </a:ext>
                </a:extLst>
              </p:cNvPr>
              <p:cNvSpPr txBox="1"/>
              <p:nvPr/>
            </p:nvSpPr>
            <p:spPr>
              <a:xfrm>
                <a:off x="5990178" y="5085058"/>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Handlungen</a:t>
                </a:r>
              </a:p>
            </p:txBody>
          </p:sp>
        </p:grpSp>
        <p:grpSp>
          <p:nvGrpSpPr>
            <p:cNvPr id="18" name="Gruppieren 17">
              <a:extLst>
                <a:ext uri="{FF2B5EF4-FFF2-40B4-BE49-F238E27FC236}">
                  <a16:creationId xmlns:a16="http://schemas.microsoft.com/office/drawing/2014/main" id="{5DAF53CE-ADF9-72F4-63DA-F49BF9856681}"/>
                </a:ext>
              </a:extLst>
            </p:cNvPr>
            <p:cNvGrpSpPr/>
            <p:nvPr/>
          </p:nvGrpSpPr>
          <p:grpSpPr>
            <a:xfrm>
              <a:off x="5790142" y="5465723"/>
              <a:ext cx="1426354" cy="664035"/>
              <a:chOff x="5977857" y="5076060"/>
              <a:chExt cx="1939445" cy="400050"/>
            </a:xfrm>
          </p:grpSpPr>
          <p:sp>
            <p:nvSpPr>
              <p:cNvPr id="25" name="Abgerundetes Rechteck 24">
                <a:extLst>
                  <a:ext uri="{FF2B5EF4-FFF2-40B4-BE49-F238E27FC236}">
                    <a16:creationId xmlns:a16="http://schemas.microsoft.com/office/drawing/2014/main" id="{5B119D72-E4E7-BE9A-E6C2-75EE07D0480F}"/>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C4FE08E0-9A5B-AEAD-1386-2FB4FD855AF0}"/>
                  </a:ext>
                </a:extLst>
              </p:cNvPr>
              <p:cNvSpPr txBox="1"/>
              <p:nvPr/>
            </p:nvSpPr>
            <p:spPr>
              <a:xfrm>
                <a:off x="5977857" y="5086726"/>
                <a:ext cx="1939445" cy="389384"/>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Schriftliche Symbole</a:t>
                </a:r>
              </a:p>
            </p:txBody>
          </p:sp>
        </p:grpSp>
        <p:grpSp>
          <p:nvGrpSpPr>
            <p:cNvPr id="19" name="Gruppieren 18">
              <a:extLst>
                <a:ext uri="{FF2B5EF4-FFF2-40B4-BE49-F238E27FC236}">
                  <a16:creationId xmlns:a16="http://schemas.microsoft.com/office/drawing/2014/main" id="{B5373477-BD87-35E7-2D97-F3035617B2A5}"/>
                </a:ext>
              </a:extLst>
            </p:cNvPr>
            <p:cNvGrpSpPr/>
            <p:nvPr/>
          </p:nvGrpSpPr>
          <p:grpSpPr>
            <a:xfrm>
              <a:off x="5564793" y="4649856"/>
              <a:ext cx="1939445" cy="400050"/>
              <a:chOff x="5990178" y="5076060"/>
              <a:chExt cx="1939445" cy="400050"/>
            </a:xfrm>
          </p:grpSpPr>
          <p:sp>
            <p:nvSpPr>
              <p:cNvPr id="23" name="Abgerundetes Rechteck 22">
                <a:extLst>
                  <a:ext uri="{FF2B5EF4-FFF2-40B4-BE49-F238E27FC236}">
                    <a16:creationId xmlns:a16="http://schemas.microsoft.com/office/drawing/2014/main" id="{F116C05C-E6B5-7EAC-FDB1-79CC2D6DB89D}"/>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C22A7C43-9635-4A49-82C1-0EB025823F51}"/>
                  </a:ext>
                </a:extLst>
              </p:cNvPr>
              <p:cNvSpPr txBox="1"/>
              <p:nvPr/>
            </p:nvSpPr>
            <p:spPr>
              <a:xfrm>
                <a:off x="5990178" y="5085058"/>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Situationen</a:t>
                </a:r>
              </a:p>
            </p:txBody>
          </p:sp>
        </p:grpSp>
        <p:cxnSp>
          <p:nvCxnSpPr>
            <p:cNvPr id="20" name="Gerade Verbindung mit Pfeil 19">
              <a:extLst>
                <a:ext uri="{FF2B5EF4-FFF2-40B4-BE49-F238E27FC236}">
                  <a16:creationId xmlns:a16="http://schemas.microsoft.com/office/drawing/2014/main" id="{9AD77A79-237A-6031-DFA8-CBE7A9BCB385}"/>
                </a:ext>
              </a:extLst>
            </p:cNvPr>
            <p:cNvCxnSpPr>
              <a:cxnSpLocks/>
            </p:cNvCxnSpPr>
            <p:nvPr/>
          </p:nvCxnSpPr>
          <p:spPr>
            <a:xfrm flipV="1">
              <a:off x="5096646" y="5028186"/>
              <a:ext cx="468147" cy="163878"/>
            </a:xfrm>
            <a:prstGeom prst="straightConnector1">
              <a:avLst/>
            </a:prstGeom>
            <a:ln w="41275">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4B0DCB5A-4E0D-B4D1-175F-28D581F3CC1E}"/>
                </a:ext>
              </a:extLst>
            </p:cNvPr>
            <p:cNvCxnSpPr>
              <a:cxnSpLocks/>
              <a:endCxn id="26" idx="1"/>
            </p:cNvCxnSpPr>
            <p:nvPr/>
          </p:nvCxnSpPr>
          <p:spPr>
            <a:xfrm>
              <a:off x="5114769" y="5404400"/>
              <a:ext cx="675373" cy="402193"/>
            </a:xfrm>
            <a:prstGeom prst="straightConnector1">
              <a:avLst/>
            </a:prstGeom>
            <a:ln w="41275">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40641706-B507-3A34-A045-323485753717}"/>
                </a:ext>
              </a:extLst>
            </p:cNvPr>
            <p:cNvCxnSpPr>
              <a:cxnSpLocks/>
            </p:cNvCxnSpPr>
            <p:nvPr/>
          </p:nvCxnSpPr>
          <p:spPr>
            <a:xfrm>
              <a:off x="6439204" y="5105560"/>
              <a:ext cx="0" cy="338443"/>
            </a:xfrm>
            <a:prstGeom prst="straightConnector1">
              <a:avLst/>
            </a:prstGeom>
            <a:ln w="41275">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 name="Titel 1">
            <a:extLst>
              <a:ext uri="{FF2B5EF4-FFF2-40B4-BE49-F238E27FC236}">
                <a16:creationId xmlns:a16="http://schemas.microsoft.com/office/drawing/2014/main" id="{668B175A-6852-757F-76A0-4C8A8E29BE11}"/>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1109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1000" tmFilter="0, 0; .2, .5; .8, .5; 1, 0"/>
                                        <p:tgtEl>
                                          <p:spTgt spid="12"/>
                                        </p:tgtEl>
                                      </p:cBhvr>
                                    </p:animEffect>
                                    <p:animScale>
                                      <p:cBhvr>
                                        <p:cTn id="9"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8" name="Gruppieren"/>
          <p:cNvGrpSpPr/>
          <p:nvPr/>
        </p:nvGrpSpPr>
        <p:grpSpPr>
          <a:xfrm>
            <a:off x="196928" y="1922328"/>
            <a:ext cx="2790823" cy="3615072"/>
            <a:chOff x="0" y="0"/>
            <a:chExt cx="3721096" cy="4820095"/>
          </a:xfrm>
        </p:grpSpPr>
        <p:sp>
          <p:nvSpPr>
            <p:cNvPr id="2025"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2026"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sp>
          <p:nvSpPr>
            <p:cNvPr id="2027" name="Beschreiben der Würfe.…"/>
            <p:cNvSpPr txBox="1"/>
            <p:nvPr/>
          </p:nvSpPr>
          <p:spPr>
            <a:xfrm>
              <a:off x="0" y="1372581"/>
              <a:ext cx="3697500" cy="34064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p>
              <a:pPr marL="310356" indent="-138906" defTabSz="342900">
                <a:buSzPct val="150000"/>
                <a:buChar char="•"/>
                <a:defRPr>
                  <a:latin typeface="Helvetica Neue"/>
                  <a:ea typeface="Helvetica Neue"/>
                  <a:cs typeface="Helvetica Neue"/>
                  <a:sym typeface="Helvetica Neue"/>
                </a:defRPr>
              </a:pPr>
              <a:r>
                <a:rPr sz="1350" dirty="0" err="1"/>
                <a:t>Beschreiben</a:t>
              </a:r>
              <a:r>
                <a:rPr sz="1350" dirty="0"/>
                <a:t> der </a:t>
              </a:r>
              <a:r>
                <a:rPr sz="1350" dirty="0" err="1"/>
                <a:t>Würfe</a:t>
              </a:r>
              <a:r>
                <a:rPr sz="1350" dirty="0"/>
                <a:t>.</a:t>
              </a:r>
            </a:p>
            <a:p>
              <a:pPr marL="171450" defTabSz="342900">
                <a:defRPr>
                  <a:latin typeface="Helvetica Neue"/>
                  <a:ea typeface="Helvetica Neue"/>
                  <a:cs typeface="Helvetica Neue"/>
                  <a:sym typeface="Helvetica Neue"/>
                </a:defRPr>
              </a:pPr>
              <a:endParaRPr sz="1350" dirty="0"/>
            </a:p>
            <a:p>
              <a:pPr marL="310356" indent="-138906" defTabSz="342900">
                <a:buSzPct val="150000"/>
                <a:buChar char="•"/>
                <a:defRPr>
                  <a:latin typeface="Helvetica Neue"/>
                  <a:ea typeface="Helvetica Neue"/>
                  <a:cs typeface="Helvetica Neue"/>
                  <a:sym typeface="Helvetica Neue"/>
                </a:defRPr>
              </a:pPr>
              <a:r>
                <a:rPr sz="1350" dirty="0" err="1"/>
                <a:t>Dokument</a:t>
              </a:r>
              <a:r>
                <a:rPr lang="de-DE" sz="1350" dirty="0" err="1"/>
                <a:t>ieren</a:t>
              </a:r>
              <a:r>
                <a:rPr sz="1350" dirty="0"/>
                <a:t> der </a:t>
              </a:r>
              <a:r>
                <a:rPr sz="1350" dirty="0" err="1"/>
                <a:t>Würfe</a:t>
              </a:r>
              <a:r>
                <a:rPr sz="1350" dirty="0"/>
                <a:t>.</a:t>
              </a:r>
            </a:p>
            <a:p>
              <a:pPr marL="342900" indent="-171450" algn="just" defTabSz="342900">
                <a:defRPr>
                  <a:latin typeface="Helvetica Neue"/>
                  <a:ea typeface="Helvetica Neue"/>
                  <a:cs typeface="Helvetica Neue"/>
                  <a:sym typeface="Helvetica Neue"/>
                </a:defRPr>
              </a:pPr>
              <a:endParaRPr sz="1350" dirty="0"/>
            </a:p>
            <a:p>
              <a:pPr marL="282575" indent="-111125" defTabSz="342900">
                <a:buSzPct val="150000"/>
                <a:buChar char="•"/>
                <a:defRPr>
                  <a:latin typeface="Helvetica Neue"/>
                  <a:ea typeface="Helvetica Neue"/>
                  <a:cs typeface="Helvetica Neue"/>
                  <a:sym typeface="Helvetica Neue"/>
                </a:defRPr>
              </a:pPr>
              <a:r>
                <a:rPr sz="1350" dirty="0" err="1"/>
                <a:t>Sortieren</a:t>
              </a:r>
              <a:r>
                <a:rPr sz="1350" dirty="0"/>
                <a:t> und </a:t>
              </a:r>
              <a:r>
                <a:rPr sz="1350" dirty="0" err="1"/>
                <a:t>zuordnen</a:t>
              </a:r>
              <a:r>
                <a:rPr sz="1350" dirty="0"/>
                <a:t> </a:t>
              </a:r>
              <a:r>
                <a:rPr sz="1350" dirty="0" err="1"/>
                <a:t>verschiedener</a:t>
              </a:r>
              <a:r>
                <a:rPr sz="1350" dirty="0"/>
                <a:t> </a:t>
              </a:r>
              <a:r>
                <a:rPr sz="1350" dirty="0" err="1"/>
                <a:t>Darstellungen</a:t>
              </a:r>
              <a:r>
                <a:rPr sz="1350" dirty="0"/>
                <a:t> (</a:t>
              </a:r>
              <a:r>
                <a:rPr sz="1350" dirty="0" err="1"/>
                <a:t>multiplikativ</a:t>
              </a:r>
              <a:r>
                <a:rPr sz="1350" dirty="0"/>
                <a:t>)</a:t>
              </a:r>
            </a:p>
            <a:p>
              <a:pPr marL="282575" indent="-111125" algn="just" defTabSz="342900">
                <a:buSzPct val="75000"/>
                <a:buChar char="➡"/>
                <a:defRPr>
                  <a:latin typeface="Helvetica Neue"/>
                  <a:ea typeface="Helvetica Neue"/>
                  <a:cs typeface="Helvetica Neue"/>
                  <a:sym typeface="Helvetica Neue"/>
                </a:defRPr>
              </a:pPr>
              <a:endParaRPr sz="1350" dirty="0"/>
            </a:p>
          </p:txBody>
        </p:sp>
      </p:grpSp>
      <p:sp>
        <p:nvSpPr>
          <p:cNvPr id="2029" name="Abgerundetes Rechteck"/>
          <p:cNvSpPr/>
          <p:nvPr/>
        </p:nvSpPr>
        <p:spPr>
          <a:xfrm>
            <a:off x="367568" y="3794485"/>
            <a:ext cx="2614055" cy="713036"/>
          </a:xfrm>
          <a:prstGeom prst="roundRect">
            <a:avLst>
              <a:gd name="adj" fmla="val 20038"/>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grpSp>
        <p:nvGrpSpPr>
          <p:cNvPr id="2035" name="Gruppieren"/>
          <p:cNvGrpSpPr/>
          <p:nvPr/>
        </p:nvGrpSpPr>
        <p:grpSpPr>
          <a:xfrm>
            <a:off x="11297692" y="1979249"/>
            <a:ext cx="1247279" cy="805273"/>
            <a:chOff x="0" y="0"/>
            <a:chExt cx="1663038" cy="1073695"/>
          </a:xfrm>
        </p:grpSpPr>
        <p:sp>
          <p:nvSpPr>
            <p:cNvPr id="2030" name="Rechteck"/>
            <p:cNvSpPr/>
            <p:nvPr/>
          </p:nvSpPr>
          <p:spPr>
            <a:xfrm>
              <a:off x="0" y="0"/>
              <a:ext cx="1663039" cy="1073696"/>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034" name="Gruppieren"/>
            <p:cNvGrpSpPr/>
            <p:nvPr/>
          </p:nvGrpSpPr>
          <p:grpSpPr>
            <a:xfrm>
              <a:off x="275639" y="323116"/>
              <a:ext cx="1111760" cy="427464"/>
              <a:chOff x="0" y="0"/>
              <a:chExt cx="1111759" cy="427462"/>
            </a:xfrm>
          </p:grpSpPr>
          <p:sp>
            <p:nvSpPr>
              <p:cNvPr id="2031" name="3"/>
              <p:cNvSpPr txBox="1"/>
              <p:nvPr/>
            </p:nvSpPr>
            <p:spPr>
              <a:xfrm>
                <a:off x="0" y="0"/>
                <a:ext cx="508360" cy="3972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100" b="1">
                    <a:latin typeface="Comic Sans MS"/>
                    <a:ea typeface="Comic Sans MS"/>
                    <a:cs typeface="Comic Sans MS"/>
                    <a:sym typeface="Comic Sans MS"/>
                  </a:defRPr>
                </a:lvl1pPr>
              </a:lstStyle>
              <a:p>
                <a:r>
                  <a:rPr sz="1575"/>
                  <a:t>3  </a:t>
                </a:r>
              </a:p>
            </p:txBody>
          </p:sp>
          <p:sp>
            <p:nvSpPr>
              <p:cNvPr id="2032" name="•"/>
              <p:cNvSpPr txBox="1"/>
              <p:nvPr/>
            </p:nvSpPr>
            <p:spPr>
              <a:xfrm>
                <a:off x="435372" y="3737"/>
                <a:ext cx="220981" cy="3897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400" b="1">
                    <a:latin typeface="Helvetica Neue"/>
                    <a:ea typeface="Helvetica Neue"/>
                    <a:cs typeface="Helvetica Neue"/>
                    <a:sym typeface="Helvetica Neue"/>
                  </a:defRPr>
                </a:lvl1pPr>
              </a:lstStyle>
              <a:p>
                <a:r>
                  <a:rPr sz="1800"/>
                  <a:t>•</a:t>
                </a:r>
              </a:p>
            </p:txBody>
          </p:sp>
          <p:sp>
            <p:nvSpPr>
              <p:cNvPr id="2033" name="5"/>
              <p:cNvSpPr txBox="1"/>
              <p:nvPr/>
            </p:nvSpPr>
            <p:spPr>
              <a:xfrm>
                <a:off x="603399" y="0"/>
                <a:ext cx="508361" cy="4274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100" b="1">
                    <a:latin typeface="Comic Sans MS"/>
                    <a:ea typeface="Comic Sans MS"/>
                    <a:cs typeface="Comic Sans MS"/>
                    <a:sym typeface="Comic Sans MS"/>
                  </a:defRPr>
                </a:lvl1pPr>
              </a:lstStyle>
              <a:p>
                <a:r>
                  <a:rPr sz="1575"/>
                  <a:t>5  </a:t>
                </a:r>
              </a:p>
            </p:txBody>
          </p:sp>
        </p:grpSp>
      </p:grpSp>
      <p:grpSp>
        <p:nvGrpSpPr>
          <p:cNvPr id="2204" name="Gruppieren"/>
          <p:cNvGrpSpPr/>
          <p:nvPr/>
        </p:nvGrpSpPr>
        <p:grpSpPr>
          <a:xfrm>
            <a:off x="3209915" y="1505052"/>
            <a:ext cx="5643194" cy="4746172"/>
            <a:chOff x="0" y="0"/>
            <a:chExt cx="7777338" cy="6271040"/>
          </a:xfrm>
        </p:grpSpPr>
        <p:grpSp>
          <p:nvGrpSpPr>
            <p:cNvPr id="2038" name="Gruppieren"/>
            <p:cNvGrpSpPr/>
            <p:nvPr/>
          </p:nvGrpSpPr>
          <p:grpSpPr>
            <a:xfrm>
              <a:off x="0" y="1261098"/>
              <a:ext cx="1692639" cy="1066100"/>
              <a:chOff x="0" y="0"/>
              <a:chExt cx="1692638" cy="1066098"/>
            </a:xfrm>
          </p:grpSpPr>
          <p:sp>
            <p:nvSpPr>
              <p:cNvPr id="2036" name="Rechteck"/>
              <p:cNvSpPr/>
              <p:nvPr/>
            </p:nvSpPr>
            <p:spPr>
              <a:xfrm>
                <a:off x="0" y="0"/>
                <a:ext cx="1692639" cy="1066099"/>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037" name="5+5+5"/>
              <p:cNvSpPr txBox="1"/>
              <p:nvPr/>
            </p:nvSpPr>
            <p:spPr>
              <a:xfrm>
                <a:off x="45605" y="224832"/>
                <a:ext cx="1601428" cy="6164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000" b="1">
                    <a:latin typeface="Helvetica Neue"/>
                    <a:ea typeface="Helvetica Neue"/>
                    <a:cs typeface="Helvetica Neue"/>
                    <a:sym typeface="Helvetica Neue"/>
                  </a:defRPr>
                </a:lvl1pPr>
              </a:lstStyle>
              <a:p>
                <a:r>
                  <a:rPr sz="1500"/>
                  <a:t>5+5+5  </a:t>
                </a:r>
              </a:p>
            </p:txBody>
          </p:sp>
        </p:grpSp>
        <p:grpSp>
          <p:nvGrpSpPr>
            <p:cNvPr id="2041" name="Gruppieren"/>
            <p:cNvGrpSpPr/>
            <p:nvPr/>
          </p:nvGrpSpPr>
          <p:grpSpPr>
            <a:xfrm>
              <a:off x="2029599" y="0"/>
              <a:ext cx="1672234" cy="1073696"/>
              <a:chOff x="0" y="0"/>
              <a:chExt cx="1672232" cy="1073695"/>
            </a:xfrm>
          </p:grpSpPr>
          <p:sp>
            <p:nvSpPr>
              <p:cNvPr id="2039" name="Rechteck"/>
              <p:cNvSpPr/>
              <p:nvPr/>
            </p:nvSpPr>
            <p:spPr>
              <a:xfrm>
                <a:off x="0" y="0"/>
                <a:ext cx="1672233" cy="1073696"/>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040" name="Ich habe 3 mal…"/>
              <p:cNvSpPr txBox="1"/>
              <p:nvPr/>
            </p:nvSpPr>
            <p:spPr>
              <a:xfrm>
                <a:off x="79369" y="95627"/>
                <a:ext cx="1546917" cy="7709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Helvetica Neue"/>
                    <a:ea typeface="Helvetica Neue"/>
                    <a:cs typeface="Helvetica Neue"/>
                    <a:sym typeface="Helvetica Neue"/>
                  </a:defRPr>
                </a:pPr>
                <a:r>
                  <a:rPr sz="1050"/>
                  <a:t>Ich habe 3 mal </a:t>
                </a:r>
              </a:p>
              <a:p>
                <a:pPr defTabSz="438150">
                  <a:lnSpc>
                    <a:spcPct val="120000"/>
                  </a:lnSpc>
                  <a:defRPr sz="1400" b="1">
                    <a:latin typeface="Helvetica Neue"/>
                    <a:ea typeface="Helvetica Neue"/>
                    <a:cs typeface="Helvetica Neue"/>
                    <a:sym typeface="Helvetica Neue"/>
                  </a:defRPr>
                </a:pPr>
                <a:r>
                  <a:rPr sz="1050"/>
                  <a:t>eine 5 gewürfelt</a:t>
                </a:r>
              </a:p>
            </p:txBody>
          </p:sp>
        </p:grpSp>
        <p:grpSp>
          <p:nvGrpSpPr>
            <p:cNvPr id="2064" name="Gruppieren"/>
            <p:cNvGrpSpPr/>
            <p:nvPr/>
          </p:nvGrpSpPr>
          <p:grpSpPr>
            <a:xfrm>
              <a:off x="25415" y="0"/>
              <a:ext cx="1672234" cy="1073696"/>
              <a:chOff x="0" y="0"/>
              <a:chExt cx="1672232" cy="1073695"/>
            </a:xfrm>
          </p:grpSpPr>
          <p:sp>
            <p:nvSpPr>
              <p:cNvPr id="2042" name="Rechteck"/>
              <p:cNvSpPr/>
              <p:nvPr/>
            </p:nvSpPr>
            <p:spPr>
              <a:xfrm>
                <a:off x="0" y="0"/>
                <a:ext cx="1672233" cy="1073696"/>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049" name="Gruppieren"/>
              <p:cNvGrpSpPr/>
              <p:nvPr/>
            </p:nvGrpSpPr>
            <p:grpSpPr>
              <a:xfrm>
                <a:off x="449034" y="418360"/>
                <a:ext cx="236959" cy="236959"/>
                <a:chOff x="0" y="0"/>
                <a:chExt cx="236958" cy="236958"/>
              </a:xfrm>
            </p:grpSpPr>
            <p:sp>
              <p:nvSpPr>
                <p:cNvPr id="2043" name="Abgerundetes Rechteck"/>
                <p:cNvSpPr/>
                <p:nvPr/>
              </p:nvSpPr>
              <p:spPr>
                <a:xfrm>
                  <a:off x="0" y="0"/>
                  <a:ext cx="236959" cy="236959"/>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44" name="Kreis"/>
                <p:cNvSpPr/>
                <p:nvPr/>
              </p:nvSpPr>
              <p:spPr>
                <a:xfrm>
                  <a:off x="89960" y="89960"/>
                  <a:ext cx="57038"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45" name="Kreis"/>
                <p:cNvSpPr/>
                <p:nvPr/>
              </p:nvSpPr>
              <p:spPr>
                <a:xfrm>
                  <a:off x="35460" y="32483"/>
                  <a:ext cx="57037"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46" name="Kreis"/>
                <p:cNvSpPr/>
                <p:nvPr/>
              </p:nvSpPr>
              <p:spPr>
                <a:xfrm>
                  <a:off x="147046" y="32483"/>
                  <a:ext cx="57038"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47" name="Kreis"/>
                <p:cNvSpPr/>
                <p:nvPr/>
              </p:nvSpPr>
              <p:spPr>
                <a:xfrm>
                  <a:off x="144461" y="149591"/>
                  <a:ext cx="57037"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48" name="Kreis"/>
                <p:cNvSpPr/>
                <p:nvPr/>
              </p:nvSpPr>
              <p:spPr>
                <a:xfrm>
                  <a:off x="32875" y="152177"/>
                  <a:ext cx="57037" cy="5703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056" name="Gruppieren"/>
              <p:cNvGrpSpPr/>
              <p:nvPr/>
            </p:nvGrpSpPr>
            <p:grpSpPr>
              <a:xfrm>
                <a:off x="715509" y="418377"/>
                <a:ext cx="236960" cy="236959"/>
                <a:chOff x="0" y="0"/>
                <a:chExt cx="236958" cy="236958"/>
              </a:xfrm>
            </p:grpSpPr>
            <p:sp>
              <p:nvSpPr>
                <p:cNvPr id="2050" name="Abgerundetes Rechteck"/>
                <p:cNvSpPr/>
                <p:nvPr/>
              </p:nvSpPr>
              <p:spPr>
                <a:xfrm>
                  <a:off x="0" y="0"/>
                  <a:ext cx="236959" cy="236959"/>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51" name="Kreis"/>
                <p:cNvSpPr/>
                <p:nvPr/>
              </p:nvSpPr>
              <p:spPr>
                <a:xfrm>
                  <a:off x="89960" y="89960"/>
                  <a:ext cx="57038"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52" name="Kreis"/>
                <p:cNvSpPr/>
                <p:nvPr/>
              </p:nvSpPr>
              <p:spPr>
                <a:xfrm>
                  <a:off x="35460" y="32483"/>
                  <a:ext cx="57037"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53" name="Kreis"/>
                <p:cNvSpPr/>
                <p:nvPr/>
              </p:nvSpPr>
              <p:spPr>
                <a:xfrm>
                  <a:off x="147046" y="32483"/>
                  <a:ext cx="57038"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54" name="Kreis"/>
                <p:cNvSpPr/>
                <p:nvPr/>
              </p:nvSpPr>
              <p:spPr>
                <a:xfrm>
                  <a:off x="144461" y="149591"/>
                  <a:ext cx="57037"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55" name="Kreis"/>
                <p:cNvSpPr/>
                <p:nvPr/>
              </p:nvSpPr>
              <p:spPr>
                <a:xfrm>
                  <a:off x="32875" y="152177"/>
                  <a:ext cx="57037" cy="5703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063" name="Gruppieren"/>
              <p:cNvGrpSpPr/>
              <p:nvPr/>
            </p:nvGrpSpPr>
            <p:grpSpPr>
              <a:xfrm>
                <a:off x="986240" y="418360"/>
                <a:ext cx="236959" cy="236959"/>
                <a:chOff x="0" y="0"/>
                <a:chExt cx="236958" cy="236958"/>
              </a:xfrm>
            </p:grpSpPr>
            <p:sp>
              <p:nvSpPr>
                <p:cNvPr id="2057" name="Abgerundetes Rechteck"/>
                <p:cNvSpPr/>
                <p:nvPr/>
              </p:nvSpPr>
              <p:spPr>
                <a:xfrm>
                  <a:off x="0" y="0"/>
                  <a:ext cx="236959" cy="236959"/>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58" name="Kreis"/>
                <p:cNvSpPr/>
                <p:nvPr/>
              </p:nvSpPr>
              <p:spPr>
                <a:xfrm>
                  <a:off x="89960" y="89960"/>
                  <a:ext cx="57038"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59" name="Kreis"/>
                <p:cNvSpPr/>
                <p:nvPr/>
              </p:nvSpPr>
              <p:spPr>
                <a:xfrm>
                  <a:off x="35460" y="32483"/>
                  <a:ext cx="57037"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60" name="Kreis"/>
                <p:cNvSpPr/>
                <p:nvPr/>
              </p:nvSpPr>
              <p:spPr>
                <a:xfrm>
                  <a:off x="147046" y="32483"/>
                  <a:ext cx="57038"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61" name="Kreis"/>
                <p:cNvSpPr/>
                <p:nvPr/>
              </p:nvSpPr>
              <p:spPr>
                <a:xfrm>
                  <a:off x="144461" y="149591"/>
                  <a:ext cx="57037"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62" name="Kreis"/>
                <p:cNvSpPr/>
                <p:nvPr/>
              </p:nvSpPr>
              <p:spPr>
                <a:xfrm>
                  <a:off x="32875" y="152177"/>
                  <a:ext cx="57037" cy="5703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067" name="Gruppieren"/>
            <p:cNvGrpSpPr/>
            <p:nvPr/>
          </p:nvGrpSpPr>
          <p:grpSpPr>
            <a:xfrm>
              <a:off x="4026093" y="1256864"/>
              <a:ext cx="1692639" cy="1066100"/>
              <a:chOff x="0" y="0"/>
              <a:chExt cx="1692638" cy="1066098"/>
            </a:xfrm>
          </p:grpSpPr>
          <p:sp>
            <p:nvSpPr>
              <p:cNvPr id="2065" name="Rechteck"/>
              <p:cNvSpPr/>
              <p:nvPr/>
            </p:nvSpPr>
            <p:spPr>
              <a:xfrm>
                <a:off x="0" y="0"/>
                <a:ext cx="1692639" cy="1066099"/>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066" name="3 Fünfer"/>
              <p:cNvSpPr txBox="1"/>
              <p:nvPr/>
            </p:nvSpPr>
            <p:spPr>
              <a:xfrm>
                <a:off x="45605" y="224832"/>
                <a:ext cx="1601428" cy="6164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sz="2000" b="1">
                    <a:latin typeface="Comic Sans MS"/>
                    <a:ea typeface="Comic Sans MS"/>
                    <a:cs typeface="Comic Sans MS"/>
                    <a:sym typeface="Comic Sans MS"/>
                  </a:defRPr>
                </a:pPr>
                <a:r>
                  <a:rPr sz="1500">
                    <a:latin typeface="Helvetica Neue"/>
                    <a:ea typeface="Helvetica Neue"/>
                    <a:cs typeface="Helvetica Neue"/>
                    <a:sym typeface="Helvetica Neue"/>
                  </a:rPr>
                  <a:t>3 Fünfer</a:t>
                </a:r>
                <a:r>
                  <a:rPr sz="1500"/>
                  <a:t>  </a:t>
                </a:r>
              </a:p>
            </p:txBody>
          </p:sp>
        </p:grpSp>
        <p:grpSp>
          <p:nvGrpSpPr>
            <p:cNvPr id="2078" name="Gruppieren"/>
            <p:cNvGrpSpPr/>
            <p:nvPr/>
          </p:nvGrpSpPr>
          <p:grpSpPr>
            <a:xfrm>
              <a:off x="4021084" y="0"/>
              <a:ext cx="1756276" cy="1073696"/>
              <a:chOff x="0" y="0"/>
              <a:chExt cx="1756275" cy="1073695"/>
            </a:xfrm>
          </p:grpSpPr>
          <p:grpSp>
            <p:nvGrpSpPr>
              <p:cNvPr id="2070" name="Gruppieren"/>
              <p:cNvGrpSpPr/>
              <p:nvPr/>
            </p:nvGrpSpPr>
            <p:grpSpPr>
              <a:xfrm>
                <a:off x="0" y="0"/>
                <a:ext cx="1756276" cy="1073696"/>
                <a:chOff x="0" y="0"/>
                <a:chExt cx="1756275" cy="1073695"/>
              </a:xfrm>
            </p:grpSpPr>
            <p:sp>
              <p:nvSpPr>
                <p:cNvPr id="2068" name="Rechteck"/>
                <p:cNvSpPr/>
                <p:nvPr/>
              </p:nvSpPr>
              <p:spPr>
                <a:xfrm>
                  <a:off x="13763" y="0"/>
                  <a:ext cx="1672234" cy="1073696"/>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069" name="Ich habe 3 mal…"/>
                <p:cNvSpPr txBox="1"/>
                <p:nvPr/>
              </p:nvSpPr>
              <p:spPr>
                <a:xfrm>
                  <a:off x="0" y="142924"/>
                  <a:ext cx="1756276" cy="7709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Helvetica Neue"/>
                      <a:ea typeface="Helvetica Neue"/>
                      <a:cs typeface="Helvetica Neue"/>
                      <a:sym typeface="Helvetica Neue"/>
                    </a:defRPr>
                  </a:pPr>
                  <a:r>
                    <a:rPr sz="1050"/>
                    <a:t>Ich habe 3 mal </a:t>
                  </a:r>
                </a:p>
                <a:p>
                  <a:pPr defTabSz="438150">
                    <a:lnSpc>
                      <a:spcPct val="120000"/>
                    </a:lnSpc>
                    <a:defRPr sz="1400" b="1">
                      <a:latin typeface="Helvetica Neue"/>
                      <a:ea typeface="Helvetica Neue"/>
                      <a:cs typeface="Helvetica Neue"/>
                      <a:sym typeface="Helvetica Neue"/>
                    </a:defRPr>
                  </a:pPr>
                  <a:r>
                    <a:rPr sz="1050"/>
                    <a:t>eine       gewürfelt.</a:t>
                  </a:r>
                </a:p>
              </p:txBody>
            </p:sp>
          </p:grpSp>
          <p:grpSp>
            <p:nvGrpSpPr>
              <p:cNvPr id="2077" name="Gruppieren"/>
              <p:cNvGrpSpPr/>
              <p:nvPr/>
            </p:nvGrpSpPr>
            <p:grpSpPr>
              <a:xfrm>
                <a:off x="462721" y="561423"/>
                <a:ext cx="236959" cy="236960"/>
                <a:chOff x="0" y="0"/>
                <a:chExt cx="236958" cy="236958"/>
              </a:xfrm>
            </p:grpSpPr>
            <p:sp>
              <p:nvSpPr>
                <p:cNvPr id="2071" name="Abgerundetes Rechteck"/>
                <p:cNvSpPr/>
                <p:nvPr/>
              </p:nvSpPr>
              <p:spPr>
                <a:xfrm>
                  <a:off x="0" y="0"/>
                  <a:ext cx="236959" cy="236959"/>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72" name="Kreis"/>
                <p:cNvSpPr/>
                <p:nvPr/>
              </p:nvSpPr>
              <p:spPr>
                <a:xfrm>
                  <a:off x="89960" y="89960"/>
                  <a:ext cx="57038"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73" name="Kreis"/>
                <p:cNvSpPr/>
                <p:nvPr/>
              </p:nvSpPr>
              <p:spPr>
                <a:xfrm>
                  <a:off x="35460" y="32483"/>
                  <a:ext cx="57037"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74" name="Kreis"/>
                <p:cNvSpPr/>
                <p:nvPr/>
              </p:nvSpPr>
              <p:spPr>
                <a:xfrm>
                  <a:off x="147046" y="32483"/>
                  <a:ext cx="57038"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75" name="Kreis"/>
                <p:cNvSpPr/>
                <p:nvPr/>
              </p:nvSpPr>
              <p:spPr>
                <a:xfrm>
                  <a:off x="144461" y="149591"/>
                  <a:ext cx="57037" cy="5703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76" name="Kreis"/>
                <p:cNvSpPr/>
                <p:nvPr/>
              </p:nvSpPr>
              <p:spPr>
                <a:xfrm>
                  <a:off x="32875" y="152177"/>
                  <a:ext cx="57037" cy="5703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081" name="Gruppieren"/>
            <p:cNvGrpSpPr/>
            <p:nvPr/>
          </p:nvGrpSpPr>
          <p:grpSpPr>
            <a:xfrm>
              <a:off x="2039070" y="1261533"/>
              <a:ext cx="1960895" cy="1073696"/>
              <a:chOff x="0" y="0"/>
              <a:chExt cx="1960893" cy="1073695"/>
            </a:xfrm>
          </p:grpSpPr>
          <p:sp>
            <p:nvSpPr>
              <p:cNvPr id="2079" name="Rechteck"/>
              <p:cNvSpPr/>
              <p:nvPr/>
            </p:nvSpPr>
            <p:spPr>
              <a:xfrm>
                <a:off x="0" y="0"/>
                <a:ext cx="1672233" cy="1073696"/>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080" name="Ich habe 3…"/>
              <p:cNvSpPr txBox="1"/>
              <p:nvPr/>
            </p:nvSpPr>
            <p:spPr>
              <a:xfrm>
                <a:off x="50800" y="90223"/>
                <a:ext cx="1910094" cy="8932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Helvetica Neue"/>
                    <a:ea typeface="Helvetica Neue"/>
                    <a:cs typeface="Helvetica Neue"/>
                    <a:sym typeface="Helvetica Neue"/>
                  </a:defRPr>
                </a:pPr>
                <a:r>
                  <a:rPr sz="1050"/>
                  <a:t>Ich habe 3 </a:t>
                </a:r>
              </a:p>
              <a:p>
                <a:pPr defTabSz="438150">
                  <a:lnSpc>
                    <a:spcPct val="120000"/>
                  </a:lnSpc>
                  <a:defRPr sz="1400" b="1">
                    <a:latin typeface="Helvetica Neue"/>
                    <a:ea typeface="Helvetica Neue"/>
                    <a:cs typeface="Helvetica Neue"/>
                    <a:sym typeface="Helvetica Neue"/>
                  </a:defRPr>
                </a:pPr>
                <a:r>
                  <a:rPr sz="1050"/>
                  <a:t>Fünfer gewürfelt.</a:t>
                </a:r>
              </a:p>
            </p:txBody>
          </p:sp>
        </p:grpSp>
        <p:grpSp>
          <p:nvGrpSpPr>
            <p:cNvPr id="2124" name="Gruppieren"/>
            <p:cNvGrpSpPr/>
            <p:nvPr/>
          </p:nvGrpSpPr>
          <p:grpSpPr>
            <a:xfrm>
              <a:off x="115797" y="2651835"/>
              <a:ext cx="5045722" cy="3619205"/>
              <a:chOff x="0" y="-1"/>
              <a:chExt cx="5045720" cy="3619204"/>
            </a:xfrm>
          </p:grpSpPr>
          <p:grpSp>
            <p:nvGrpSpPr>
              <p:cNvPr id="2088" name="Gruppieren"/>
              <p:cNvGrpSpPr/>
              <p:nvPr/>
            </p:nvGrpSpPr>
            <p:grpSpPr>
              <a:xfrm>
                <a:off x="0" y="-1"/>
                <a:ext cx="5045720" cy="3619204"/>
                <a:chOff x="0" y="0"/>
                <a:chExt cx="5045719" cy="3619202"/>
              </a:xfrm>
            </p:grpSpPr>
            <p:sp>
              <p:nvSpPr>
                <p:cNvPr id="2082" name="Rechteck"/>
                <p:cNvSpPr/>
                <p:nvPr/>
              </p:nvSpPr>
              <p:spPr>
                <a:xfrm>
                  <a:off x="0" y="0"/>
                  <a:ext cx="5045720" cy="3619203"/>
                </a:xfrm>
                <a:prstGeom prst="rect">
                  <a:avLst/>
                </a:prstGeom>
                <a:solidFill>
                  <a:srgbClr val="F8BA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087" name="Gruppieren"/>
                <p:cNvGrpSpPr/>
                <p:nvPr/>
              </p:nvGrpSpPr>
              <p:grpSpPr>
                <a:xfrm>
                  <a:off x="247341" y="840694"/>
                  <a:ext cx="4551036" cy="2493046"/>
                  <a:chOff x="0" y="0"/>
                  <a:chExt cx="4551035" cy="2493045"/>
                </a:xfrm>
              </p:grpSpPr>
              <p:sp>
                <p:nvSpPr>
                  <p:cNvPr id="2083" name="Linie"/>
                  <p:cNvSpPr/>
                  <p:nvPr/>
                </p:nvSpPr>
                <p:spPr>
                  <a:xfrm>
                    <a:off x="0" y="0"/>
                    <a:ext cx="4551036" cy="0"/>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84" name="Linie"/>
                  <p:cNvSpPr/>
                  <p:nvPr/>
                </p:nvSpPr>
                <p:spPr>
                  <a:xfrm flipV="1">
                    <a:off x="2275518" y="16436"/>
                    <a:ext cx="1" cy="2476610"/>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85" name="Linie"/>
                  <p:cNvSpPr/>
                  <p:nvPr/>
                </p:nvSpPr>
                <p:spPr>
                  <a:xfrm flipV="1">
                    <a:off x="3474162" y="16436"/>
                    <a:ext cx="1" cy="2476610"/>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86" name="Linie"/>
                  <p:cNvSpPr/>
                  <p:nvPr/>
                </p:nvSpPr>
                <p:spPr>
                  <a:xfrm flipV="1">
                    <a:off x="1076874" y="16436"/>
                    <a:ext cx="1" cy="2476610"/>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sp>
            <p:nvSpPr>
              <p:cNvPr id="2089" name="Was passt zusammen?"/>
              <p:cNvSpPr txBox="1"/>
              <p:nvPr/>
            </p:nvSpPr>
            <p:spPr>
              <a:xfrm>
                <a:off x="1394970" y="233128"/>
                <a:ext cx="2457937" cy="3642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lvl1pPr algn="ctr" defTabSz="584200">
                  <a:defRPr sz="1700" b="1">
                    <a:latin typeface="Comic Sans MS"/>
                    <a:ea typeface="Comic Sans MS"/>
                    <a:cs typeface="Comic Sans MS"/>
                    <a:sym typeface="Comic Sans MS"/>
                  </a:defRPr>
                </a:lvl1pPr>
              </a:lstStyle>
              <a:p>
                <a:r>
                  <a:rPr sz="1275"/>
                  <a:t>Was passt zusammen?</a:t>
                </a:r>
              </a:p>
            </p:txBody>
          </p:sp>
          <p:sp>
            <p:nvSpPr>
              <p:cNvPr id="2090" name="Rechteck"/>
              <p:cNvSpPr/>
              <p:nvPr/>
            </p:nvSpPr>
            <p:spPr>
              <a:xfrm>
                <a:off x="1385662" y="1665218"/>
                <a:ext cx="1037374" cy="799406"/>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091" name="2+2+2+2+2"/>
              <p:cNvSpPr txBox="1"/>
              <p:nvPr/>
            </p:nvSpPr>
            <p:spPr>
              <a:xfrm>
                <a:off x="1269348" y="1803023"/>
                <a:ext cx="1270001" cy="5237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sz="1400" b="1">
                    <a:latin typeface="Comic Sans MS"/>
                    <a:ea typeface="Comic Sans MS"/>
                    <a:cs typeface="Comic Sans MS"/>
                    <a:sym typeface="Comic Sans MS"/>
                  </a:defRPr>
                </a:pPr>
                <a:r>
                  <a:rPr sz="1050">
                    <a:latin typeface="Helvetica Neue"/>
                    <a:ea typeface="Helvetica Neue"/>
                    <a:cs typeface="Helvetica Neue"/>
                    <a:sym typeface="Helvetica Neue"/>
                  </a:rPr>
                  <a:t>2+2+2+2+2 </a:t>
                </a:r>
                <a:r>
                  <a:rPr sz="1050"/>
                  <a:t> </a:t>
                </a:r>
              </a:p>
            </p:txBody>
          </p:sp>
          <p:sp>
            <p:nvSpPr>
              <p:cNvPr id="2092" name="Rechteck"/>
              <p:cNvSpPr/>
              <p:nvPr/>
            </p:nvSpPr>
            <p:spPr>
              <a:xfrm>
                <a:off x="3851944" y="1695012"/>
                <a:ext cx="1061890" cy="770914"/>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093" name="Ich habe 5…"/>
              <p:cNvSpPr txBox="1"/>
              <p:nvPr/>
            </p:nvSpPr>
            <p:spPr>
              <a:xfrm>
                <a:off x="3928144" y="1673462"/>
                <a:ext cx="1053952" cy="8285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200" b="1">
                    <a:latin typeface="Helvetica Neue"/>
                    <a:ea typeface="Helvetica Neue"/>
                    <a:cs typeface="Helvetica Neue"/>
                    <a:sym typeface="Helvetica Neue"/>
                  </a:defRPr>
                </a:pPr>
                <a:r>
                  <a:rPr sz="900"/>
                  <a:t>Ich habe 5 </a:t>
                </a:r>
              </a:p>
              <a:p>
                <a:pPr defTabSz="438150">
                  <a:lnSpc>
                    <a:spcPct val="120000"/>
                  </a:lnSpc>
                  <a:defRPr sz="1200" b="1">
                    <a:latin typeface="Helvetica Neue"/>
                    <a:ea typeface="Helvetica Neue"/>
                    <a:cs typeface="Helvetica Neue"/>
                    <a:sym typeface="Helvetica Neue"/>
                  </a:defRPr>
                </a:pPr>
                <a:r>
                  <a:rPr sz="900"/>
                  <a:t>mal eine 2 gewürfelt.</a:t>
                </a:r>
              </a:p>
            </p:txBody>
          </p:sp>
          <p:sp>
            <p:nvSpPr>
              <p:cNvPr id="2094" name="Rechteck"/>
              <p:cNvSpPr/>
              <p:nvPr/>
            </p:nvSpPr>
            <p:spPr>
              <a:xfrm>
                <a:off x="122334" y="1694770"/>
                <a:ext cx="1033847" cy="787333"/>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120" name="Gruppieren"/>
              <p:cNvGrpSpPr/>
              <p:nvPr/>
            </p:nvGrpSpPr>
            <p:grpSpPr>
              <a:xfrm>
                <a:off x="187034" y="2007924"/>
                <a:ext cx="904446" cy="164498"/>
                <a:chOff x="0" y="0"/>
                <a:chExt cx="904445" cy="164496"/>
              </a:xfrm>
            </p:grpSpPr>
            <p:grpSp>
              <p:nvGrpSpPr>
                <p:cNvPr id="2099" name="Gruppieren"/>
                <p:cNvGrpSpPr/>
                <p:nvPr/>
              </p:nvGrpSpPr>
              <p:grpSpPr>
                <a:xfrm>
                  <a:off x="0" y="0"/>
                  <a:ext cx="164497" cy="164497"/>
                  <a:chOff x="0" y="0"/>
                  <a:chExt cx="164496" cy="164496"/>
                </a:xfrm>
              </p:grpSpPr>
              <p:sp>
                <p:nvSpPr>
                  <p:cNvPr id="2095" name="Abgerundetes Rechteck"/>
                  <p:cNvSpPr/>
                  <p:nvPr/>
                </p:nvSpPr>
                <p:spPr>
                  <a:xfrm>
                    <a:off x="0" y="0"/>
                    <a:ext cx="164497" cy="164497"/>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098" name="Gruppieren"/>
                  <p:cNvGrpSpPr/>
                  <p:nvPr/>
                </p:nvGrpSpPr>
                <p:grpSpPr>
                  <a:xfrm>
                    <a:off x="24524" y="24612"/>
                    <a:ext cx="115264" cy="117302"/>
                    <a:chOff x="0" y="0"/>
                    <a:chExt cx="115263" cy="117301"/>
                  </a:xfrm>
                </p:grpSpPr>
                <p:sp>
                  <p:nvSpPr>
                    <p:cNvPr id="2096" name="Kreis"/>
                    <p:cNvSpPr/>
                    <p:nvPr/>
                  </p:nvSpPr>
                  <p:spPr>
                    <a:xfrm>
                      <a:off x="75668" y="0"/>
                      <a:ext cx="39596" cy="395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097" name="Kreis"/>
                    <p:cNvSpPr/>
                    <p:nvPr/>
                  </p:nvSpPr>
                  <p:spPr>
                    <a:xfrm>
                      <a:off x="0" y="77706"/>
                      <a:ext cx="39595" cy="3959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104" name="Gruppieren"/>
                <p:cNvGrpSpPr/>
                <p:nvPr/>
              </p:nvGrpSpPr>
              <p:grpSpPr>
                <a:xfrm>
                  <a:off x="184987" y="0"/>
                  <a:ext cx="164497" cy="164497"/>
                  <a:chOff x="0" y="0"/>
                  <a:chExt cx="164496" cy="164496"/>
                </a:xfrm>
              </p:grpSpPr>
              <p:sp>
                <p:nvSpPr>
                  <p:cNvPr id="2100" name="Abgerundetes Rechteck"/>
                  <p:cNvSpPr/>
                  <p:nvPr/>
                </p:nvSpPr>
                <p:spPr>
                  <a:xfrm>
                    <a:off x="0" y="0"/>
                    <a:ext cx="164497" cy="164497"/>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03" name="Gruppieren"/>
                  <p:cNvGrpSpPr/>
                  <p:nvPr/>
                </p:nvGrpSpPr>
                <p:grpSpPr>
                  <a:xfrm>
                    <a:off x="24524" y="24612"/>
                    <a:ext cx="115264" cy="117302"/>
                    <a:chOff x="0" y="0"/>
                    <a:chExt cx="115263" cy="117301"/>
                  </a:xfrm>
                </p:grpSpPr>
                <p:sp>
                  <p:nvSpPr>
                    <p:cNvPr id="2101" name="Kreis"/>
                    <p:cNvSpPr/>
                    <p:nvPr/>
                  </p:nvSpPr>
                  <p:spPr>
                    <a:xfrm>
                      <a:off x="75668" y="0"/>
                      <a:ext cx="39596" cy="395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02" name="Kreis"/>
                    <p:cNvSpPr/>
                    <p:nvPr/>
                  </p:nvSpPr>
                  <p:spPr>
                    <a:xfrm>
                      <a:off x="0" y="77706"/>
                      <a:ext cx="39595" cy="3959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109" name="Gruppieren"/>
                <p:cNvGrpSpPr/>
                <p:nvPr/>
              </p:nvGrpSpPr>
              <p:grpSpPr>
                <a:xfrm>
                  <a:off x="369974" y="0"/>
                  <a:ext cx="164497" cy="164497"/>
                  <a:chOff x="0" y="0"/>
                  <a:chExt cx="164496" cy="164496"/>
                </a:xfrm>
              </p:grpSpPr>
              <p:sp>
                <p:nvSpPr>
                  <p:cNvPr id="2105" name="Abgerundetes Rechteck"/>
                  <p:cNvSpPr/>
                  <p:nvPr/>
                </p:nvSpPr>
                <p:spPr>
                  <a:xfrm>
                    <a:off x="0" y="0"/>
                    <a:ext cx="164497" cy="164497"/>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08" name="Gruppieren"/>
                  <p:cNvGrpSpPr/>
                  <p:nvPr/>
                </p:nvGrpSpPr>
                <p:grpSpPr>
                  <a:xfrm>
                    <a:off x="24524" y="24612"/>
                    <a:ext cx="115264" cy="117302"/>
                    <a:chOff x="0" y="0"/>
                    <a:chExt cx="115263" cy="117301"/>
                  </a:xfrm>
                </p:grpSpPr>
                <p:sp>
                  <p:nvSpPr>
                    <p:cNvPr id="2106" name="Kreis"/>
                    <p:cNvSpPr/>
                    <p:nvPr/>
                  </p:nvSpPr>
                  <p:spPr>
                    <a:xfrm>
                      <a:off x="75668" y="0"/>
                      <a:ext cx="39596" cy="395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07" name="Kreis"/>
                    <p:cNvSpPr/>
                    <p:nvPr/>
                  </p:nvSpPr>
                  <p:spPr>
                    <a:xfrm>
                      <a:off x="0" y="77706"/>
                      <a:ext cx="39595" cy="3959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114" name="Gruppieren"/>
                <p:cNvGrpSpPr/>
                <p:nvPr/>
              </p:nvGrpSpPr>
              <p:grpSpPr>
                <a:xfrm>
                  <a:off x="554961" y="0"/>
                  <a:ext cx="164497" cy="164497"/>
                  <a:chOff x="0" y="0"/>
                  <a:chExt cx="164496" cy="164496"/>
                </a:xfrm>
              </p:grpSpPr>
              <p:sp>
                <p:nvSpPr>
                  <p:cNvPr id="2110" name="Abgerundetes Rechteck"/>
                  <p:cNvSpPr/>
                  <p:nvPr/>
                </p:nvSpPr>
                <p:spPr>
                  <a:xfrm>
                    <a:off x="0" y="0"/>
                    <a:ext cx="164497" cy="164497"/>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13" name="Gruppieren"/>
                  <p:cNvGrpSpPr/>
                  <p:nvPr/>
                </p:nvGrpSpPr>
                <p:grpSpPr>
                  <a:xfrm>
                    <a:off x="24524" y="24612"/>
                    <a:ext cx="115264" cy="117302"/>
                    <a:chOff x="0" y="0"/>
                    <a:chExt cx="115263" cy="117301"/>
                  </a:xfrm>
                </p:grpSpPr>
                <p:sp>
                  <p:nvSpPr>
                    <p:cNvPr id="2111" name="Kreis"/>
                    <p:cNvSpPr/>
                    <p:nvPr/>
                  </p:nvSpPr>
                  <p:spPr>
                    <a:xfrm>
                      <a:off x="75668" y="0"/>
                      <a:ext cx="39596" cy="395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12" name="Kreis"/>
                    <p:cNvSpPr/>
                    <p:nvPr/>
                  </p:nvSpPr>
                  <p:spPr>
                    <a:xfrm>
                      <a:off x="0" y="77706"/>
                      <a:ext cx="39595" cy="3959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119" name="Gruppieren"/>
                <p:cNvGrpSpPr/>
                <p:nvPr/>
              </p:nvGrpSpPr>
              <p:grpSpPr>
                <a:xfrm>
                  <a:off x="739948" y="0"/>
                  <a:ext cx="164498" cy="164497"/>
                  <a:chOff x="0" y="0"/>
                  <a:chExt cx="164496" cy="164496"/>
                </a:xfrm>
              </p:grpSpPr>
              <p:sp>
                <p:nvSpPr>
                  <p:cNvPr id="2115" name="Abgerundetes Rechteck"/>
                  <p:cNvSpPr/>
                  <p:nvPr/>
                </p:nvSpPr>
                <p:spPr>
                  <a:xfrm>
                    <a:off x="0" y="0"/>
                    <a:ext cx="164497" cy="164497"/>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18" name="Gruppieren"/>
                  <p:cNvGrpSpPr/>
                  <p:nvPr/>
                </p:nvGrpSpPr>
                <p:grpSpPr>
                  <a:xfrm>
                    <a:off x="24524" y="24612"/>
                    <a:ext cx="115264" cy="117302"/>
                    <a:chOff x="0" y="0"/>
                    <a:chExt cx="115263" cy="117301"/>
                  </a:xfrm>
                </p:grpSpPr>
                <p:sp>
                  <p:nvSpPr>
                    <p:cNvPr id="2116" name="Kreis"/>
                    <p:cNvSpPr/>
                    <p:nvPr/>
                  </p:nvSpPr>
                  <p:spPr>
                    <a:xfrm>
                      <a:off x="75668" y="0"/>
                      <a:ext cx="39596" cy="395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17" name="Kreis"/>
                    <p:cNvSpPr/>
                    <p:nvPr/>
                  </p:nvSpPr>
                  <p:spPr>
                    <a:xfrm>
                      <a:off x="0" y="77706"/>
                      <a:ext cx="39595" cy="3959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123" name="Gruppieren"/>
              <p:cNvGrpSpPr/>
              <p:nvPr/>
            </p:nvGrpSpPr>
            <p:grpSpPr>
              <a:xfrm>
                <a:off x="2335635" y="1679857"/>
                <a:ext cx="1601427" cy="762464"/>
                <a:chOff x="0" y="0"/>
                <a:chExt cx="1601426" cy="762463"/>
              </a:xfrm>
            </p:grpSpPr>
            <p:sp>
              <p:nvSpPr>
                <p:cNvPr id="2121" name="Rechteck"/>
                <p:cNvSpPr/>
                <p:nvPr/>
              </p:nvSpPr>
              <p:spPr>
                <a:xfrm>
                  <a:off x="235637" y="0"/>
                  <a:ext cx="1094698" cy="762464"/>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122" name="5 Zweier"/>
                <p:cNvSpPr txBox="1"/>
                <p:nvPr/>
              </p:nvSpPr>
              <p:spPr>
                <a:xfrm>
                  <a:off x="0" y="87969"/>
                  <a:ext cx="1601427" cy="616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1500" b="1">
                      <a:latin typeface="Helvetica Neue"/>
                      <a:ea typeface="Helvetica Neue"/>
                      <a:cs typeface="Helvetica Neue"/>
                      <a:sym typeface="Helvetica Neue"/>
                    </a:defRPr>
                  </a:lvl1pPr>
                </a:lstStyle>
                <a:p>
                  <a:r>
                    <a:rPr sz="1125"/>
                    <a:t>5 Zweier  </a:t>
                  </a:r>
                </a:p>
              </p:txBody>
            </p:sp>
          </p:grpSp>
        </p:grpSp>
        <p:grpSp>
          <p:nvGrpSpPr>
            <p:cNvPr id="2181" name="Gruppieren"/>
            <p:cNvGrpSpPr/>
            <p:nvPr/>
          </p:nvGrpSpPr>
          <p:grpSpPr>
            <a:xfrm>
              <a:off x="6343025" y="616263"/>
              <a:ext cx="1390626" cy="929942"/>
              <a:chOff x="0" y="0"/>
              <a:chExt cx="1390625" cy="929941"/>
            </a:xfrm>
          </p:grpSpPr>
          <p:grpSp>
            <p:nvGrpSpPr>
              <p:cNvPr id="2172" name="Gruppieren"/>
              <p:cNvGrpSpPr/>
              <p:nvPr/>
            </p:nvGrpSpPr>
            <p:grpSpPr>
              <a:xfrm>
                <a:off x="0" y="142540"/>
                <a:ext cx="1053952" cy="787401"/>
                <a:chOff x="0" y="0"/>
                <a:chExt cx="1053951" cy="787400"/>
              </a:xfrm>
            </p:grpSpPr>
            <p:sp>
              <p:nvSpPr>
                <p:cNvPr id="2125" name="Rechteck"/>
                <p:cNvSpPr/>
                <p:nvPr/>
              </p:nvSpPr>
              <p:spPr>
                <a:xfrm>
                  <a:off x="0" y="0"/>
                  <a:ext cx="1053952" cy="787401"/>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171" name="Gruppieren"/>
                <p:cNvGrpSpPr/>
                <p:nvPr/>
              </p:nvGrpSpPr>
              <p:grpSpPr>
                <a:xfrm>
                  <a:off x="93950" y="404765"/>
                  <a:ext cx="829254" cy="149359"/>
                  <a:chOff x="0" y="0"/>
                  <a:chExt cx="829253" cy="149357"/>
                </a:xfrm>
              </p:grpSpPr>
              <p:grpSp>
                <p:nvGrpSpPr>
                  <p:cNvPr id="2134" name="Gruppieren"/>
                  <p:cNvGrpSpPr/>
                  <p:nvPr/>
                </p:nvGrpSpPr>
                <p:grpSpPr>
                  <a:xfrm>
                    <a:off x="0" y="0"/>
                    <a:ext cx="149358" cy="149358"/>
                    <a:chOff x="0" y="0"/>
                    <a:chExt cx="149357" cy="149357"/>
                  </a:xfrm>
                </p:grpSpPr>
                <p:sp>
                  <p:nvSpPr>
                    <p:cNvPr id="2126" name="Abgerundetes Rechteck"/>
                    <p:cNvSpPr/>
                    <p:nvPr/>
                  </p:nvSpPr>
                  <p:spPr>
                    <a:xfrm>
                      <a:off x="0" y="0"/>
                      <a:ext cx="149358" cy="14935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33" name="Gruppieren"/>
                    <p:cNvGrpSpPr/>
                    <p:nvPr/>
                  </p:nvGrpSpPr>
                  <p:grpSpPr>
                    <a:xfrm>
                      <a:off x="23897" y="10455"/>
                      <a:ext cx="104656" cy="131435"/>
                      <a:chOff x="0" y="0"/>
                      <a:chExt cx="104655" cy="131434"/>
                    </a:xfrm>
                  </p:grpSpPr>
                  <p:sp>
                    <p:nvSpPr>
                      <p:cNvPr id="2127" name="Kreis"/>
                      <p:cNvSpPr/>
                      <p:nvPr/>
                    </p:nvSpPr>
                    <p:spPr>
                      <a:xfrm>
                        <a:off x="0" y="0"/>
                        <a:ext cx="35951"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28" name="Kreis"/>
                      <p:cNvSpPr/>
                      <p:nvPr/>
                    </p:nvSpPr>
                    <p:spPr>
                      <a:xfrm>
                        <a:off x="68704" y="0"/>
                        <a:ext cx="35952"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29" name="Kreis"/>
                      <p:cNvSpPr/>
                      <p:nvPr/>
                    </p:nvSpPr>
                    <p:spPr>
                      <a:xfrm>
                        <a:off x="68704" y="47741"/>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30" name="Kreis"/>
                      <p:cNvSpPr/>
                      <p:nvPr/>
                    </p:nvSpPr>
                    <p:spPr>
                      <a:xfrm>
                        <a:off x="0" y="47741"/>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31" name="Kreis"/>
                      <p:cNvSpPr/>
                      <p:nvPr/>
                    </p:nvSpPr>
                    <p:spPr>
                      <a:xfrm>
                        <a:off x="68704" y="95483"/>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32" name="Kreis"/>
                      <p:cNvSpPr/>
                      <p:nvPr/>
                    </p:nvSpPr>
                    <p:spPr>
                      <a:xfrm>
                        <a:off x="0" y="95483"/>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143" name="Gruppieren"/>
                  <p:cNvGrpSpPr/>
                  <p:nvPr/>
                </p:nvGrpSpPr>
                <p:grpSpPr>
                  <a:xfrm>
                    <a:off x="167962" y="0"/>
                    <a:ext cx="149359" cy="149358"/>
                    <a:chOff x="0" y="0"/>
                    <a:chExt cx="149357" cy="149357"/>
                  </a:xfrm>
                </p:grpSpPr>
                <p:sp>
                  <p:nvSpPr>
                    <p:cNvPr id="2135" name="Abgerundetes Rechteck"/>
                    <p:cNvSpPr/>
                    <p:nvPr/>
                  </p:nvSpPr>
                  <p:spPr>
                    <a:xfrm>
                      <a:off x="0" y="0"/>
                      <a:ext cx="149358" cy="14935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42" name="Gruppieren"/>
                    <p:cNvGrpSpPr/>
                    <p:nvPr/>
                  </p:nvGrpSpPr>
                  <p:grpSpPr>
                    <a:xfrm>
                      <a:off x="23897" y="10455"/>
                      <a:ext cx="104656" cy="131435"/>
                      <a:chOff x="0" y="0"/>
                      <a:chExt cx="104655" cy="131434"/>
                    </a:xfrm>
                  </p:grpSpPr>
                  <p:sp>
                    <p:nvSpPr>
                      <p:cNvPr id="2136" name="Kreis"/>
                      <p:cNvSpPr/>
                      <p:nvPr/>
                    </p:nvSpPr>
                    <p:spPr>
                      <a:xfrm>
                        <a:off x="0" y="0"/>
                        <a:ext cx="35951"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37" name="Kreis"/>
                      <p:cNvSpPr/>
                      <p:nvPr/>
                    </p:nvSpPr>
                    <p:spPr>
                      <a:xfrm>
                        <a:off x="68704" y="0"/>
                        <a:ext cx="35952"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38" name="Kreis"/>
                      <p:cNvSpPr/>
                      <p:nvPr/>
                    </p:nvSpPr>
                    <p:spPr>
                      <a:xfrm>
                        <a:off x="68704" y="47741"/>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39" name="Kreis"/>
                      <p:cNvSpPr/>
                      <p:nvPr/>
                    </p:nvSpPr>
                    <p:spPr>
                      <a:xfrm>
                        <a:off x="0" y="47741"/>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40" name="Kreis"/>
                      <p:cNvSpPr/>
                      <p:nvPr/>
                    </p:nvSpPr>
                    <p:spPr>
                      <a:xfrm>
                        <a:off x="68704" y="95483"/>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41" name="Kreis"/>
                      <p:cNvSpPr/>
                      <p:nvPr/>
                    </p:nvSpPr>
                    <p:spPr>
                      <a:xfrm>
                        <a:off x="0" y="95483"/>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152" name="Gruppieren"/>
                  <p:cNvGrpSpPr/>
                  <p:nvPr/>
                </p:nvGrpSpPr>
                <p:grpSpPr>
                  <a:xfrm>
                    <a:off x="338606" y="0"/>
                    <a:ext cx="149358" cy="149358"/>
                    <a:chOff x="0" y="0"/>
                    <a:chExt cx="149357" cy="149357"/>
                  </a:xfrm>
                </p:grpSpPr>
                <p:sp>
                  <p:nvSpPr>
                    <p:cNvPr id="2144" name="Abgerundetes Rechteck"/>
                    <p:cNvSpPr/>
                    <p:nvPr/>
                  </p:nvSpPr>
                  <p:spPr>
                    <a:xfrm>
                      <a:off x="0" y="0"/>
                      <a:ext cx="149358" cy="14935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51" name="Gruppieren"/>
                    <p:cNvGrpSpPr/>
                    <p:nvPr/>
                  </p:nvGrpSpPr>
                  <p:grpSpPr>
                    <a:xfrm>
                      <a:off x="23897" y="10455"/>
                      <a:ext cx="104656" cy="131435"/>
                      <a:chOff x="0" y="0"/>
                      <a:chExt cx="104655" cy="131434"/>
                    </a:xfrm>
                  </p:grpSpPr>
                  <p:sp>
                    <p:nvSpPr>
                      <p:cNvPr id="2145" name="Kreis"/>
                      <p:cNvSpPr/>
                      <p:nvPr/>
                    </p:nvSpPr>
                    <p:spPr>
                      <a:xfrm>
                        <a:off x="0" y="0"/>
                        <a:ext cx="35951"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46" name="Kreis"/>
                      <p:cNvSpPr/>
                      <p:nvPr/>
                    </p:nvSpPr>
                    <p:spPr>
                      <a:xfrm>
                        <a:off x="68704" y="0"/>
                        <a:ext cx="35952"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47" name="Kreis"/>
                      <p:cNvSpPr/>
                      <p:nvPr/>
                    </p:nvSpPr>
                    <p:spPr>
                      <a:xfrm>
                        <a:off x="68704" y="47741"/>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48" name="Kreis"/>
                      <p:cNvSpPr/>
                      <p:nvPr/>
                    </p:nvSpPr>
                    <p:spPr>
                      <a:xfrm>
                        <a:off x="0" y="47741"/>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49" name="Kreis"/>
                      <p:cNvSpPr/>
                      <p:nvPr/>
                    </p:nvSpPr>
                    <p:spPr>
                      <a:xfrm>
                        <a:off x="68704" y="95483"/>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50" name="Kreis"/>
                      <p:cNvSpPr/>
                      <p:nvPr/>
                    </p:nvSpPr>
                    <p:spPr>
                      <a:xfrm>
                        <a:off x="0" y="95483"/>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161" name="Gruppieren"/>
                  <p:cNvGrpSpPr/>
                  <p:nvPr/>
                </p:nvGrpSpPr>
                <p:grpSpPr>
                  <a:xfrm>
                    <a:off x="509251" y="0"/>
                    <a:ext cx="149358" cy="149358"/>
                    <a:chOff x="0" y="0"/>
                    <a:chExt cx="149357" cy="149357"/>
                  </a:xfrm>
                </p:grpSpPr>
                <p:sp>
                  <p:nvSpPr>
                    <p:cNvPr id="2153" name="Abgerundetes Rechteck"/>
                    <p:cNvSpPr/>
                    <p:nvPr/>
                  </p:nvSpPr>
                  <p:spPr>
                    <a:xfrm>
                      <a:off x="0" y="0"/>
                      <a:ext cx="149358" cy="14935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60" name="Gruppieren"/>
                    <p:cNvGrpSpPr/>
                    <p:nvPr/>
                  </p:nvGrpSpPr>
                  <p:grpSpPr>
                    <a:xfrm>
                      <a:off x="23897" y="10455"/>
                      <a:ext cx="104656" cy="131435"/>
                      <a:chOff x="0" y="0"/>
                      <a:chExt cx="104655" cy="131434"/>
                    </a:xfrm>
                  </p:grpSpPr>
                  <p:sp>
                    <p:nvSpPr>
                      <p:cNvPr id="2154" name="Kreis"/>
                      <p:cNvSpPr/>
                      <p:nvPr/>
                    </p:nvSpPr>
                    <p:spPr>
                      <a:xfrm>
                        <a:off x="0" y="0"/>
                        <a:ext cx="35951"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55" name="Kreis"/>
                      <p:cNvSpPr/>
                      <p:nvPr/>
                    </p:nvSpPr>
                    <p:spPr>
                      <a:xfrm>
                        <a:off x="68704" y="0"/>
                        <a:ext cx="35952"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56" name="Kreis"/>
                      <p:cNvSpPr/>
                      <p:nvPr/>
                    </p:nvSpPr>
                    <p:spPr>
                      <a:xfrm>
                        <a:off x="68704" y="47741"/>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57" name="Kreis"/>
                      <p:cNvSpPr/>
                      <p:nvPr/>
                    </p:nvSpPr>
                    <p:spPr>
                      <a:xfrm>
                        <a:off x="0" y="47741"/>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58" name="Kreis"/>
                      <p:cNvSpPr/>
                      <p:nvPr/>
                    </p:nvSpPr>
                    <p:spPr>
                      <a:xfrm>
                        <a:off x="68704" y="95483"/>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59" name="Kreis"/>
                      <p:cNvSpPr/>
                      <p:nvPr/>
                    </p:nvSpPr>
                    <p:spPr>
                      <a:xfrm>
                        <a:off x="0" y="95483"/>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170" name="Gruppieren"/>
                  <p:cNvGrpSpPr/>
                  <p:nvPr/>
                </p:nvGrpSpPr>
                <p:grpSpPr>
                  <a:xfrm>
                    <a:off x="679895" y="0"/>
                    <a:ext cx="149359" cy="149358"/>
                    <a:chOff x="0" y="0"/>
                    <a:chExt cx="149357" cy="149357"/>
                  </a:xfrm>
                </p:grpSpPr>
                <p:sp>
                  <p:nvSpPr>
                    <p:cNvPr id="2162" name="Abgerundetes Rechteck"/>
                    <p:cNvSpPr/>
                    <p:nvPr/>
                  </p:nvSpPr>
                  <p:spPr>
                    <a:xfrm>
                      <a:off x="0" y="0"/>
                      <a:ext cx="149358" cy="14935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169" name="Gruppieren"/>
                    <p:cNvGrpSpPr/>
                    <p:nvPr/>
                  </p:nvGrpSpPr>
                  <p:grpSpPr>
                    <a:xfrm>
                      <a:off x="23897" y="10455"/>
                      <a:ext cx="104656" cy="131435"/>
                      <a:chOff x="0" y="0"/>
                      <a:chExt cx="104655" cy="131434"/>
                    </a:xfrm>
                  </p:grpSpPr>
                  <p:sp>
                    <p:nvSpPr>
                      <p:cNvPr id="2163" name="Kreis"/>
                      <p:cNvSpPr/>
                      <p:nvPr/>
                    </p:nvSpPr>
                    <p:spPr>
                      <a:xfrm>
                        <a:off x="0" y="0"/>
                        <a:ext cx="35951"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64" name="Kreis"/>
                      <p:cNvSpPr/>
                      <p:nvPr/>
                    </p:nvSpPr>
                    <p:spPr>
                      <a:xfrm>
                        <a:off x="68704" y="0"/>
                        <a:ext cx="35952" cy="3595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65" name="Kreis"/>
                      <p:cNvSpPr/>
                      <p:nvPr/>
                    </p:nvSpPr>
                    <p:spPr>
                      <a:xfrm>
                        <a:off x="68704" y="47741"/>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66" name="Kreis"/>
                      <p:cNvSpPr/>
                      <p:nvPr/>
                    </p:nvSpPr>
                    <p:spPr>
                      <a:xfrm>
                        <a:off x="0" y="47741"/>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67" name="Kreis"/>
                      <p:cNvSpPr/>
                      <p:nvPr/>
                    </p:nvSpPr>
                    <p:spPr>
                      <a:xfrm>
                        <a:off x="68704" y="95483"/>
                        <a:ext cx="35952"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68" name="Kreis"/>
                      <p:cNvSpPr/>
                      <p:nvPr/>
                    </p:nvSpPr>
                    <p:spPr>
                      <a:xfrm>
                        <a:off x="0" y="95483"/>
                        <a:ext cx="35951" cy="35952"/>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180" name="Gruppieren"/>
              <p:cNvGrpSpPr/>
              <p:nvPr/>
            </p:nvGrpSpPr>
            <p:grpSpPr>
              <a:xfrm>
                <a:off x="146349" y="-1"/>
                <a:ext cx="1244277" cy="870922"/>
                <a:chOff x="0" y="0"/>
                <a:chExt cx="1244275" cy="870920"/>
              </a:xfrm>
            </p:grpSpPr>
            <p:sp>
              <p:nvSpPr>
                <p:cNvPr id="2173" name="Rechteck"/>
                <p:cNvSpPr/>
                <p:nvPr/>
              </p:nvSpPr>
              <p:spPr>
                <a:xfrm rot="21240000">
                  <a:off x="36120" y="59194"/>
                  <a:ext cx="1172035" cy="752533"/>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176" name="Gruppieren"/>
                <p:cNvGrpSpPr/>
                <p:nvPr/>
              </p:nvGrpSpPr>
              <p:grpSpPr>
                <a:xfrm rot="21240000">
                  <a:off x="447634" y="362088"/>
                  <a:ext cx="164864" cy="164863"/>
                  <a:chOff x="0" y="0"/>
                  <a:chExt cx="164862" cy="164862"/>
                </a:xfrm>
              </p:grpSpPr>
              <p:sp>
                <p:nvSpPr>
                  <p:cNvPr id="2174" name="Abgerundetes Rechteck"/>
                  <p:cNvSpPr/>
                  <p:nvPr/>
                </p:nvSpPr>
                <p:spPr>
                  <a:xfrm>
                    <a:off x="0" y="0"/>
                    <a:ext cx="164863" cy="164863"/>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75" name="Kreis"/>
                  <p:cNvSpPr/>
                  <p:nvPr/>
                </p:nvSpPr>
                <p:spPr>
                  <a:xfrm>
                    <a:off x="62589" y="62589"/>
                    <a:ext cx="39684" cy="3968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179" name="Gruppieren"/>
                <p:cNvGrpSpPr/>
                <p:nvPr/>
              </p:nvGrpSpPr>
              <p:grpSpPr>
                <a:xfrm rot="21240000">
                  <a:off x="631776" y="343969"/>
                  <a:ext cx="164864" cy="164864"/>
                  <a:chOff x="0" y="0"/>
                  <a:chExt cx="164862" cy="164862"/>
                </a:xfrm>
              </p:grpSpPr>
              <p:sp>
                <p:nvSpPr>
                  <p:cNvPr id="2177" name="Abgerundetes Rechteck"/>
                  <p:cNvSpPr/>
                  <p:nvPr/>
                </p:nvSpPr>
                <p:spPr>
                  <a:xfrm>
                    <a:off x="0" y="0"/>
                    <a:ext cx="164863" cy="164863"/>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178" name="Kreis"/>
                  <p:cNvSpPr/>
                  <p:nvPr/>
                </p:nvSpPr>
                <p:spPr>
                  <a:xfrm>
                    <a:off x="62589" y="62589"/>
                    <a:ext cx="39684" cy="3968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188" name="Gruppieren"/>
            <p:cNvGrpSpPr/>
            <p:nvPr/>
          </p:nvGrpSpPr>
          <p:grpSpPr>
            <a:xfrm>
              <a:off x="6078458" y="1842980"/>
              <a:ext cx="1698880" cy="1009757"/>
              <a:chOff x="0" y="0"/>
              <a:chExt cx="1698878" cy="1009755"/>
            </a:xfrm>
          </p:grpSpPr>
          <p:grpSp>
            <p:nvGrpSpPr>
              <p:cNvPr id="2184" name="Gruppieren"/>
              <p:cNvGrpSpPr/>
              <p:nvPr/>
            </p:nvGrpSpPr>
            <p:grpSpPr>
              <a:xfrm>
                <a:off x="97452" y="247292"/>
                <a:ext cx="1601427" cy="762464"/>
                <a:chOff x="0" y="0"/>
                <a:chExt cx="1601426" cy="762463"/>
              </a:xfrm>
            </p:grpSpPr>
            <p:sp>
              <p:nvSpPr>
                <p:cNvPr id="2182" name="Rechteck"/>
                <p:cNvSpPr/>
                <p:nvPr/>
              </p:nvSpPr>
              <p:spPr>
                <a:xfrm>
                  <a:off x="157594" y="0"/>
                  <a:ext cx="1244276" cy="762464"/>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183" name="3+3+3"/>
                <p:cNvSpPr txBox="1"/>
                <p:nvPr/>
              </p:nvSpPr>
              <p:spPr>
                <a:xfrm>
                  <a:off x="0" y="73133"/>
                  <a:ext cx="1601427" cy="616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1500" b="1">
                      <a:latin typeface="Comic Sans MS"/>
                      <a:ea typeface="Comic Sans MS"/>
                      <a:cs typeface="Comic Sans MS"/>
                      <a:sym typeface="Comic Sans MS"/>
                    </a:defRPr>
                  </a:lvl1pPr>
                </a:lstStyle>
                <a:p>
                  <a:r>
                    <a:rPr sz="1125"/>
                    <a:t>3+3+3  </a:t>
                  </a:r>
                </a:p>
              </p:txBody>
            </p:sp>
          </p:grpSp>
          <p:grpSp>
            <p:nvGrpSpPr>
              <p:cNvPr id="2187" name="Gruppieren"/>
              <p:cNvGrpSpPr/>
              <p:nvPr/>
            </p:nvGrpSpPr>
            <p:grpSpPr>
              <a:xfrm rot="480000">
                <a:off x="46999" y="107606"/>
                <a:ext cx="1601428" cy="787401"/>
                <a:chOff x="0" y="0"/>
                <a:chExt cx="1601426" cy="787400"/>
              </a:xfrm>
            </p:grpSpPr>
            <p:sp>
              <p:nvSpPr>
                <p:cNvPr id="2185" name="Rechteck"/>
                <p:cNvSpPr/>
                <p:nvPr/>
              </p:nvSpPr>
              <p:spPr>
                <a:xfrm>
                  <a:off x="165713" y="0"/>
                  <a:ext cx="1270001" cy="787400"/>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186" name="1+1"/>
                <p:cNvSpPr txBox="1"/>
                <p:nvPr/>
              </p:nvSpPr>
              <p:spPr>
                <a:xfrm>
                  <a:off x="0" y="85482"/>
                  <a:ext cx="1601427" cy="616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1500" b="1">
                      <a:latin typeface="Helvetica Neue"/>
                      <a:ea typeface="Helvetica Neue"/>
                      <a:cs typeface="Helvetica Neue"/>
                      <a:sym typeface="Helvetica Neue"/>
                    </a:defRPr>
                  </a:lvl1pPr>
                </a:lstStyle>
                <a:p>
                  <a:r>
                    <a:rPr sz="1125"/>
                    <a:t>1+1  </a:t>
                  </a:r>
                </a:p>
              </p:txBody>
            </p:sp>
          </p:grpSp>
        </p:grpSp>
        <p:grpSp>
          <p:nvGrpSpPr>
            <p:cNvPr id="2198" name="Gruppieren"/>
            <p:cNvGrpSpPr/>
            <p:nvPr/>
          </p:nvGrpSpPr>
          <p:grpSpPr>
            <a:xfrm>
              <a:off x="5630053" y="3068689"/>
              <a:ext cx="2100729" cy="1247804"/>
              <a:chOff x="0" y="0"/>
              <a:chExt cx="2100727" cy="1247803"/>
            </a:xfrm>
          </p:grpSpPr>
          <p:grpSp>
            <p:nvGrpSpPr>
              <p:cNvPr id="2191" name="Gruppieren"/>
              <p:cNvGrpSpPr/>
              <p:nvPr/>
            </p:nvGrpSpPr>
            <p:grpSpPr>
              <a:xfrm rot="300000">
                <a:off x="32255" y="70925"/>
                <a:ext cx="1663040" cy="812801"/>
                <a:chOff x="0" y="0"/>
                <a:chExt cx="1663038" cy="812800"/>
              </a:xfrm>
            </p:grpSpPr>
            <p:sp>
              <p:nvSpPr>
                <p:cNvPr id="2189" name="Rechteck"/>
                <p:cNvSpPr/>
                <p:nvPr/>
              </p:nvSpPr>
              <p:spPr>
                <a:xfrm>
                  <a:off x="244703" y="-1"/>
                  <a:ext cx="1136814" cy="812801"/>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190" name="5 Zweier"/>
                <p:cNvSpPr txBox="1"/>
                <p:nvPr/>
              </p:nvSpPr>
              <p:spPr>
                <a:xfrm>
                  <a:off x="0" y="93776"/>
                  <a:ext cx="1663039" cy="6571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1500" b="1">
                      <a:latin typeface="Comic Sans MS"/>
                      <a:ea typeface="Comic Sans MS"/>
                      <a:cs typeface="Comic Sans MS"/>
                      <a:sym typeface="Comic Sans MS"/>
                    </a:defRPr>
                  </a:lvl1pPr>
                </a:lstStyle>
                <a:p>
                  <a:r>
                    <a:rPr sz="1125"/>
                    <a:t>5 Zweier  </a:t>
                  </a:r>
                </a:p>
              </p:txBody>
            </p:sp>
          </p:grpSp>
          <p:grpSp>
            <p:nvGrpSpPr>
              <p:cNvPr id="2194" name="Gruppieren"/>
              <p:cNvGrpSpPr/>
              <p:nvPr/>
            </p:nvGrpSpPr>
            <p:grpSpPr>
              <a:xfrm>
                <a:off x="164037" y="70925"/>
                <a:ext cx="1601428" cy="770914"/>
                <a:chOff x="0" y="0"/>
                <a:chExt cx="1601426" cy="770913"/>
              </a:xfrm>
            </p:grpSpPr>
            <p:sp>
              <p:nvSpPr>
                <p:cNvPr id="2192" name="Rechteck"/>
                <p:cNvSpPr/>
                <p:nvPr/>
              </p:nvSpPr>
              <p:spPr>
                <a:xfrm>
                  <a:off x="165713" y="0"/>
                  <a:ext cx="1270001" cy="770914"/>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193" name="2 Vierer"/>
                <p:cNvSpPr txBox="1"/>
                <p:nvPr/>
              </p:nvSpPr>
              <p:spPr>
                <a:xfrm>
                  <a:off x="0" y="77239"/>
                  <a:ext cx="1601427" cy="616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1500" b="1">
                      <a:latin typeface="Helvetica Neue"/>
                      <a:ea typeface="Helvetica Neue"/>
                      <a:cs typeface="Helvetica Neue"/>
                      <a:sym typeface="Helvetica Neue"/>
                    </a:defRPr>
                  </a:lvl1pPr>
                </a:lstStyle>
                <a:p>
                  <a:r>
                    <a:rPr sz="1125"/>
                    <a:t>2 Vierer  </a:t>
                  </a:r>
                </a:p>
              </p:txBody>
            </p:sp>
          </p:grpSp>
          <p:grpSp>
            <p:nvGrpSpPr>
              <p:cNvPr id="2197" name="Gruppieren"/>
              <p:cNvGrpSpPr/>
              <p:nvPr/>
            </p:nvGrpSpPr>
            <p:grpSpPr>
              <a:xfrm>
                <a:off x="499301" y="476889"/>
                <a:ext cx="1601427" cy="770915"/>
                <a:chOff x="0" y="0"/>
                <a:chExt cx="1601426" cy="770913"/>
              </a:xfrm>
            </p:grpSpPr>
            <p:sp>
              <p:nvSpPr>
                <p:cNvPr id="2195" name="Rechteck"/>
                <p:cNvSpPr/>
                <p:nvPr/>
              </p:nvSpPr>
              <p:spPr>
                <a:xfrm>
                  <a:off x="165713" y="0"/>
                  <a:ext cx="1270001" cy="770914"/>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196" name="3 Zweier"/>
                <p:cNvSpPr txBox="1"/>
                <p:nvPr/>
              </p:nvSpPr>
              <p:spPr>
                <a:xfrm>
                  <a:off x="0" y="77239"/>
                  <a:ext cx="1601427" cy="616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sz="1500" b="1">
                      <a:latin typeface="Comic Sans MS"/>
                      <a:ea typeface="Comic Sans MS"/>
                      <a:cs typeface="Comic Sans MS"/>
                      <a:sym typeface="Comic Sans MS"/>
                    </a:defRPr>
                  </a:pPr>
                  <a:r>
                    <a:rPr sz="1125">
                      <a:latin typeface="Helvetica Neue"/>
                      <a:ea typeface="Helvetica Neue"/>
                      <a:cs typeface="Helvetica Neue"/>
                      <a:sym typeface="Helvetica Neue"/>
                    </a:rPr>
                    <a:t>3 Zweier</a:t>
                  </a:r>
                  <a:r>
                    <a:rPr sz="1125"/>
                    <a:t>  </a:t>
                  </a:r>
                </a:p>
              </p:txBody>
            </p:sp>
          </p:grpSp>
        </p:grpSp>
        <p:grpSp>
          <p:nvGrpSpPr>
            <p:cNvPr id="2203" name="Gruppieren"/>
            <p:cNvGrpSpPr/>
            <p:nvPr/>
          </p:nvGrpSpPr>
          <p:grpSpPr>
            <a:xfrm>
              <a:off x="5387133" y="4532446"/>
              <a:ext cx="1375666" cy="849239"/>
              <a:chOff x="0" y="0"/>
              <a:chExt cx="1375664" cy="849237"/>
            </a:xfrm>
          </p:grpSpPr>
          <p:sp>
            <p:nvSpPr>
              <p:cNvPr id="2199" name="Rechteck"/>
              <p:cNvSpPr/>
              <p:nvPr/>
            </p:nvSpPr>
            <p:spPr>
              <a:xfrm>
                <a:off x="105664" y="51893"/>
                <a:ext cx="1270001" cy="770915"/>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202" name="Gruppieren"/>
              <p:cNvGrpSpPr/>
              <p:nvPr/>
            </p:nvGrpSpPr>
            <p:grpSpPr>
              <a:xfrm>
                <a:off x="-1" y="-1"/>
                <a:ext cx="1270001" cy="849239"/>
                <a:chOff x="0" y="0"/>
                <a:chExt cx="1270000" cy="849237"/>
              </a:xfrm>
            </p:grpSpPr>
            <p:sp>
              <p:nvSpPr>
                <p:cNvPr id="2200" name="Rechteck"/>
                <p:cNvSpPr/>
                <p:nvPr/>
              </p:nvSpPr>
              <p:spPr>
                <a:xfrm>
                  <a:off x="-1" y="0"/>
                  <a:ext cx="1270001" cy="806089"/>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201" name="Ich habe 2…"/>
                <p:cNvSpPr txBox="1"/>
                <p:nvPr/>
              </p:nvSpPr>
              <p:spPr>
                <a:xfrm>
                  <a:off x="138474" y="43148"/>
                  <a:ext cx="1053953" cy="8060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200" b="1">
                      <a:latin typeface="Helvetica Neue"/>
                      <a:ea typeface="Helvetica Neue"/>
                      <a:cs typeface="Helvetica Neue"/>
                      <a:sym typeface="Helvetica Neue"/>
                    </a:defRPr>
                  </a:pPr>
                  <a:r>
                    <a:rPr sz="900"/>
                    <a:t>Ich habe 2 </a:t>
                  </a:r>
                </a:p>
                <a:p>
                  <a:pPr defTabSz="438150">
                    <a:lnSpc>
                      <a:spcPct val="120000"/>
                    </a:lnSpc>
                    <a:defRPr sz="1200" b="1">
                      <a:latin typeface="Helvetica Neue"/>
                      <a:ea typeface="Helvetica Neue"/>
                      <a:cs typeface="Helvetica Neue"/>
                      <a:sym typeface="Helvetica Neue"/>
                    </a:defRPr>
                  </a:pPr>
                  <a:r>
                    <a:rPr sz="900"/>
                    <a:t>mal eine 1 gewürfelt.</a:t>
                  </a:r>
                </a:p>
              </p:txBody>
            </p:sp>
          </p:grpSp>
        </p:grpSp>
      </p:grpSp>
      <p:pic>
        <p:nvPicPr>
          <p:cNvPr id="6" name="Bildschirmfoto 2018-11-06 um 17.59.14.png" descr="Bildschirmfoto 2018-11-06 um 17.59.14.png">
            <a:extLst>
              <a:ext uri="{FF2B5EF4-FFF2-40B4-BE49-F238E27FC236}">
                <a16:creationId xmlns:a16="http://schemas.microsoft.com/office/drawing/2014/main" id="{935B13F1-EB04-53B4-F77E-9A8F74A6D4F3}"/>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C568B2BF-9076-BD4B-7455-FE3E1DF8FEC9}"/>
              </a:ext>
            </a:extLst>
          </p:cNvPr>
          <p:cNvSpPr>
            <a:spLocks noGrp="1"/>
          </p:cNvSpPr>
          <p:nvPr>
            <p:ph type="body" sz="quarter" idx="13"/>
          </p:nvPr>
        </p:nvSpPr>
        <p:spPr>
          <a:xfrm>
            <a:off x="1096422" y="1059424"/>
            <a:ext cx="7821728" cy="445628"/>
          </a:xfrm>
        </p:spPr>
        <p:txBody>
          <a:bodyPr/>
          <a:lstStyle/>
          <a:p>
            <a:r>
              <a:rPr lang="de-DE" dirty="0"/>
              <a:t>FLEXIBLE DARSTELLUNGSWECHSEL– AUFGABENSTELLUNG KOMPAKT PASCH WÜRFELN</a:t>
            </a:r>
          </a:p>
        </p:txBody>
      </p:sp>
      <p:sp>
        <p:nvSpPr>
          <p:cNvPr id="38" name="Rechteck 37">
            <a:extLst>
              <a:ext uri="{FF2B5EF4-FFF2-40B4-BE49-F238E27FC236}">
                <a16:creationId xmlns:a16="http://schemas.microsoft.com/office/drawing/2014/main" id="{B37F554E-FB81-398E-E055-2C68A2B5F96A}"/>
              </a:ext>
            </a:extLst>
          </p:cNvPr>
          <p:cNvSpPr/>
          <p:nvPr/>
        </p:nvSpPr>
        <p:spPr>
          <a:xfrm>
            <a:off x="3053565" y="1448432"/>
            <a:ext cx="5864585" cy="198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Rechteck 38">
            <a:extLst>
              <a:ext uri="{FF2B5EF4-FFF2-40B4-BE49-F238E27FC236}">
                <a16:creationId xmlns:a16="http://schemas.microsoft.com/office/drawing/2014/main" id="{A443A3D5-151E-8DFD-7821-300CBFEFBBB4}"/>
              </a:ext>
            </a:extLst>
          </p:cNvPr>
          <p:cNvSpPr/>
          <p:nvPr/>
        </p:nvSpPr>
        <p:spPr>
          <a:xfrm>
            <a:off x="6990213" y="3392454"/>
            <a:ext cx="1975446" cy="2495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7" name="Gruppieren 36">
            <a:extLst>
              <a:ext uri="{FF2B5EF4-FFF2-40B4-BE49-F238E27FC236}">
                <a16:creationId xmlns:a16="http://schemas.microsoft.com/office/drawing/2014/main" id="{EEC9D7B0-3CF6-CACA-C5B0-69E64D4B65A7}"/>
              </a:ext>
            </a:extLst>
          </p:cNvPr>
          <p:cNvGrpSpPr/>
          <p:nvPr/>
        </p:nvGrpSpPr>
        <p:grpSpPr>
          <a:xfrm>
            <a:off x="3317654" y="1683424"/>
            <a:ext cx="4614938" cy="1733979"/>
            <a:chOff x="1497890" y="5674609"/>
            <a:chExt cx="4614938" cy="1733979"/>
          </a:xfrm>
        </p:grpSpPr>
        <p:sp>
          <p:nvSpPr>
            <p:cNvPr id="18" name="Rechteck 17">
              <a:extLst>
                <a:ext uri="{FF2B5EF4-FFF2-40B4-BE49-F238E27FC236}">
                  <a16:creationId xmlns:a16="http://schemas.microsoft.com/office/drawing/2014/main" id="{160697BC-3EC4-04C5-DC46-8B8DB44D5DF2}"/>
                </a:ext>
              </a:extLst>
            </p:cNvPr>
            <p:cNvSpPr/>
            <p:nvPr/>
          </p:nvSpPr>
          <p:spPr>
            <a:xfrm>
              <a:off x="1497890" y="5674609"/>
              <a:ext cx="4614938" cy="173397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Abgerundetes Rechteck 20">
              <a:extLst>
                <a:ext uri="{FF2B5EF4-FFF2-40B4-BE49-F238E27FC236}">
                  <a16:creationId xmlns:a16="http://schemas.microsoft.com/office/drawing/2014/main" id="{C3C5CC72-A332-A663-7C03-748ABBDCE62C}"/>
                </a:ext>
              </a:extLst>
            </p:cNvPr>
            <p:cNvSpPr/>
            <p:nvPr/>
          </p:nvSpPr>
          <p:spPr>
            <a:xfrm>
              <a:off x="4037703" y="6878899"/>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 name="Gerade Verbindung mit Pfeil 22">
              <a:extLst>
                <a:ext uri="{FF2B5EF4-FFF2-40B4-BE49-F238E27FC236}">
                  <a16:creationId xmlns:a16="http://schemas.microsoft.com/office/drawing/2014/main" id="{A1FAA939-A39F-E524-2EA8-403653DB3742}"/>
                </a:ext>
              </a:extLst>
            </p:cNvPr>
            <p:cNvCxnSpPr>
              <a:cxnSpLocks/>
            </p:cNvCxnSpPr>
            <p:nvPr/>
          </p:nvCxnSpPr>
          <p:spPr>
            <a:xfrm>
              <a:off x="3434520" y="6712187"/>
              <a:ext cx="522192" cy="395137"/>
            </a:xfrm>
            <a:prstGeom prst="straightConnector1">
              <a:avLst/>
            </a:prstGeom>
            <a:ln w="41275">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54E4387F-47AF-2C7C-C33C-D9443806E395}"/>
                </a:ext>
              </a:extLst>
            </p:cNvPr>
            <p:cNvGrpSpPr/>
            <p:nvPr/>
          </p:nvGrpSpPr>
          <p:grpSpPr>
            <a:xfrm>
              <a:off x="1562656" y="5816496"/>
              <a:ext cx="4082857" cy="977072"/>
              <a:chOff x="3133639" y="5465723"/>
              <a:chExt cx="4082857" cy="977072"/>
            </a:xfrm>
          </p:grpSpPr>
          <p:grpSp>
            <p:nvGrpSpPr>
              <p:cNvPr id="3" name="Gruppieren 2">
                <a:extLst>
                  <a:ext uri="{FF2B5EF4-FFF2-40B4-BE49-F238E27FC236}">
                    <a16:creationId xmlns:a16="http://schemas.microsoft.com/office/drawing/2014/main" id="{370B5DC3-57F6-AB06-2AB9-F242FA47568E}"/>
                  </a:ext>
                </a:extLst>
              </p:cNvPr>
              <p:cNvGrpSpPr/>
              <p:nvPr/>
            </p:nvGrpSpPr>
            <p:grpSpPr>
              <a:xfrm>
                <a:off x="3133639" y="6042032"/>
                <a:ext cx="1939445" cy="400763"/>
                <a:chOff x="5966616" y="6014704"/>
                <a:chExt cx="1939445" cy="400763"/>
              </a:xfrm>
            </p:grpSpPr>
            <p:sp>
              <p:nvSpPr>
                <p:cNvPr id="16" name="Abgerundetes Rechteck 15">
                  <a:extLst>
                    <a:ext uri="{FF2B5EF4-FFF2-40B4-BE49-F238E27FC236}">
                      <a16:creationId xmlns:a16="http://schemas.microsoft.com/office/drawing/2014/main" id="{BC54B53B-7B39-4C5F-B762-7085F14E2BCD}"/>
                    </a:ext>
                  </a:extLst>
                </p:cNvPr>
                <p:cNvSpPr/>
                <p:nvPr/>
              </p:nvSpPr>
              <p:spPr>
                <a:xfrm>
                  <a:off x="6056693" y="6015417"/>
                  <a:ext cx="171298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99FE84A6-1E6E-9193-A421-A3B7FBC3FD56}"/>
                    </a:ext>
                  </a:extLst>
                </p:cNvPr>
                <p:cNvSpPr txBox="1"/>
                <p:nvPr/>
              </p:nvSpPr>
              <p:spPr>
                <a:xfrm>
                  <a:off x="5966616" y="6014704"/>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Bilder</a:t>
                  </a:r>
                </a:p>
              </p:txBody>
            </p:sp>
          </p:grpSp>
          <p:grpSp>
            <p:nvGrpSpPr>
              <p:cNvPr id="4" name="Gruppieren 3">
                <a:extLst>
                  <a:ext uri="{FF2B5EF4-FFF2-40B4-BE49-F238E27FC236}">
                    <a16:creationId xmlns:a16="http://schemas.microsoft.com/office/drawing/2014/main" id="{89B27F83-36D3-2A49-0D74-AE9AC0A2EEDA}"/>
                  </a:ext>
                </a:extLst>
              </p:cNvPr>
              <p:cNvGrpSpPr/>
              <p:nvPr/>
            </p:nvGrpSpPr>
            <p:grpSpPr>
              <a:xfrm>
                <a:off x="5790142" y="5465723"/>
                <a:ext cx="1426354" cy="664035"/>
                <a:chOff x="5977857" y="5076060"/>
                <a:chExt cx="1939445" cy="400050"/>
              </a:xfrm>
            </p:grpSpPr>
            <p:sp>
              <p:nvSpPr>
                <p:cNvPr id="14" name="Abgerundetes Rechteck 13">
                  <a:extLst>
                    <a:ext uri="{FF2B5EF4-FFF2-40B4-BE49-F238E27FC236}">
                      <a16:creationId xmlns:a16="http://schemas.microsoft.com/office/drawing/2014/main" id="{28C2C4B2-437D-419E-1AD2-A420CB39695F}"/>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A1FE4B16-1277-D164-30CA-C810326A7E0B}"/>
                    </a:ext>
                  </a:extLst>
                </p:cNvPr>
                <p:cNvSpPr txBox="1"/>
                <p:nvPr/>
              </p:nvSpPr>
              <p:spPr>
                <a:xfrm>
                  <a:off x="5977857" y="5086726"/>
                  <a:ext cx="1939445" cy="389384"/>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Schriftliche Symbole</a:t>
                  </a:r>
                </a:p>
              </p:txBody>
            </p:sp>
          </p:grpSp>
          <p:cxnSp>
            <p:nvCxnSpPr>
              <p:cNvPr id="10" name="Gerade Verbindung mit Pfeil 9">
                <a:extLst>
                  <a:ext uri="{FF2B5EF4-FFF2-40B4-BE49-F238E27FC236}">
                    <a16:creationId xmlns:a16="http://schemas.microsoft.com/office/drawing/2014/main" id="{B844D5FF-6FCB-3B9F-4F4F-F97BD5ADEFD0}"/>
                  </a:ext>
                </a:extLst>
              </p:cNvPr>
              <p:cNvCxnSpPr>
                <a:cxnSpLocks/>
              </p:cNvCxnSpPr>
              <p:nvPr/>
            </p:nvCxnSpPr>
            <p:spPr>
              <a:xfrm flipV="1">
                <a:off x="5016750" y="5785363"/>
                <a:ext cx="717058" cy="420105"/>
              </a:xfrm>
              <a:prstGeom prst="straightConnector1">
                <a:avLst/>
              </a:prstGeom>
              <a:ln w="41275">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580B8B74-F796-87D4-6170-610A0693A8D4}"/>
                </a:ext>
              </a:extLst>
            </p:cNvPr>
            <p:cNvSpPr txBox="1"/>
            <p:nvPr/>
          </p:nvSpPr>
          <p:spPr>
            <a:xfrm>
              <a:off x="3983147" y="6909617"/>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Situationen</a:t>
              </a:r>
            </a:p>
          </p:txBody>
        </p:sp>
        <p:cxnSp>
          <p:nvCxnSpPr>
            <p:cNvPr id="27" name="Gerade Verbindung mit Pfeil 26">
              <a:extLst>
                <a:ext uri="{FF2B5EF4-FFF2-40B4-BE49-F238E27FC236}">
                  <a16:creationId xmlns:a16="http://schemas.microsoft.com/office/drawing/2014/main" id="{0DA40CBC-24C2-3803-B90C-83304992550D}"/>
                </a:ext>
              </a:extLst>
            </p:cNvPr>
            <p:cNvCxnSpPr>
              <a:cxnSpLocks/>
            </p:cNvCxnSpPr>
            <p:nvPr/>
          </p:nvCxnSpPr>
          <p:spPr>
            <a:xfrm>
              <a:off x="4871072" y="6519557"/>
              <a:ext cx="0" cy="338443"/>
            </a:xfrm>
            <a:prstGeom prst="straightConnector1">
              <a:avLst/>
            </a:prstGeom>
            <a:ln w="41275">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9" name="Textfeld 18">
            <a:extLst>
              <a:ext uri="{FF2B5EF4-FFF2-40B4-BE49-F238E27FC236}">
                <a16:creationId xmlns:a16="http://schemas.microsoft.com/office/drawing/2014/main" id="{04D2D07A-E00E-B427-B0B0-27A4F0049E19}"/>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24" name="Foliennummernplatzhalter 4">
            <a:extLst>
              <a:ext uri="{FF2B5EF4-FFF2-40B4-BE49-F238E27FC236}">
                <a16:creationId xmlns:a16="http://schemas.microsoft.com/office/drawing/2014/main" id="{A09E0773-1843-4EF8-9597-3FE5B088FF3C}"/>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64</a:t>
            </a:fld>
            <a:endParaRPr lang="de-DE" dirty="0"/>
          </a:p>
        </p:txBody>
      </p:sp>
      <p:sp>
        <p:nvSpPr>
          <p:cNvPr id="11" name="Titel 1">
            <a:extLst>
              <a:ext uri="{FF2B5EF4-FFF2-40B4-BE49-F238E27FC236}">
                <a16:creationId xmlns:a16="http://schemas.microsoft.com/office/drawing/2014/main" id="{6514616F-9860-7401-5114-F54A732BADE9}"/>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83710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37"/>
                                        </p:tgtEl>
                                      </p:cBhvr>
                                    </p:animEffect>
                                    <p:animScale>
                                      <p:cBhvr>
                                        <p:cTn id="9" dur="250" autoRev="1" fill="hold"/>
                                        <p:tgtEl>
                                          <p:spTgt spid="37"/>
                                        </p:tgtEl>
                                      </p:cBhvr>
                                      <p:by x="105000" y="105000"/>
                                    </p:animScale>
                                  </p:childTnLst>
                                </p:cTn>
                              </p:par>
                              <p:par>
                                <p:cTn id="10" presetID="1"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3" name="Gruppieren"/>
          <p:cNvGrpSpPr/>
          <p:nvPr/>
        </p:nvGrpSpPr>
        <p:grpSpPr>
          <a:xfrm>
            <a:off x="210576" y="1922328"/>
            <a:ext cx="2790823" cy="3615072"/>
            <a:chOff x="0" y="0"/>
            <a:chExt cx="3721096" cy="4820095"/>
          </a:xfrm>
        </p:grpSpPr>
        <p:sp>
          <p:nvSpPr>
            <p:cNvPr id="2210"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2211"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sp>
          <p:nvSpPr>
            <p:cNvPr id="2212" name="Beschreiben der Würfe.…"/>
            <p:cNvSpPr txBox="1"/>
            <p:nvPr/>
          </p:nvSpPr>
          <p:spPr>
            <a:xfrm>
              <a:off x="0" y="1372581"/>
              <a:ext cx="3697500" cy="34064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p>
              <a:pPr marL="310356" indent="-138906" defTabSz="342900">
                <a:buSzPct val="150000"/>
                <a:buChar char="•"/>
                <a:defRPr>
                  <a:latin typeface="Helvetica Neue"/>
                  <a:ea typeface="Helvetica Neue"/>
                  <a:cs typeface="Helvetica Neue"/>
                  <a:sym typeface="Helvetica Neue"/>
                </a:defRPr>
              </a:pPr>
              <a:r>
                <a:rPr sz="1350" dirty="0" err="1"/>
                <a:t>Beschreiben</a:t>
              </a:r>
              <a:r>
                <a:rPr sz="1350" dirty="0"/>
                <a:t> der </a:t>
              </a:r>
              <a:r>
                <a:rPr sz="1350" dirty="0" err="1"/>
                <a:t>Würfe</a:t>
              </a:r>
              <a:r>
                <a:rPr sz="1350" dirty="0"/>
                <a:t>.</a:t>
              </a:r>
            </a:p>
            <a:p>
              <a:pPr marL="171450" defTabSz="342900">
                <a:defRPr>
                  <a:latin typeface="Helvetica Neue"/>
                  <a:ea typeface="Helvetica Neue"/>
                  <a:cs typeface="Helvetica Neue"/>
                  <a:sym typeface="Helvetica Neue"/>
                </a:defRPr>
              </a:pPr>
              <a:endParaRPr sz="1350" dirty="0"/>
            </a:p>
            <a:p>
              <a:pPr marL="310356" indent="-138906" defTabSz="342900">
                <a:buSzPct val="150000"/>
                <a:buChar char="•"/>
                <a:defRPr>
                  <a:latin typeface="Helvetica Neue"/>
                  <a:ea typeface="Helvetica Neue"/>
                  <a:cs typeface="Helvetica Neue"/>
                  <a:sym typeface="Helvetica Neue"/>
                </a:defRPr>
              </a:pPr>
              <a:r>
                <a:rPr sz="1350" dirty="0" err="1"/>
                <a:t>Dokument</a:t>
              </a:r>
              <a:r>
                <a:rPr lang="de-DE" sz="1350" dirty="0" err="1"/>
                <a:t>ieren</a:t>
              </a:r>
              <a:r>
                <a:rPr sz="1350" dirty="0"/>
                <a:t> der </a:t>
              </a:r>
              <a:r>
                <a:rPr sz="1350" dirty="0" err="1"/>
                <a:t>Würfe</a:t>
              </a:r>
              <a:r>
                <a:rPr sz="1350" dirty="0"/>
                <a:t>.</a:t>
              </a:r>
            </a:p>
            <a:p>
              <a:pPr marL="342900" indent="-171450" algn="just" defTabSz="342900">
                <a:defRPr>
                  <a:latin typeface="Helvetica Neue"/>
                  <a:ea typeface="Helvetica Neue"/>
                  <a:cs typeface="Helvetica Neue"/>
                  <a:sym typeface="Helvetica Neue"/>
                </a:defRPr>
              </a:pPr>
              <a:endParaRPr sz="1350" dirty="0"/>
            </a:p>
            <a:p>
              <a:pPr marL="282575" indent="-111125" defTabSz="342900">
                <a:buSzPct val="150000"/>
                <a:buChar char="•"/>
                <a:defRPr>
                  <a:latin typeface="Helvetica Neue"/>
                  <a:ea typeface="Helvetica Neue"/>
                  <a:cs typeface="Helvetica Neue"/>
                  <a:sym typeface="Helvetica Neue"/>
                </a:defRPr>
              </a:pPr>
              <a:r>
                <a:rPr sz="1350" dirty="0" err="1"/>
                <a:t>Sortieren</a:t>
              </a:r>
              <a:r>
                <a:rPr sz="1350" dirty="0"/>
                <a:t> und </a:t>
              </a:r>
              <a:r>
                <a:rPr sz="1350" dirty="0" err="1"/>
                <a:t>zuordnen</a:t>
              </a:r>
              <a:r>
                <a:rPr sz="1350" dirty="0"/>
                <a:t> </a:t>
              </a:r>
              <a:r>
                <a:rPr sz="1350" dirty="0" err="1"/>
                <a:t>verschiedener</a:t>
              </a:r>
              <a:r>
                <a:rPr sz="1350" dirty="0"/>
                <a:t> </a:t>
              </a:r>
              <a:r>
                <a:rPr sz="1350" dirty="0" err="1"/>
                <a:t>Darstellungen</a:t>
              </a:r>
              <a:r>
                <a:rPr sz="1350" dirty="0"/>
                <a:t> (</a:t>
              </a:r>
              <a:r>
                <a:rPr sz="1350" dirty="0" err="1"/>
                <a:t>multiplikativ</a:t>
              </a:r>
              <a:r>
                <a:rPr sz="1350" dirty="0"/>
                <a:t>)</a:t>
              </a:r>
            </a:p>
            <a:p>
              <a:pPr marL="282575" indent="-111125" algn="just" defTabSz="342900">
                <a:buSzPct val="75000"/>
                <a:buChar char="➡"/>
                <a:defRPr>
                  <a:latin typeface="Helvetica Neue"/>
                  <a:ea typeface="Helvetica Neue"/>
                  <a:cs typeface="Helvetica Neue"/>
                  <a:sym typeface="Helvetica Neue"/>
                </a:defRPr>
              </a:pPr>
              <a:endParaRPr sz="1350" dirty="0"/>
            </a:p>
            <a:p>
              <a:pPr marL="282575" indent="-111125" defTabSz="342900">
                <a:buSzPct val="150000"/>
                <a:buChar char="•"/>
                <a:defRPr>
                  <a:latin typeface="Helvetica Neue"/>
                  <a:ea typeface="Helvetica Neue"/>
                  <a:cs typeface="Helvetica Neue"/>
                  <a:sym typeface="Helvetica Neue"/>
                </a:defRPr>
              </a:pPr>
              <a:r>
                <a:rPr sz="1350" dirty="0" err="1"/>
                <a:t>Übersetzen</a:t>
              </a:r>
              <a:r>
                <a:rPr sz="1350" dirty="0"/>
                <a:t> von </a:t>
              </a:r>
              <a:r>
                <a:rPr sz="1350" dirty="0" err="1"/>
                <a:t>Darstellungsformen</a:t>
              </a:r>
              <a:r>
                <a:rPr sz="1350" dirty="0"/>
                <a:t> der </a:t>
              </a:r>
              <a:r>
                <a:rPr sz="1350" dirty="0" err="1"/>
                <a:t>Multiplikation</a:t>
              </a:r>
              <a:r>
                <a:rPr sz="1350" dirty="0"/>
                <a:t>.</a:t>
              </a:r>
            </a:p>
          </p:txBody>
        </p:sp>
      </p:grpSp>
      <p:sp>
        <p:nvSpPr>
          <p:cNvPr id="2214" name="Abgerundetes Rechteck"/>
          <p:cNvSpPr/>
          <p:nvPr/>
        </p:nvSpPr>
        <p:spPr>
          <a:xfrm>
            <a:off x="377093" y="4623159"/>
            <a:ext cx="2614055" cy="747863"/>
          </a:xfrm>
          <a:prstGeom prst="roundRect">
            <a:avLst>
              <a:gd name="adj" fmla="val 19104"/>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grpSp>
        <p:nvGrpSpPr>
          <p:cNvPr id="2222" name="Gruppieren"/>
          <p:cNvGrpSpPr/>
          <p:nvPr/>
        </p:nvGrpSpPr>
        <p:grpSpPr>
          <a:xfrm>
            <a:off x="3260529" y="2116107"/>
            <a:ext cx="5378823" cy="3563245"/>
            <a:chOff x="0" y="0"/>
            <a:chExt cx="7171763" cy="4750991"/>
          </a:xfrm>
        </p:grpSpPr>
        <p:sp>
          <p:nvSpPr>
            <p:cNvPr id="2215" name="Rechteck"/>
            <p:cNvSpPr/>
            <p:nvPr/>
          </p:nvSpPr>
          <p:spPr>
            <a:xfrm>
              <a:off x="156894" y="0"/>
              <a:ext cx="7014869" cy="4750991"/>
            </a:xfrm>
            <a:prstGeom prst="rect">
              <a:avLst/>
            </a:prstGeom>
            <a:solidFill>
              <a:srgbClr val="FFFFFF"/>
            </a:solidFill>
            <a:ln w="12700" cap="flat">
              <a:solidFill>
                <a:srgbClr val="9F9F9F"/>
              </a:solidFill>
              <a:prstDash val="solid"/>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16" name="Würfelgeschichten"/>
            <p:cNvSpPr txBox="1"/>
            <p:nvPr/>
          </p:nvSpPr>
          <p:spPr>
            <a:xfrm>
              <a:off x="2021581" y="112956"/>
              <a:ext cx="2978430" cy="3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marL="449580" defTabSz="449580">
                <a:defRPr b="1">
                  <a:latin typeface="Helvetica Neue"/>
                  <a:ea typeface="Helvetica Neue"/>
                  <a:cs typeface="Helvetica Neue"/>
                  <a:sym typeface="Helvetica Neue"/>
                </a:defRPr>
              </a:lvl1pPr>
            </a:lstStyle>
            <a:p>
              <a:r>
                <a:rPr sz="1350"/>
                <a:t>Würfelgeschichten</a:t>
              </a:r>
            </a:p>
          </p:txBody>
        </p:sp>
        <p:sp>
          <p:nvSpPr>
            <p:cNvPr id="2217" name="Male, was die Kinder würfeln!"/>
            <p:cNvSpPr txBox="1"/>
            <p:nvPr/>
          </p:nvSpPr>
          <p:spPr>
            <a:xfrm>
              <a:off x="0" y="663567"/>
              <a:ext cx="3636234" cy="3511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marL="449580" defTabSz="449580">
                <a:defRPr sz="1600">
                  <a:latin typeface="Helvetica Neue"/>
                  <a:ea typeface="Helvetica Neue"/>
                  <a:cs typeface="Helvetica Neue"/>
                  <a:sym typeface="Helvetica Neue"/>
                </a:defRPr>
              </a:lvl1pPr>
            </a:lstStyle>
            <a:p>
              <a:r>
                <a:rPr sz="1200"/>
                <a:t>Male, was die Kinder würfeln!</a:t>
              </a:r>
            </a:p>
          </p:txBody>
        </p:sp>
        <p:sp>
          <p:nvSpPr>
            <p:cNvPr id="2218" name="Rechteck"/>
            <p:cNvSpPr/>
            <p:nvPr/>
          </p:nvSpPr>
          <p:spPr>
            <a:xfrm>
              <a:off x="483736" y="1195446"/>
              <a:ext cx="2915757" cy="3206870"/>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19" name="Marie würfelt 3 mal eine 6."/>
            <p:cNvSpPr txBox="1"/>
            <p:nvPr/>
          </p:nvSpPr>
          <p:spPr>
            <a:xfrm>
              <a:off x="111771" y="1313959"/>
              <a:ext cx="3187021" cy="3409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marL="449580" defTabSz="449580">
                <a:defRPr sz="1600">
                  <a:latin typeface="Helvetica Neue"/>
                  <a:ea typeface="Helvetica Neue"/>
                  <a:cs typeface="Helvetica Neue"/>
                  <a:sym typeface="Helvetica Neue"/>
                </a:defRPr>
              </a:lvl1pPr>
            </a:lstStyle>
            <a:p>
              <a:r>
                <a:rPr sz="1200"/>
                <a:t>Marie würfelt 3 mal eine 6.</a:t>
              </a:r>
            </a:p>
          </p:txBody>
        </p:sp>
        <p:sp>
          <p:nvSpPr>
            <p:cNvPr id="2220" name="Rechteck"/>
            <p:cNvSpPr/>
            <p:nvPr/>
          </p:nvSpPr>
          <p:spPr>
            <a:xfrm>
              <a:off x="3923432" y="1195446"/>
              <a:ext cx="2915756" cy="3198486"/>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21" name="Jonas würfelt 3 mal eine 5 und  dann 2 mal eine 5."/>
            <p:cNvSpPr txBox="1"/>
            <p:nvPr/>
          </p:nvSpPr>
          <p:spPr>
            <a:xfrm>
              <a:off x="3543472" y="1302683"/>
              <a:ext cx="3214588" cy="5966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marL="449580" defTabSz="449580">
                <a:defRPr sz="1600">
                  <a:latin typeface="Helvetica Neue"/>
                  <a:ea typeface="Helvetica Neue"/>
                  <a:cs typeface="Helvetica Neue"/>
                  <a:sym typeface="Helvetica Neue"/>
                </a:defRPr>
              </a:lvl1pPr>
            </a:lstStyle>
            <a:p>
              <a:r>
                <a:rPr sz="1200"/>
                <a:t>Jonas würfelt 3 mal eine 5 und  dann 2 mal eine 5.</a:t>
              </a:r>
            </a:p>
          </p:txBody>
        </p:sp>
      </p:grpSp>
      <p:pic>
        <p:nvPicPr>
          <p:cNvPr id="6" name="Bildschirmfoto 2018-11-06 um 17.59.14.png" descr="Bildschirmfoto 2018-11-06 um 17.59.14.png">
            <a:extLst>
              <a:ext uri="{FF2B5EF4-FFF2-40B4-BE49-F238E27FC236}">
                <a16:creationId xmlns:a16="http://schemas.microsoft.com/office/drawing/2014/main" id="{38BA2671-1031-5375-F51B-ED12C4202F0C}"/>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11" name="Textplatzhalter 2">
            <a:extLst>
              <a:ext uri="{FF2B5EF4-FFF2-40B4-BE49-F238E27FC236}">
                <a16:creationId xmlns:a16="http://schemas.microsoft.com/office/drawing/2014/main" id="{E670575B-E349-F87A-6899-DB71311DC63C}"/>
              </a:ext>
            </a:extLst>
          </p:cNvPr>
          <p:cNvSpPr txBox="1">
            <a:spLocks/>
          </p:cNvSpPr>
          <p:nvPr/>
        </p:nvSpPr>
        <p:spPr>
          <a:xfrm>
            <a:off x="1096421" y="1059424"/>
            <a:ext cx="7542931"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FLEXIBLE DARSTELLUNGSWECHSEL - AUFGABENSTELLUNG KOMPAKT PASCH WÜRFELN</a:t>
            </a:r>
          </a:p>
        </p:txBody>
      </p:sp>
      <p:sp>
        <p:nvSpPr>
          <p:cNvPr id="2" name="Textfeld 1">
            <a:extLst>
              <a:ext uri="{FF2B5EF4-FFF2-40B4-BE49-F238E27FC236}">
                <a16:creationId xmlns:a16="http://schemas.microsoft.com/office/drawing/2014/main" id="{C9E80ECE-2546-69D9-3B81-6968D68A81F2}"/>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grpSp>
        <p:nvGrpSpPr>
          <p:cNvPr id="3" name="Gruppieren 2">
            <a:extLst>
              <a:ext uri="{FF2B5EF4-FFF2-40B4-BE49-F238E27FC236}">
                <a16:creationId xmlns:a16="http://schemas.microsoft.com/office/drawing/2014/main" id="{78669513-3583-9603-52B2-80F530E76DA3}"/>
              </a:ext>
            </a:extLst>
          </p:cNvPr>
          <p:cNvGrpSpPr/>
          <p:nvPr/>
        </p:nvGrpSpPr>
        <p:grpSpPr>
          <a:xfrm>
            <a:off x="3962070" y="3978436"/>
            <a:ext cx="4089112" cy="1130236"/>
            <a:chOff x="1736574" y="5109793"/>
            <a:chExt cx="4089112" cy="1130236"/>
          </a:xfrm>
        </p:grpSpPr>
        <p:sp>
          <p:nvSpPr>
            <p:cNvPr id="4" name="Rechteck 3">
              <a:extLst>
                <a:ext uri="{FF2B5EF4-FFF2-40B4-BE49-F238E27FC236}">
                  <a16:creationId xmlns:a16="http://schemas.microsoft.com/office/drawing/2014/main" id="{B737E89D-4886-0524-07B0-2D364F18D5B0}"/>
                </a:ext>
              </a:extLst>
            </p:cNvPr>
            <p:cNvSpPr/>
            <p:nvPr/>
          </p:nvSpPr>
          <p:spPr>
            <a:xfrm>
              <a:off x="1736574" y="5109793"/>
              <a:ext cx="4089112" cy="113023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a:extLst>
                <a:ext uri="{FF2B5EF4-FFF2-40B4-BE49-F238E27FC236}">
                  <a16:creationId xmlns:a16="http://schemas.microsoft.com/office/drawing/2014/main" id="{C4B3D44D-6D2C-9B22-00AC-3768E4403FDC}"/>
                </a:ext>
              </a:extLst>
            </p:cNvPr>
            <p:cNvSpPr/>
            <p:nvPr/>
          </p:nvSpPr>
          <p:spPr>
            <a:xfrm>
              <a:off x="1951807" y="5350924"/>
              <a:ext cx="1508554" cy="66169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8622E3FB-CABE-48F3-E237-5BF4AA8C1090}"/>
                </a:ext>
              </a:extLst>
            </p:cNvPr>
            <p:cNvGrpSpPr/>
            <p:nvPr/>
          </p:nvGrpSpPr>
          <p:grpSpPr>
            <a:xfrm>
              <a:off x="3503484" y="5590847"/>
              <a:ext cx="2204944" cy="400050"/>
              <a:chOff x="5074467" y="5240074"/>
              <a:chExt cx="2204944" cy="400050"/>
            </a:xfrm>
          </p:grpSpPr>
          <p:grpSp>
            <p:nvGrpSpPr>
              <p:cNvPr id="16" name="Gruppieren 15">
                <a:extLst>
                  <a:ext uri="{FF2B5EF4-FFF2-40B4-BE49-F238E27FC236}">
                    <a16:creationId xmlns:a16="http://schemas.microsoft.com/office/drawing/2014/main" id="{54F3DA02-9E55-31C7-7C8A-4741F263338F}"/>
                  </a:ext>
                </a:extLst>
              </p:cNvPr>
              <p:cNvGrpSpPr/>
              <p:nvPr/>
            </p:nvGrpSpPr>
            <p:grpSpPr>
              <a:xfrm>
                <a:off x="5809549" y="5240074"/>
                <a:ext cx="1469862" cy="400050"/>
                <a:chOff x="6234934" y="5666278"/>
                <a:chExt cx="1469862" cy="400050"/>
              </a:xfrm>
            </p:grpSpPr>
            <p:sp>
              <p:nvSpPr>
                <p:cNvPr id="20" name="Abgerundetes Rechteck 19">
                  <a:extLst>
                    <a:ext uri="{FF2B5EF4-FFF2-40B4-BE49-F238E27FC236}">
                      <a16:creationId xmlns:a16="http://schemas.microsoft.com/office/drawing/2014/main" id="{7958F798-35B9-316F-1963-79F1F229AFB4}"/>
                    </a:ext>
                  </a:extLst>
                </p:cNvPr>
                <p:cNvSpPr/>
                <p:nvPr/>
              </p:nvSpPr>
              <p:spPr>
                <a:xfrm>
                  <a:off x="6278057" y="5666278"/>
                  <a:ext cx="1358839"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0F262B38-C6F5-F5A1-9247-72065B271109}"/>
                    </a:ext>
                  </a:extLst>
                </p:cNvPr>
                <p:cNvSpPr txBox="1"/>
                <p:nvPr/>
              </p:nvSpPr>
              <p:spPr>
                <a:xfrm>
                  <a:off x="6234934" y="5681637"/>
                  <a:ext cx="1469862"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Bilder</a:t>
                  </a:r>
                </a:p>
              </p:txBody>
            </p:sp>
          </p:grpSp>
          <p:cxnSp>
            <p:nvCxnSpPr>
              <p:cNvPr id="17" name="Gerade Verbindung mit Pfeil 16">
                <a:extLst>
                  <a:ext uri="{FF2B5EF4-FFF2-40B4-BE49-F238E27FC236}">
                    <a16:creationId xmlns:a16="http://schemas.microsoft.com/office/drawing/2014/main" id="{9416C01F-A4C6-D922-08B7-2A1B31C68DC4}"/>
                  </a:ext>
                </a:extLst>
              </p:cNvPr>
              <p:cNvCxnSpPr>
                <a:cxnSpLocks/>
              </p:cNvCxnSpPr>
              <p:nvPr/>
            </p:nvCxnSpPr>
            <p:spPr>
              <a:xfrm>
                <a:off x="5074467" y="5410588"/>
                <a:ext cx="735082" cy="0"/>
              </a:xfrm>
              <a:prstGeom prst="straightConnector1">
                <a:avLst/>
              </a:prstGeom>
              <a:ln w="41275">
                <a:solidFill>
                  <a:srgbClr val="327D87"/>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 name="Textfeld 9">
              <a:extLst>
                <a:ext uri="{FF2B5EF4-FFF2-40B4-BE49-F238E27FC236}">
                  <a16:creationId xmlns:a16="http://schemas.microsoft.com/office/drawing/2014/main" id="{77459F57-9CA4-54BF-E9CE-9956D0EA1355}"/>
                </a:ext>
              </a:extLst>
            </p:cNvPr>
            <p:cNvSpPr txBox="1"/>
            <p:nvPr/>
          </p:nvSpPr>
          <p:spPr>
            <a:xfrm>
              <a:off x="1736574" y="5366283"/>
              <a:ext cx="1939445" cy="646331"/>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Situationen/ Geschichten</a:t>
              </a:r>
            </a:p>
          </p:txBody>
        </p:sp>
      </p:grpSp>
      <p:sp>
        <p:nvSpPr>
          <p:cNvPr id="46" name="Foliennummernplatzhalter 4">
            <a:extLst>
              <a:ext uri="{FF2B5EF4-FFF2-40B4-BE49-F238E27FC236}">
                <a16:creationId xmlns:a16="http://schemas.microsoft.com/office/drawing/2014/main" id="{343D078D-CBFD-77AA-E307-E167A3D14A43}"/>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65</a:t>
            </a:fld>
            <a:endParaRPr lang="de-DE" dirty="0"/>
          </a:p>
        </p:txBody>
      </p:sp>
      <p:sp>
        <p:nvSpPr>
          <p:cNvPr id="13" name="Titel 1">
            <a:extLst>
              <a:ext uri="{FF2B5EF4-FFF2-40B4-BE49-F238E27FC236}">
                <a16:creationId xmlns:a16="http://schemas.microsoft.com/office/drawing/2014/main" id="{7911454C-5246-2103-3906-793FD79E53A8}"/>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27709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3"/>
                                        </p:tgtEl>
                                      </p:cBhvr>
                                    </p:animEffect>
                                    <p:animScale>
                                      <p:cBhvr>
                                        <p:cTn id="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5" name="Gruppieren"/>
          <p:cNvGrpSpPr/>
          <p:nvPr/>
        </p:nvGrpSpPr>
        <p:grpSpPr>
          <a:xfrm>
            <a:off x="210576" y="1922328"/>
            <a:ext cx="2790823" cy="3615072"/>
            <a:chOff x="0" y="0"/>
            <a:chExt cx="3721096" cy="4820095"/>
          </a:xfrm>
        </p:grpSpPr>
        <p:sp>
          <p:nvSpPr>
            <p:cNvPr id="2232"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2233"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sp>
          <p:nvSpPr>
            <p:cNvPr id="2234" name="Beschreiben der Würfe.…"/>
            <p:cNvSpPr txBox="1"/>
            <p:nvPr/>
          </p:nvSpPr>
          <p:spPr>
            <a:xfrm>
              <a:off x="0" y="1372581"/>
              <a:ext cx="3697500" cy="34064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p>
              <a:pPr marL="310356" indent="-138906" defTabSz="342900">
                <a:buSzPct val="150000"/>
                <a:buChar char="•"/>
                <a:defRPr>
                  <a:latin typeface="Helvetica Neue"/>
                  <a:ea typeface="Helvetica Neue"/>
                  <a:cs typeface="Helvetica Neue"/>
                  <a:sym typeface="Helvetica Neue"/>
                </a:defRPr>
              </a:pPr>
              <a:r>
                <a:rPr sz="1350" dirty="0" err="1"/>
                <a:t>Beschreiben</a:t>
              </a:r>
              <a:r>
                <a:rPr sz="1350" dirty="0"/>
                <a:t> der </a:t>
              </a:r>
              <a:r>
                <a:rPr sz="1350" dirty="0" err="1"/>
                <a:t>Würfe</a:t>
              </a:r>
              <a:r>
                <a:rPr sz="1350" dirty="0"/>
                <a:t>.</a:t>
              </a:r>
            </a:p>
            <a:p>
              <a:pPr marL="171450" defTabSz="342900">
                <a:defRPr>
                  <a:latin typeface="Helvetica Neue"/>
                  <a:ea typeface="Helvetica Neue"/>
                  <a:cs typeface="Helvetica Neue"/>
                  <a:sym typeface="Helvetica Neue"/>
                </a:defRPr>
              </a:pPr>
              <a:endParaRPr sz="1350" dirty="0"/>
            </a:p>
            <a:p>
              <a:pPr marL="310356" indent="-138906" defTabSz="342900">
                <a:buSzPct val="150000"/>
                <a:buChar char="•"/>
                <a:defRPr>
                  <a:latin typeface="Helvetica Neue"/>
                  <a:ea typeface="Helvetica Neue"/>
                  <a:cs typeface="Helvetica Neue"/>
                  <a:sym typeface="Helvetica Neue"/>
                </a:defRPr>
              </a:pPr>
              <a:r>
                <a:rPr sz="1350" dirty="0" err="1"/>
                <a:t>Dokument</a:t>
              </a:r>
              <a:r>
                <a:rPr lang="de-DE" sz="1350" dirty="0" err="1"/>
                <a:t>iere</a:t>
              </a:r>
              <a:r>
                <a:rPr sz="1350" dirty="0"/>
                <a:t>n der </a:t>
              </a:r>
              <a:r>
                <a:rPr sz="1350" dirty="0" err="1"/>
                <a:t>Würfe</a:t>
              </a:r>
              <a:r>
                <a:rPr sz="1350" dirty="0"/>
                <a:t>.</a:t>
              </a:r>
            </a:p>
            <a:p>
              <a:pPr marL="342900" indent="-171450" algn="just" defTabSz="342900">
                <a:defRPr>
                  <a:latin typeface="Helvetica Neue"/>
                  <a:ea typeface="Helvetica Neue"/>
                  <a:cs typeface="Helvetica Neue"/>
                  <a:sym typeface="Helvetica Neue"/>
                </a:defRPr>
              </a:pPr>
              <a:endParaRPr sz="1350" dirty="0"/>
            </a:p>
            <a:p>
              <a:pPr marL="282575" indent="-111125" defTabSz="342900">
                <a:buSzPct val="150000"/>
                <a:buChar char="•"/>
                <a:defRPr>
                  <a:latin typeface="Helvetica Neue"/>
                  <a:ea typeface="Helvetica Neue"/>
                  <a:cs typeface="Helvetica Neue"/>
                  <a:sym typeface="Helvetica Neue"/>
                </a:defRPr>
              </a:pPr>
              <a:r>
                <a:rPr sz="1350" dirty="0" err="1"/>
                <a:t>Sortieren</a:t>
              </a:r>
              <a:r>
                <a:rPr sz="1350" dirty="0"/>
                <a:t> und </a:t>
              </a:r>
              <a:r>
                <a:rPr sz="1350" dirty="0" err="1"/>
                <a:t>zuordnen</a:t>
              </a:r>
              <a:r>
                <a:rPr sz="1350" dirty="0"/>
                <a:t> </a:t>
              </a:r>
              <a:r>
                <a:rPr sz="1350" dirty="0" err="1"/>
                <a:t>verschiedener</a:t>
              </a:r>
              <a:r>
                <a:rPr sz="1350" dirty="0"/>
                <a:t> </a:t>
              </a:r>
              <a:r>
                <a:rPr sz="1350" dirty="0" err="1"/>
                <a:t>Darstellungen</a:t>
              </a:r>
              <a:r>
                <a:rPr sz="1350" dirty="0"/>
                <a:t> (</a:t>
              </a:r>
              <a:r>
                <a:rPr sz="1350" dirty="0" err="1"/>
                <a:t>multiplikativ</a:t>
              </a:r>
              <a:r>
                <a:rPr sz="1350" dirty="0"/>
                <a:t>)</a:t>
              </a:r>
            </a:p>
            <a:p>
              <a:pPr marL="282575" indent="-111125" algn="just" defTabSz="342900">
                <a:buSzPct val="75000"/>
                <a:buChar char="➡"/>
                <a:defRPr>
                  <a:latin typeface="Helvetica Neue"/>
                  <a:ea typeface="Helvetica Neue"/>
                  <a:cs typeface="Helvetica Neue"/>
                  <a:sym typeface="Helvetica Neue"/>
                </a:defRPr>
              </a:pPr>
              <a:endParaRPr sz="1350" dirty="0"/>
            </a:p>
            <a:p>
              <a:pPr marL="282575" indent="-111125" defTabSz="342900">
                <a:buSzPct val="150000"/>
                <a:buChar char="•"/>
                <a:defRPr>
                  <a:latin typeface="Helvetica Neue"/>
                  <a:ea typeface="Helvetica Neue"/>
                  <a:cs typeface="Helvetica Neue"/>
                  <a:sym typeface="Helvetica Neue"/>
                </a:defRPr>
              </a:pPr>
              <a:r>
                <a:rPr sz="1350" dirty="0" err="1"/>
                <a:t>Übersetzen</a:t>
              </a:r>
              <a:r>
                <a:rPr sz="1350" dirty="0"/>
                <a:t> von </a:t>
              </a:r>
              <a:r>
                <a:rPr sz="1350" dirty="0" err="1"/>
                <a:t>Darstellungsformen</a:t>
              </a:r>
              <a:r>
                <a:rPr sz="1350" dirty="0"/>
                <a:t> der </a:t>
              </a:r>
              <a:r>
                <a:rPr sz="1350" dirty="0" err="1"/>
                <a:t>Multiplikation</a:t>
              </a:r>
              <a:r>
                <a:rPr sz="1350" dirty="0"/>
                <a:t>.</a:t>
              </a:r>
            </a:p>
          </p:txBody>
        </p:sp>
      </p:grpSp>
      <p:sp>
        <p:nvSpPr>
          <p:cNvPr id="2236" name="Abgerundetes Rechteck"/>
          <p:cNvSpPr/>
          <p:nvPr/>
        </p:nvSpPr>
        <p:spPr>
          <a:xfrm>
            <a:off x="377093" y="4623159"/>
            <a:ext cx="2614055" cy="747863"/>
          </a:xfrm>
          <a:prstGeom prst="roundRect">
            <a:avLst>
              <a:gd name="adj" fmla="val 19104"/>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grpSp>
        <p:nvGrpSpPr>
          <p:cNvPr id="2279" name="Gruppieren"/>
          <p:cNvGrpSpPr/>
          <p:nvPr/>
        </p:nvGrpSpPr>
        <p:grpSpPr>
          <a:xfrm>
            <a:off x="3167277" y="2077899"/>
            <a:ext cx="5710489" cy="3504967"/>
            <a:chOff x="0" y="0"/>
            <a:chExt cx="7613983" cy="4673288"/>
          </a:xfrm>
        </p:grpSpPr>
        <p:sp>
          <p:nvSpPr>
            <p:cNvPr id="2237" name="Rechteck"/>
            <p:cNvSpPr/>
            <p:nvPr/>
          </p:nvSpPr>
          <p:spPr>
            <a:xfrm>
              <a:off x="239722" y="-1"/>
              <a:ext cx="7374263" cy="4673289"/>
            </a:xfrm>
            <a:prstGeom prst="rect">
              <a:avLst/>
            </a:prstGeom>
            <a:solidFill>
              <a:srgbClr val="FFFFFF"/>
            </a:solidFill>
            <a:ln w="12700" cap="flat">
              <a:solidFill>
                <a:srgbClr val="9F9F9F"/>
              </a:solidFill>
              <a:prstDash val="solid"/>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38" name="Würfelgeschichten"/>
            <p:cNvSpPr txBox="1"/>
            <p:nvPr/>
          </p:nvSpPr>
          <p:spPr>
            <a:xfrm>
              <a:off x="2574860" y="52538"/>
              <a:ext cx="2802321" cy="4098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marL="449580" defTabSz="449580">
                <a:defRPr b="1">
                  <a:latin typeface="+mn-lt"/>
                  <a:ea typeface="+mn-ea"/>
                  <a:cs typeface="+mn-cs"/>
                  <a:sym typeface="Helvetica"/>
                </a:defRPr>
              </a:lvl1pPr>
            </a:lstStyle>
            <a:p>
              <a:r>
                <a:rPr sz="1350"/>
                <a:t>Würfelgeschichten</a:t>
              </a:r>
            </a:p>
          </p:txBody>
        </p:sp>
        <p:sp>
          <p:nvSpPr>
            <p:cNvPr id="2239" name="Rechteck"/>
            <p:cNvSpPr/>
            <p:nvPr/>
          </p:nvSpPr>
          <p:spPr>
            <a:xfrm>
              <a:off x="409906" y="959543"/>
              <a:ext cx="7013677" cy="3431549"/>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40" name="Schreibe eine Rechengeschichte zu dem Bild!"/>
            <p:cNvSpPr txBox="1"/>
            <p:nvPr/>
          </p:nvSpPr>
          <p:spPr>
            <a:xfrm>
              <a:off x="0" y="534144"/>
              <a:ext cx="5368011" cy="3926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marL="449580" defTabSz="449580">
                <a:defRPr sz="1600">
                  <a:latin typeface="Helvetica Neue"/>
                  <a:ea typeface="Helvetica Neue"/>
                  <a:cs typeface="Helvetica Neue"/>
                  <a:sym typeface="Helvetica Neue"/>
                </a:defRPr>
              </a:lvl1pPr>
            </a:lstStyle>
            <a:p>
              <a:r>
                <a:rPr sz="1200"/>
                <a:t>Schreibe eine Rechengeschichte zu dem Bild!</a:t>
              </a:r>
            </a:p>
          </p:txBody>
        </p:sp>
        <p:grpSp>
          <p:nvGrpSpPr>
            <p:cNvPr id="2257" name="Gruppieren"/>
            <p:cNvGrpSpPr/>
            <p:nvPr/>
          </p:nvGrpSpPr>
          <p:grpSpPr>
            <a:xfrm>
              <a:off x="2414044" y="1274534"/>
              <a:ext cx="2428770" cy="656784"/>
              <a:chOff x="0" y="0"/>
              <a:chExt cx="2428768" cy="656783"/>
            </a:xfrm>
          </p:grpSpPr>
          <p:sp>
            <p:nvSpPr>
              <p:cNvPr id="2241" name="Rechteck"/>
              <p:cNvSpPr/>
              <p:nvPr/>
            </p:nvSpPr>
            <p:spPr>
              <a:xfrm>
                <a:off x="0" y="0"/>
                <a:ext cx="2428769" cy="656784"/>
              </a:xfrm>
              <a:prstGeom prst="rect">
                <a:avLst/>
              </a:prstGeom>
              <a:solidFill>
                <a:srgbClr val="F8BA0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246" name="Gruppieren"/>
              <p:cNvGrpSpPr/>
              <p:nvPr/>
            </p:nvGrpSpPr>
            <p:grpSpPr>
              <a:xfrm>
                <a:off x="107656" y="135703"/>
                <a:ext cx="412085" cy="412085"/>
                <a:chOff x="0" y="0"/>
                <a:chExt cx="412084" cy="412084"/>
              </a:xfrm>
            </p:grpSpPr>
            <p:sp>
              <p:nvSpPr>
                <p:cNvPr id="2242" name="Abgerundetes Rechteck"/>
                <p:cNvSpPr/>
                <p:nvPr/>
              </p:nvSpPr>
              <p:spPr>
                <a:xfrm>
                  <a:off x="0" y="0"/>
                  <a:ext cx="412085" cy="41208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245" name="Gruppieren"/>
                <p:cNvGrpSpPr/>
                <p:nvPr/>
              </p:nvGrpSpPr>
              <p:grpSpPr>
                <a:xfrm>
                  <a:off x="61437" y="61656"/>
                  <a:ext cx="288750" cy="293857"/>
                  <a:chOff x="0" y="0"/>
                  <a:chExt cx="288748" cy="293855"/>
                </a:xfrm>
              </p:grpSpPr>
              <p:sp>
                <p:nvSpPr>
                  <p:cNvPr id="2243" name="Kreis"/>
                  <p:cNvSpPr/>
                  <p:nvPr/>
                </p:nvSpPr>
                <p:spPr>
                  <a:xfrm>
                    <a:off x="189558" y="0"/>
                    <a:ext cx="99191" cy="9919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44" name="Kreis"/>
                  <p:cNvSpPr/>
                  <p:nvPr/>
                </p:nvSpPr>
                <p:spPr>
                  <a:xfrm>
                    <a:off x="0" y="194665"/>
                    <a:ext cx="99190" cy="9919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251" name="Gruppieren"/>
              <p:cNvGrpSpPr/>
              <p:nvPr/>
            </p:nvGrpSpPr>
            <p:grpSpPr>
              <a:xfrm>
                <a:off x="683781" y="135703"/>
                <a:ext cx="412085" cy="412085"/>
                <a:chOff x="0" y="0"/>
                <a:chExt cx="412084" cy="412084"/>
              </a:xfrm>
            </p:grpSpPr>
            <p:sp>
              <p:nvSpPr>
                <p:cNvPr id="2247" name="Abgerundetes Rechteck"/>
                <p:cNvSpPr/>
                <p:nvPr/>
              </p:nvSpPr>
              <p:spPr>
                <a:xfrm>
                  <a:off x="0" y="0"/>
                  <a:ext cx="412085" cy="41208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250" name="Gruppieren"/>
                <p:cNvGrpSpPr/>
                <p:nvPr/>
              </p:nvGrpSpPr>
              <p:grpSpPr>
                <a:xfrm>
                  <a:off x="61437" y="61656"/>
                  <a:ext cx="288750" cy="293857"/>
                  <a:chOff x="0" y="0"/>
                  <a:chExt cx="288748" cy="293855"/>
                </a:xfrm>
              </p:grpSpPr>
              <p:sp>
                <p:nvSpPr>
                  <p:cNvPr id="2248" name="Kreis"/>
                  <p:cNvSpPr/>
                  <p:nvPr/>
                </p:nvSpPr>
                <p:spPr>
                  <a:xfrm>
                    <a:off x="189558" y="0"/>
                    <a:ext cx="99191" cy="9919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49" name="Kreis"/>
                  <p:cNvSpPr/>
                  <p:nvPr/>
                </p:nvSpPr>
                <p:spPr>
                  <a:xfrm>
                    <a:off x="0" y="194665"/>
                    <a:ext cx="99190" cy="9919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256" name="Gruppieren"/>
              <p:cNvGrpSpPr/>
              <p:nvPr/>
            </p:nvGrpSpPr>
            <p:grpSpPr>
              <a:xfrm>
                <a:off x="1272500" y="141962"/>
                <a:ext cx="412085" cy="412085"/>
                <a:chOff x="0" y="0"/>
                <a:chExt cx="412084" cy="412084"/>
              </a:xfrm>
            </p:grpSpPr>
            <p:sp>
              <p:nvSpPr>
                <p:cNvPr id="2252" name="Abgerundetes Rechteck"/>
                <p:cNvSpPr/>
                <p:nvPr/>
              </p:nvSpPr>
              <p:spPr>
                <a:xfrm>
                  <a:off x="0" y="0"/>
                  <a:ext cx="412085" cy="41208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255" name="Gruppieren"/>
                <p:cNvGrpSpPr/>
                <p:nvPr/>
              </p:nvGrpSpPr>
              <p:grpSpPr>
                <a:xfrm>
                  <a:off x="61437" y="61656"/>
                  <a:ext cx="288750" cy="293857"/>
                  <a:chOff x="0" y="0"/>
                  <a:chExt cx="288748" cy="293855"/>
                </a:xfrm>
              </p:grpSpPr>
              <p:sp>
                <p:nvSpPr>
                  <p:cNvPr id="2253" name="Kreis"/>
                  <p:cNvSpPr/>
                  <p:nvPr/>
                </p:nvSpPr>
                <p:spPr>
                  <a:xfrm>
                    <a:off x="189558" y="0"/>
                    <a:ext cx="99191" cy="99190"/>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54" name="Kreis"/>
                  <p:cNvSpPr/>
                  <p:nvPr/>
                </p:nvSpPr>
                <p:spPr>
                  <a:xfrm>
                    <a:off x="0" y="194665"/>
                    <a:ext cx="99190" cy="99191"/>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278" name="Gruppieren"/>
            <p:cNvGrpSpPr/>
            <p:nvPr/>
          </p:nvGrpSpPr>
          <p:grpSpPr>
            <a:xfrm>
              <a:off x="814825" y="2201329"/>
              <a:ext cx="3730604" cy="1377559"/>
              <a:chOff x="0" y="0"/>
              <a:chExt cx="3730602" cy="1377558"/>
            </a:xfrm>
          </p:grpSpPr>
          <p:grpSp>
            <p:nvGrpSpPr>
              <p:cNvPr id="2263" name="Gruppieren"/>
              <p:cNvGrpSpPr/>
              <p:nvPr/>
            </p:nvGrpSpPr>
            <p:grpSpPr>
              <a:xfrm rot="3720000">
                <a:off x="307750" y="23209"/>
                <a:ext cx="737806" cy="1140418"/>
                <a:chOff x="0" y="0"/>
                <a:chExt cx="737804" cy="1140417"/>
              </a:xfrm>
            </p:grpSpPr>
            <p:grpSp>
              <p:nvGrpSpPr>
                <p:cNvPr id="2261" name="Gruppieren"/>
                <p:cNvGrpSpPr/>
                <p:nvPr/>
              </p:nvGrpSpPr>
              <p:grpSpPr>
                <a:xfrm rot="21600000">
                  <a:off x="-1" y="-1"/>
                  <a:ext cx="737806" cy="1140418"/>
                  <a:chOff x="0" y="0"/>
                  <a:chExt cx="737804" cy="1140417"/>
                </a:xfrm>
              </p:grpSpPr>
              <p:sp>
                <p:nvSpPr>
                  <p:cNvPr id="2258" name="Form"/>
                  <p:cNvSpPr/>
                  <p:nvPr/>
                </p:nvSpPr>
                <p:spPr>
                  <a:xfrm rot="21600000">
                    <a:off x="-1" y="162043"/>
                    <a:ext cx="729190" cy="978374"/>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59" name="Linie"/>
                  <p:cNvSpPr/>
                  <p:nvPr/>
                </p:nvSpPr>
                <p:spPr>
                  <a:xfrm rot="21600000">
                    <a:off x="2805" y="-1"/>
                    <a:ext cx="735000" cy="178371"/>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60" name="Form"/>
                  <p:cNvSpPr/>
                  <p:nvPr/>
                </p:nvSpPr>
                <p:spPr>
                  <a:xfrm rot="21600000">
                    <a:off x="48201" y="22057"/>
                    <a:ext cx="649575" cy="319161"/>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2262" name="Linie"/>
                <p:cNvSpPr/>
                <p:nvPr/>
              </p:nvSpPr>
              <p:spPr>
                <a:xfrm>
                  <a:off x="101728" y="340189"/>
                  <a:ext cx="70578" cy="753824"/>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268" name="Gruppieren"/>
              <p:cNvGrpSpPr/>
              <p:nvPr/>
            </p:nvGrpSpPr>
            <p:grpSpPr>
              <a:xfrm>
                <a:off x="1682051" y="958606"/>
                <a:ext cx="418952" cy="418953"/>
                <a:chOff x="0" y="0"/>
                <a:chExt cx="418951" cy="418951"/>
              </a:xfrm>
            </p:grpSpPr>
            <p:sp>
              <p:nvSpPr>
                <p:cNvPr id="2264" name="Abgerundetes Rechteck"/>
                <p:cNvSpPr/>
                <p:nvPr/>
              </p:nvSpPr>
              <p:spPr>
                <a:xfrm>
                  <a:off x="0" y="0"/>
                  <a:ext cx="418952" cy="41895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267" name="Gruppieren"/>
                <p:cNvGrpSpPr/>
                <p:nvPr/>
              </p:nvGrpSpPr>
              <p:grpSpPr>
                <a:xfrm>
                  <a:off x="62461" y="62683"/>
                  <a:ext cx="293561" cy="298754"/>
                  <a:chOff x="0" y="0"/>
                  <a:chExt cx="293560" cy="298752"/>
                </a:xfrm>
              </p:grpSpPr>
              <p:sp>
                <p:nvSpPr>
                  <p:cNvPr id="2265" name="Kreis"/>
                  <p:cNvSpPr/>
                  <p:nvPr/>
                </p:nvSpPr>
                <p:spPr>
                  <a:xfrm>
                    <a:off x="192717" y="0"/>
                    <a:ext cx="100844" cy="100843"/>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66" name="Kreis"/>
                  <p:cNvSpPr/>
                  <p:nvPr/>
                </p:nvSpPr>
                <p:spPr>
                  <a:xfrm>
                    <a:off x="0" y="197909"/>
                    <a:ext cx="100843" cy="10084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277" name="Gruppieren"/>
              <p:cNvGrpSpPr/>
              <p:nvPr/>
            </p:nvGrpSpPr>
            <p:grpSpPr>
              <a:xfrm>
                <a:off x="3311651" y="641891"/>
                <a:ext cx="418952" cy="418953"/>
                <a:chOff x="0" y="0"/>
                <a:chExt cx="418951" cy="418951"/>
              </a:xfrm>
            </p:grpSpPr>
            <p:sp>
              <p:nvSpPr>
                <p:cNvPr id="2269" name="Abgerundetes Rechteck"/>
                <p:cNvSpPr/>
                <p:nvPr/>
              </p:nvSpPr>
              <p:spPr>
                <a:xfrm>
                  <a:off x="0" y="0"/>
                  <a:ext cx="418952" cy="41895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276" name="Gruppieren"/>
                <p:cNvGrpSpPr/>
                <p:nvPr/>
              </p:nvGrpSpPr>
              <p:grpSpPr>
                <a:xfrm>
                  <a:off x="67032" y="29326"/>
                  <a:ext cx="293561" cy="368678"/>
                  <a:chOff x="0" y="0"/>
                  <a:chExt cx="293560" cy="368676"/>
                </a:xfrm>
              </p:grpSpPr>
              <p:sp>
                <p:nvSpPr>
                  <p:cNvPr id="2270" name="Kreis"/>
                  <p:cNvSpPr/>
                  <p:nvPr/>
                </p:nvSpPr>
                <p:spPr>
                  <a:xfrm>
                    <a:off x="0" y="0"/>
                    <a:ext cx="100843" cy="100843"/>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71" name="Kreis"/>
                  <p:cNvSpPr/>
                  <p:nvPr/>
                </p:nvSpPr>
                <p:spPr>
                  <a:xfrm>
                    <a:off x="192717" y="0"/>
                    <a:ext cx="100844" cy="100843"/>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72" name="Kreis"/>
                  <p:cNvSpPr/>
                  <p:nvPr/>
                </p:nvSpPr>
                <p:spPr>
                  <a:xfrm>
                    <a:off x="192717" y="133917"/>
                    <a:ext cx="100844" cy="100843"/>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73" name="Kreis"/>
                  <p:cNvSpPr/>
                  <p:nvPr/>
                </p:nvSpPr>
                <p:spPr>
                  <a:xfrm>
                    <a:off x="0" y="133917"/>
                    <a:ext cx="100843" cy="100843"/>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74" name="Kreis"/>
                  <p:cNvSpPr/>
                  <p:nvPr/>
                </p:nvSpPr>
                <p:spPr>
                  <a:xfrm>
                    <a:off x="192717" y="267834"/>
                    <a:ext cx="100844" cy="100843"/>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75" name="Kreis"/>
                  <p:cNvSpPr/>
                  <p:nvPr/>
                </p:nvSpPr>
                <p:spPr>
                  <a:xfrm>
                    <a:off x="0" y="267834"/>
                    <a:ext cx="100843" cy="100843"/>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pic>
        <p:nvPicPr>
          <p:cNvPr id="6" name="Bildschirmfoto 2018-11-06 um 17.59.14.png" descr="Bildschirmfoto 2018-11-06 um 17.59.14.png">
            <a:extLst>
              <a:ext uri="{FF2B5EF4-FFF2-40B4-BE49-F238E27FC236}">
                <a16:creationId xmlns:a16="http://schemas.microsoft.com/office/drawing/2014/main" id="{C7D409CB-9D20-799B-977D-0430981793FA}"/>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DBF491B5-4E5C-59D4-F21B-C6E6557E739B}"/>
              </a:ext>
            </a:extLst>
          </p:cNvPr>
          <p:cNvSpPr>
            <a:spLocks noGrp="1"/>
          </p:cNvSpPr>
          <p:nvPr>
            <p:ph type="body" sz="quarter" idx="13"/>
          </p:nvPr>
        </p:nvSpPr>
        <p:spPr>
          <a:xfrm>
            <a:off x="1096421" y="1059424"/>
            <a:ext cx="7595435" cy="490008"/>
          </a:xfrm>
        </p:spPr>
        <p:txBody>
          <a:bodyPr/>
          <a:lstStyle/>
          <a:p>
            <a:r>
              <a:rPr lang="de-DE" dirty="0"/>
              <a:t>FLEXIBLE DARSTELLUNGSWECHSEL - AUFGABENSTELLUNG KOMPAKT PASCH WÜRFELN</a:t>
            </a:r>
          </a:p>
        </p:txBody>
      </p:sp>
      <p:sp>
        <p:nvSpPr>
          <p:cNvPr id="2" name="Textfeld 1">
            <a:extLst>
              <a:ext uri="{FF2B5EF4-FFF2-40B4-BE49-F238E27FC236}">
                <a16:creationId xmlns:a16="http://schemas.microsoft.com/office/drawing/2014/main" id="{8646936C-DCD6-1211-3E72-296BA1FCD535}"/>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35" name="Foliennummernplatzhalter 4">
            <a:extLst>
              <a:ext uri="{FF2B5EF4-FFF2-40B4-BE49-F238E27FC236}">
                <a16:creationId xmlns:a16="http://schemas.microsoft.com/office/drawing/2014/main" id="{D45FC120-840E-88FB-B42D-A86F200DA4FB}"/>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66</a:t>
            </a:fld>
            <a:endParaRPr lang="de-DE" dirty="0"/>
          </a:p>
        </p:txBody>
      </p:sp>
      <p:grpSp>
        <p:nvGrpSpPr>
          <p:cNvPr id="36" name="Gruppieren 35">
            <a:extLst>
              <a:ext uri="{FF2B5EF4-FFF2-40B4-BE49-F238E27FC236}">
                <a16:creationId xmlns:a16="http://schemas.microsoft.com/office/drawing/2014/main" id="{19405408-BC94-13E7-D487-94C114BBA227}"/>
              </a:ext>
            </a:extLst>
          </p:cNvPr>
          <p:cNvGrpSpPr/>
          <p:nvPr/>
        </p:nvGrpSpPr>
        <p:grpSpPr>
          <a:xfrm>
            <a:off x="3573154" y="4903505"/>
            <a:ext cx="4144049" cy="1052257"/>
            <a:chOff x="1681637" y="5187771"/>
            <a:chExt cx="4144049" cy="1052257"/>
          </a:xfrm>
        </p:grpSpPr>
        <p:sp>
          <p:nvSpPr>
            <p:cNvPr id="37" name="Rechteck 36">
              <a:extLst>
                <a:ext uri="{FF2B5EF4-FFF2-40B4-BE49-F238E27FC236}">
                  <a16:creationId xmlns:a16="http://schemas.microsoft.com/office/drawing/2014/main" id="{F7324CDE-05E7-8805-C42C-B8F9EEAC07C5}"/>
                </a:ext>
              </a:extLst>
            </p:cNvPr>
            <p:cNvSpPr/>
            <p:nvPr/>
          </p:nvSpPr>
          <p:spPr>
            <a:xfrm>
              <a:off x="1736574" y="5187771"/>
              <a:ext cx="4089112" cy="105225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Abgerundetes Rechteck 37">
              <a:extLst>
                <a:ext uri="{FF2B5EF4-FFF2-40B4-BE49-F238E27FC236}">
                  <a16:creationId xmlns:a16="http://schemas.microsoft.com/office/drawing/2014/main" id="{E9122B9E-AE81-6CB6-BE5A-CA0F75F6483D}"/>
                </a:ext>
              </a:extLst>
            </p:cNvPr>
            <p:cNvSpPr/>
            <p:nvPr/>
          </p:nvSpPr>
          <p:spPr>
            <a:xfrm>
              <a:off x="1897083" y="5535071"/>
              <a:ext cx="1508554" cy="405955"/>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9" name="Gruppieren 38">
              <a:extLst>
                <a:ext uri="{FF2B5EF4-FFF2-40B4-BE49-F238E27FC236}">
                  <a16:creationId xmlns:a16="http://schemas.microsoft.com/office/drawing/2014/main" id="{98F075CB-0151-7EE6-713B-9DBAB4A63AED}"/>
                </a:ext>
              </a:extLst>
            </p:cNvPr>
            <p:cNvGrpSpPr/>
            <p:nvPr/>
          </p:nvGrpSpPr>
          <p:grpSpPr>
            <a:xfrm>
              <a:off x="3503484" y="5590847"/>
              <a:ext cx="2204944" cy="400050"/>
              <a:chOff x="5074467" y="5240074"/>
              <a:chExt cx="2204944" cy="400050"/>
            </a:xfrm>
          </p:grpSpPr>
          <p:grpSp>
            <p:nvGrpSpPr>
              <p:cNvPr id="41" name="Gruppieren 40">
                <a:extLst>
                  <a:ext uri="{FF2B5EF4-FFF2-40B4-BE49-F238E27FC236}">
                    <a16:creationId xmlns:a16="http://schemas.microsoft.com/office/drawing/2014/main" id="{B1695758-4D06-DA99-F1B5-96E1259943EE}"/>
                  </a:ext>
                </a:extLst>
              </p:cNvPr>
              <p:cNvGrpSpPr/>
              <p:nvPr/>
            </p:nvGrpSpPr>
            <p:grpSpPr>
              <a:xfrm>
                <a:off x="5809549" y="5240074"/>
                <a:ext cx="1469862" cy="400050"/>
                <a:chOff x="6234934" y="5666278"/>
                <a:chExt cx="1469862" cy="400050"/>
              </a:xfrm>
            </p:grpSpPr>
            <p:sp>
              <p:nvSpPr>
                <p:cNvPr id="43" name="Abgerundetes Rechteck 42">
                  <a:extLst>
                    <a:ext uri="{FF2B5EF4-FFF2-40B4-BE49-F238E27FC236}">
                      <a16:creationId xmlns:a16="http://schemas.microsoft.com/office/drawing/2014/main" id="{22C02722-8391-FCAE-D606-F01A1CCE3500}"/>
                    </a:ext>
                  </a:extLst>
                </p:cNvPr>
                <p:cNvSpPr/>
                <p:nvPr/>
              </p:nvSpPr>
              <p:spPr>
                <a:xfrm>
                  <a:off x="6278057" y="5666278"/>
                  <a:ext cx="1358839"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a:extLst>
                    <a:ext uri="{FF2B5EF4-FFF2-40B4-BE49-F238E27FC236}">
                      <a16:creationId xmlns:a16="http://schemas.microsoft.com/office/drawing/2014/main" id="{FA749D3D-26DA-4558-64C1-4F2CBE1CDC94}"/>
                    </a:ext>
                  </a:extLst>
                </p:cNvPr>
                <p:cNvSpPr txBox="1"/>
                <p:nvPr/>
              </p:nvSpPr>
              <p:spPr>
                <a:xfrm>
                  <a:off x="6234934" y="5681637"/>
                  <a:ext cx="1469862"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Geschichten</a:t>
                  </a:r>
                </a:p>
              </p:txBody>
            </p:sp>
          </p:grpSp>
          <p:cxnSp>
            <p:nvCxnSpPr>
              <p:cNvPr id="42" name="Gerade Verbindung mit Pfeil 41">
                <a:extLst>
                  <a:ext uri="{FF2B5EF4-FFF2-40B4-BE49-F238E27FC236}">
                    <a16:creationId xmlns:a16="http://schemas.microsoft.com/office/drawing/2014/main" id="{C7470DD2-49A5-D971-51B3-CC556620CCF7}"/>
                  </a:ext>
                </a:extLst>
              </p:cNvPr>
              <p:cNvCxnSpPr>
                <a:cxnSpLocks/>
              </p:cNvCxnSpPr>
              <p:nvPr/>
            </p:nvCxnSpPr>
            <p:spPr>
              <a:xfrm>
                <a:off x="5074467" y="5410588"/>
                <a:ext cx="735082" cy="0"/>
              </a:xfrm>
              <a:prstGeom prst="straightConnector1">
                <a:avLst/>
              </a:prstGeom>
              <a:ln w="41275">
                <a:solidFill>
                  <a:srgbClr val="327D87"/>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0" name="Textfeld 39">
              <a:extLst>
                <a:ext uri="{FF2B5EF4-FFF2-40B4-BE49-F238E27FC236}">
                  <a16:creationId xmlns:a16="http://schemas.microsoft.com/office/drawing/2014/main" id="{B30EFD44-F063-D18E-1A9B-903275235FA3}"/>
                </a:ext>
              </a:extLst>
            </p:cNvPr>
            <p:cNvSpPr txBox="1"/>
            <p:nvPr/>
          </p:nvSpPr>
          <p:spPr>
            <a:xfrm>
              <a:off x="1681637" y="5541114"/>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Bilder</a:t>
              </a:r>
            </a:p>
          </p:txBody>
        </p:sp>
      </p:grpSp>
      <p:sp>
        <p:nvSpPr>
          <p:cNvPr id="8" name="Titel 1">
            <a:extLst>
              <a:ext uri="{FF2B5EF4-FFF2-40B4-BE49-F238E27FC236}">
                <a16:creationId xmlns:a16="http://schemas.microsoft.com/office/drawing/2014/main" id="{4DCA00A0-5534-E041-1CE7-97AAB3D3328F}"/>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57633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36"/>
                                        </p:tgtEl>
                                      </p:cBhvr>
                                    </p:animEffect>
                                    <p:animScale>
                                      <p:cBhvr>
                                        <p:cTn id="9"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67</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 1</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62923"/>
            <a:ext cx="6076950"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latin typeface="Arial" panose="020B0604020202020204" pitchFamily="34" charset="0"/>
                <a:cs typeface="Arial" panose="020B0604020202020204" pitchFamily="34" charset="0"/>
              </a:rPr>
              <a:t>Ein flexibles Operationsverständnis für die Multiplikation bedeutet der Aufbau von tragfähigen Grundvorstellungen, die Fähigkeit zu einem flexiblen Darstellungswechsel und das Nutzen von Beziehungen zwischen unterschiedlichen Aufgaben. </a:t>
            </a:r>
          </a:p>
          <a:p>
            <a:pPr algn="ctr"/>
            <a:r>
              <a:rPr lang="de-DE" sz="2400" dirty="0">
                <a:solidFill>
                  <a:schemeClr val="tx1"/>
                </a:solidFill>
                <a:latin typeface="Arial" panose="020B0604020202020204" pitchFamily="34" charset="0"/>
                <a:cs typeface="Arial" panose="020B0604020202020204" pitchFamily="34" charset="0"/>
              </a:rPr>
              <a:t>Somit ist es wesentlich mehr als das Auswendiglernen des Kleinen 1x1.</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8" name="Titel 1">
            <a:extLst>
              <a:ext uri="{FF2B5EF4-FFF2-40B4-BE49-F238E27FC236}">
                <a16:creationId xmlns:a16="http://schemas.microsoft.com/office/drawing/2014/main" id="{6D03190A-C816-B5FC-E9B9-5E77C037B038}"/>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2714267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 name="Einsetzen von Sonderwürfeln…"/>
          <p:cNvSpPr txBox="1"/>
          <p:nvPr/>
        </p:nvSpPr>
        <p:spPr>
          <a:xfrm>
            <a:off x="5561545" y="1998587"/>
            <a:ext cx="3147380" cy="2292935"/>
          </a:xfrm>
          <a:prstGeom prst="rect">
            <a:avLst/>
          </a:prstGeom>
          <a:solidFill>
            <a:schemeClr val="accent3">
              <a:lumOff val="17647"/>
            </a:schemeClr>
          </a:solidFill>
          <a:ln w="12700">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Vereinfachen der Spielregeln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Sortieren und Nachlegen von Würfen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grpSp>
        <p:nvGrpSpPr>
          <p:cNvPr id="2292" name="Gruppieren"/>
          <p:cNvGrpSpPr/>
          <p:nvPr/>
        </p:nvGrpSpPr>
        <p:grpSpPr>
          <a:xfrm>
            <a:off x="3278209" y="2769066"/>
            <a:ext cx="2104954" cy="632398"/>
            <a:chOff x="732" y="365134"/>
            <a:chExt cx="2806604" cy="843196"/>
          </a:xfrm>
        </p:grpSpPr>
        <p:sp>
          <p:nvSpPr>
            <p:cNvPr id="2290" name="Linie"/>
            <p:cNvSpPr/>
            <p:nvPr/>
          </p:nvSpPr>
          <p:spPr>
            <a:xfrm flipV="1">
              <a:off x="732" y="365135"/>
              <a:ext cx="2675368" cy="823648"/>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291" name="Reduktion"/>
            <p:cNvSpPr/>
            <p:nvPr/>
          </p:nvSpPr>
          <p:spPr>
            <a:xfrm>
              <a:off x="1221516" y="365134"/>
              <a:ext cx="1585820" cy="843196"/>
            </a:xfrm>
            <a:prstGeom prst="line">
              <a:avLst/>
            </a:prstGeom>
            <a:noFill/>
            <a:ln w="12700"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lgn="ctr" defTabSz="457200">
                <a:spcBef>
                  <a:spcPts val="1200"/>
                </a:spcBef>
                <a:defRPr b="1">
                  <a:latin typeface="Helvetica Neue"/>
                  <a:ea typeface="Helvetica Neue"/>
                  <a:cs typeface="Helvetica Neue"/>
                  <a:sym typeface="Helvetica Neue"/>
                </a:defRPr>
              </a:lvl1pPr>
            </a:lstStyle>
            <a:p>
              <a:r>
                <a:rPr sz="1350" dirty="0">
                  <a:latin typeface="Arial" charset="0"/>
                  <a:ea typeface="Arial" charset="0"/>
                  <a:cs typeface="Arial" charset="0"/>
                </a:rPr>
                <a:t>Reduktion</a:t>
              </a:r>
            </a:p>
          </p:txBody>
        </p:sp>
      </p:grpSp>
      <p:grpSp>
        <p:nvGrpSpPr>
          <p:cNvPr id="2302" name="Gruppieren"/>
          <p:cNvGrpSpPr/>
          <p:nvPr/>
        </p:nvGrpSpPr>
        <p:grpSpPr>
          <a:xfrm>
            <a:off x="210576" y="1922328"/>
            <a:ext cx="2790823" cy="3615072"/>
            <a:chOff x="0" y="0"/>
            <a:chExt cx="3721096" cy="4820095"/>
          </a:xfrm>
        </p:grpSpPr>
        <p:sp>
          <p:nvSpPr>
            <p:cNvPr id="2299"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2300"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sp>
          <p:nvSpPr>
            <p:cNvPr id="2301" name="Beschreiben der Würfe.…"/>
            <p:cNvSpPr txBox="1"/>
            <p:nvPr/>
          </p:nvSpPr>
          <p:spPr>
            <a:xfrm>
              <a:off x="0" y="1372581"/>
              <a:ext cx="3697500" cy="3406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p>
              <a:pPr marL="310356" indent="-138906" defTabSz="342900">
                <a:buSzPct val="150000"/>
                <a:buChar char="•"/>
                <a:defRPr>
                  <a:latin typeface="Helvetica Neue"/>
                  <a:ea typeface="Helvetica Neue"/>
                  <a:cs typeface="Helvetica Neue"/>
                  <a:sym typeface="Helvetica Neue"/>
                </a:defRPr>
              </a:pPr>
              <a:r>
                <a:rPr sz="1350"/>
                <a:t>Beschreiben der Würfe.</a:t>
              </a:r>
            </a:p>
            <a:p>
              <a:pPr marL="171450" defTabSz="342900">
                <a:defRPr>
                  <a:latin typeface="Helvetica Neue"/>
                  <a:ea typeface="Helvetica Neue"/>
                  <a:cs typeface="Helvetica Neue"/>
                  <a:sym typeface="Helvetica Neue"/>
                </a:defRPr>
              </a:pPr>
              <a:endParaRPr sz="1350"/>
            </a:p>
            <a:p>
              <a:pPr marL="310356" indent="-138906" defTabSz="342900">
                <a:buSzPct val="150000"/>
                <a:buChar char="•"/>
                <a:defRPr>
                  <a:latin typeface="Helvetica Neue"/>
                  <a:ea typeface="Helvetica Neue"/>
                  <a:cs typeface="Helvetica Neue"/>
                  <a:sym typeface="Helvetica Neue"/>
                </a:defRPr>
              </a:pPr>
              <a:r>
                <a:rPr sz="1350"/>
                <a:t>Dokumentation der Würfe.</a:t>
              </a:r>
            </a:p>
            <a:p>
              <a:pPr marL="342900" indent="-171450" algn="just" defTabSz="342900">
                <a:defRPr>
                  <a:latin typeface="Helvetica Neue"/>
                  <a:ea typeface="Helvetica Neue"/>
                  <a:cs typeface="Helvetica Neue"/>
                  <a:sym typeface="Helvetica Neue"/>
                </a:defRPr>
              </a:pPr>
              <a:endParaRPr sz="1350"/>
            </a:p>
            <a:p>
              <a:pPr marL="282575" indent="-111125" defTabSz="342900">
                <a:buSzPct val="150000"/>
                <a:buChar char="•"/>
                <a:defRPr>
                  <a:latin typeface="Helvetica Neue"/>
                  <a:ea typeface="Helvetica Neue"/>
                  <a:cs typeface="Helvetica Neue"/>
                  <a:sym typeface="Helvetica Neue"/>
                </a:defRPr>
              </a:pPr>
              <a:r>
                <a:rPr sz="1350"/>
                <a:t>Sortieren und zuordnen verschiedener Darstellungen (multiplikativ)</a:t>
              </a:r>
            </a:p>
            <a:p>
              <a:pPr marL="282575" indent="-111125" algn="just" defTabSz="342900">
                <a:buSzPct val="75000"/>
                <a:buChar char="➡"/>
                <a:defRPr>
                  <a:latin typeface="Helvetica Neue"/>
                  <a:ea typeface="Helvetica Neue"/>
                  <a:cs typeface="Helvetica Neue"/>
                  <a:sym typeface="Helvetica Neue"/>
                </a:defRPr>
              </a:pPr>
              <a:endParaRPr sz="1350"/>
            </a:p>
            <a:p>
              <a:pPr marL="282575" indent="-111125" defTabSz="342900">
                <a:buSzPct val="150000"/>
                <a:buChar char="•"/>
                <a:defRPr>
                  <a:latin typeface="Helvetica Neue"/>
                  <a:ea typeface="Helvetica Neue"/>
                  <a:cs typeface="Helvetica Neue"/>
                  <a:sym typeface="Helvetica Neue"/>
                </a:defRPr>
              </a:pPr>
              <a:r>
                <a:rPr sz="1350"/>
                <a:t>Übersetzen von Darstellungsformen der Multiplikation.</a:t>
              </a:r>
            </a:p>
          </p:txBody>
        </p:sp>
      </p:grpSp>
      <p:pic>
        <p:nvPicPr>
          <p:cNvPr id="2" name="Bildschirmfoto 2018-11-06 um 17.59.14.png" descr="Bildschirmfoto 2018-11-06 um 17.59.14.png">
            <a:extLst>
              <a:ext uri="{FF2B5EF4-FFF2-40B4-BE49-F238E27FC236}">
                <a16:creationId xmlns:a16="http://schemas.microsoft.com/office/drawing/2014/main" id="{24CC9017-1F7C-8AE1-F47B-C3265BFBEBA9}"/>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3" name="Textplatzhalter 2">
            <a:extLst>
              <a:ext uri="{FF2B5EF4-FFF2-40B4-BE49-F238E27FC236}">
                <a16:creationId xmlns:a16="http://schemas.microsoft.com/office/drawing/2014/main" id="{1438B300-4A6A-68F4-F64A-DA2AC4DF3603}"/>
              </a:ext>
            </a:extLst>
          </p:cNvPr>
          <p:cNvSpPr txBox="1">
            <a:spLocks/>
          </p:cNvSpPr>
          <p:nvPr/>
        </p:nvSpPr>
        <p:spPr>
          <a:xfrm>
            <a:off x="1096421" y="1059424"/>
            <a:ext cx="7542931"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FLEXIBLE DARSTELLUNGSWECHSEL - AUFGABENSTELLUNG KOMPAKT PASCH WÜRFELN - REDUKTION</a:t>
            </a:r>
          </a:p>
        </p:txBody>
      </p:sp>
      <p:sp>
        <p:nvSpPr>
          <p:cNvPr id="4" name="Textfeld 3">
            <a:extLst>
              <a:ext uri="{FF2B5EF4-FFF2-40B4-BE49-F238E27FC236}">
                <a16:creationId xmlns:a16="http://schemas.microsoft.com/office/drawing/2014/main" id="{1E816A7A-6DB2-CC71-3056-014BE81563AF}"/>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6" name="Foliennummernplatzhalter 4">
            <a:extLst>
              <a:ext uri="{FF2B5EF4-FFF2-40B4-BE49-F238E27FC236}">
                <a16:creationId xmlns:a16="http://schemas.microsoft.com/office/drawing/2014/main" id="{959DAB37-D201-CCD5-A77F-D03565864DF2}"/>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68</a:t>
            </a:fld>
            <a:endParaRPr lang="de-DE" dirty="0"/>
          </a:p>
        </p:txBody>
      </p:sp>
      <p:sp>
        <p:nvSpPr>
          <p:cNvPr id="9" name="Titel 1">
            <a:extLst>
              <a:ext uri="{FF2B5EF4-FFF2-40B4-BE49-F238E27FC236}">
                <a16:creationId xmlns:a16="http://schemas.microsoft.com/office/drawing/2014/main" id="{786D51C2-36CB-E770-3B17-BA33E594684C}"/>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21011181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 name="Einsetzen von Sonderwürfeln…"/>
          <p:cNvSpPr txBox="1"/>
          <p:nvPr/>
        </p:nvSpPr>
        <p:spPr>
          <a:xfrm>
            <a:off x="5561545" y="1998587"/>
            <a:ext cx="3147380" cy="2292935"/>
          </a:xfrm>
          <a:prstGeom prst="rect">
            <a:avLst/>
          </a:prstGeom>
          <a:solidFill>
            <a:schemeClr val="accent3">
              <a:lumOff val="17647"/>
            </a:schemeClr>
          </a:solidFill>
          <a:ln w="12700">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Vereinfachen der Spielregeln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Sortieren und Nachlegen von Würfen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sp>
        <p:nvSpPr>
          <p:cNvPr id="2291" name="Reduktion"/>
          <p:cNvSpPr/>
          <p:nvPr/>
        </p:nvSpPr>
        <p:spPr>
          <a:xfrm>
            <a:off x="4193797" y="2769066"/>
            <a:ext cx="1189366" cy="632398"/>
          </a:xfrm>
          <a:prstGeom prst="line">
            <a:avLst/>
          </a:prstGeom>
          <a:noFill/>
          <a:ln w="12700"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ctr">
            <a:spAutoFit/>
          </a:bodyPr>
          <a:lstStyle>
            <a:lvl1pPr algn="ctr" defTabSz="457200">
              <a:spcBef>
                <a:spcPts val="1200"/>
              </a:spcBef>
              <a:defRPr b="1">
                <a:latin typeface="Helvetica Neue"/>
                <a:ea typeface="Helvetica Neue"/>
                <a:cs typeface="Helvetica Neue"/>
                <a:sym typeface="Helvetica Neue"/>
              </a:defRPr>
            </a:lvl1pPr>
          </a:lstStyle>
          <a:p>
            <a:r>
              <a:rPr sz="1350" dirty="0">
                <a:latin typeface="Arial" charset="0"/>
                <a:ea typeface="Arial" charset="0"/>
                <a:cs typeface="Arial" charset="0"/>
              </a:rPr>
              <a:t>Reduktion</a:t>
            </a:r>
          </a:p>
        </p:txBody>
      </p:sp>
      <p:pic>
        <p:nvPicPr>
          <p:cNvPr id="2" name="Bildschirmfoto 2018-11-06 um 17.59.14.png" descr="Bildschirmfoto 2018-11-06 um 17.59.14.png">
            <a:extLst>
              <a:ext uri="{FF2B5EF4-FFF2-40B4-BE49-F238E27FC236}">
                <a16:creationId xmlns:a16="http://schemas.microsoft.com/office/drawing/2014/main" id="{24CC9017-1F7C-8AE1-F47B-C3265BFBEBA9}"/>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3" name="Textplatzhalter 2">
            <a:extLst>
              <a:ext uri="{FF2B5EF4-FFF2-40B4-BE49-F238E27FC236}">
                <a16:creationId xmlns:a16="http://schemas.microsoft.com/office/drawing/2014/main" id="{6B94C9DA-2783-2E76-83A9-8B25A487A1F0}"/>
              </a:ext>
            </a:extLst>
          </p:cNvPr>
          <p:cNvSpPr txBox="1">
            <a:spLocks/>
          </p:cNvSpPr>
          <p:nvPr/>
        </p:nvSpPr>
        <p:spPr>
          <a:xfrm>
            <a:off x="1096421" y="1059424"/>
            <a:ext cx="7542931"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FLEXIBLE DARSTELLUNGSWECHSEL - AUFGABENSTELLUNG KOMPAKT PASCH WÜRFELN - REDUKTION</a:t>
            </a:r>
          </a:p>
        </p:txBody>
      </p:sp>
      <p:sp>
        <p:nvSpPr>
          <p:cNvPr id="4" name="Textfeld 3">
            <a:extLst>
              <a:ext uri="{FF2B5EF4-FFF2-40B4-BE49-F238E27FC236}">
                <a16:creationId xmlns:a16="http://schemas.microsoft.com/office/drawing/2014/main" id="{4CEDE460-3D8C-B025-019C-CD7CAE99F8AC}"/>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6" name="Foliennummernplatzhalter 4">
            <a:extLst>
              <a:ext uri="{FF2B5EF4-FFF2-40B4-BE49-F238E27FC236}">
                <a16:creationId xmlns:a16="http://schemas.microsoft.com/office/drawing/2014/main" id="{5C308442-28DC-C748-1193-FF40B5D26587}"/>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69</a:t>
            </a:fld>
            <a:endParaRPr lang="de-DE" dirty="0"/>
          </a:p>
        </p:txBody>
      </p:sp>
      <p:sp>
        <p:nvSpPr>
          <p:cNvPr id="9" name="Titel 1">
            <a:extLst>
              <a:ext uri="{FF2B5EF4-FFF2-40B4-BE49-F238E27FC236}">
                <a16:creationId xmlns:a16="http://schemas.microsoft.com/office/drawing/2014/main" id="{EE9FE790-70DD-7569-AA6E-39B47868A47A}"/>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7679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11111E-6 1.48148E-6 L -0.28819 -0.04607 " pathEditMode="relative" rAng="0" ptsTypes="AA">
                                      <p:cBhvr>
                                        <p:cTn id="6" dur="1000" fill="hold"/>
                                        <p:tgtEl>
                                          <p:spTgt spid="2291"/>
                                        </p:tgtEl>
                                        <p:attrNameLst>
                                          <p:attrName>ppt_x</p:attrName>
                                          <p:attrName>ppt_y</p:attrName>
                                        </p:attrNameLst>
                                      </p:cBhvr>
                                      <p:rCtr x="-14410" y="-2315"/>
                                    </p:animMotion>
                                  </p:childTnLst>
                                </p:cTn>
                              </p:par>
                              <p:par>
                                <p:cTn id="7" presetID="0" presetClass="path" presetSubtype="0" accel="50000" decel="50000" fill="hold" grpId="0" nodeType="withEffect">
                                  <p:stCondLst>
                                    <p:cond delay="0"/>
                                  </p:stCondLst>
                                  <p:childTnLst>
                                    <p:animMotion origin="layout" path="M 1.66667E-6 -4.81481E-6 L -0.57413 0.09213 " pathEditMode="relative" rAng="0" ptsTypes="AA">
                                      <p:cBhvr>
                                        <p:cTn id="8" dur="1000" fill="hold"/>
                                        <p:tgtEl>
                                          <p:spTgt spid="2289"/>
                                        </p:tgtEl>
                                        <p:attrNameLst>
                                          <p:attrName>ppt_x</p:attrName>
                                          <p:attrName>ppt_y</p:attrName>
                                        </p:attrNameLst>
                                      </p:cBhvr>
                                      <p:rCtr x="-28715" y="4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9" grpId="0" animBg="1"/>
      <p:bldP spid="2291"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73CA9-ACD5-3544-8AB6-9ACAB6491CD5}"/>
              </a:ext>
            </a:extLst>
          </p:cNvPr>
          <p:cNvSpPr>
            <a:spLocks noGrp="1"/>
          </p:cNvSpPr>
          <p:nvPr>
            <p:ph type="title"/>
          </p:nvPr>
        </p:nvSpPr>
        <p:spPr>
          <a:xfrm>
            <a:off x="1096423" y="382774"/>
            <a:ext cx="7009509" cy="603704"/>
          </a:xfrm>
          <a:prstGeom prst="rect">
            <a:avLst/>
          </a:prstGeom>
        </p:spPr>
        <p:txBody>
          <a:bodyPr/>
          <a:lstStyle/>
          <a:p>
            <a:r>
              <a:rPr lang="de-DE"/>
              <a:t>4. Planung einer Praxisaufgabe</a:t>
            </a:r>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7</a:t>
            </a:fld>
            <a:endParaRPr lang="de-DE"/>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96424" y="4069939"/>
            <a:ext cx="7915374" cy="2268790"/>
          </a:xfrm>
          <a:prstGeom prst="rect">
            <a:avLst/>
          </a:prstGeom>
        </p:spPr>
        <p:txBody>
          <a:bodyPr/>
          <a:lstStyle/>
          <a:p>
            <a:pPr marL="0" indent="0">
              <a:lnSpc>
                <a:spcPts val="2400"/>
              </a:lnSpc>
              <a:buNone/>
            </a:pPr>
            <a:r>
              <a:rPr lang="de-DE" sz="1600" dirty="0"/>
              <a:t>Bitte beobachten Sie auch:</a:t>
            </a:r>
          </a:p>
          <a:p>
            <a:pPr marL="0" indent="0">
              <a:lnSpc>
                <a:spcPts val="2400"/>
              </a:lnSpc>
              <a:buNone/>
            </a:pPr>
            <a:r>
              <a:rPr lang="de-DE" sz="1600" dirty="0"/>
              <a:t>Was hat sich im Vergleich zu Ihren bisherigen Lernaufgaben verändert? Wie arbeiten und beteiligen sich einzelne Kinder in den unterschiedlichen Phasen des Unterrichts?</a:t>
            </a:r>
          </a:p>
          <a:p>
            <a:pPr marL="0" indent="0">
              <a:lnSpc>
                <a:spcPts val="2400"/>
              </a:lnSpc>
              <a:buNone/>
            </a:pPr>
            <a:r>
              <a:rPr lang="de-DE" sz="1600" dirty="0"/>
              <a:t>Reflektieren Sie im Anschluss an die Erprobung in Ihrem Jahrgangsstufenteam Ihre Erfahrungen insbesondere im Hinblick auf die unterschiedlichen Zugänge und Lösungsprozesse der Schülerinnen und Schüler.</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699518" y="1617854"/>
            <a:ext cx="7248482" cy="2395487"/>
          </a:xfrm>
          <a:prstGeom prst="rect">
            <a:avLst/>
          </a:prstGeom>
        </p:spPr>
        <p:txBody>
          <a:bodyPr/>
          <a:lstStyle/>
          <a:p>
            <a:pPr marL="0" indent="0">
              <a:lnSpc>
                <a:spcPts val="2860"/>
              </a:lnSpc>
              <a:buNone/>
            </a:pPr>
            <a:r>
              <a:rPr lang="de-DE" sz="2200" dirty="0"/>
              <a:t>Führen Sie in Ihrer Lerngruppe die Unterrichtseinheit zu der von Ihnen adaptierten Basisaufgabe durch. </a:t>
            </a:r>
          </a:p>
          <a:p>
            <a:pPr marL="0" indent="0">
              <a:lnSpc>
                <a:spcPts val="2860"/>
              </a:lnSpc>
              <a:buNone/>
            </a:pPr>
            <a:r>
              <a:rPr lang="de-DE" sz="2200" dirty="0"/>
              <a:t>Halten Sie Ihre Beobachtungen zu den Reflexions-aspekten fest. Bringen Sie (gescannte/fotografierte) Kinderdokumente sowie Fragen und Anregungen zum nächsten Treffen mit. </a:t>
            </a:r>
          </a:p>
        </p:txBody>
      </p:sp>
    </p:spTree>
    <p:extLst>
      <p:ext uri="{BB962C8B-B14F-4D97-AF65-F5344CB8AC3E}">
        <p14:creationId xmlns:p14="http://schemas.microsoft.com/office/powerpoint/2010/main" val="101613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 name="Reduktion"/>
          <p:cNvSpPr txBox="1"/>
          <p:nvPr/>
        </p:nvSpPr>
        <p:spPr>
          <a:xfrm>
            <a:off x="729806" y="2076072"/>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latin typeface="Arial" charset="0"/>
                <a:ea typeface="Arial" charset="0"/>
                <a:cs typeface="Arial" charset="0"/>
              </a:rPr>
              <a:t>Reduktion</a:t>
            </a:r>
          </a:p>
          <a:p>
            <a:pPr algn="ctr" defTabSz="342900">
              <a:spcBef>
                <a:spcPts val="900"/>
              </a:spcBef>
              <a:defRPr b="1">
                <a:latin typeface="Helvetica Neue"/>
                <a:ea typeface="Helvetica Neue"/>
                <a:cs typeface="Helvetica Neue"/>
                <a:sym typeface="Helvetica Neue"/>
              </a:defRPr>
            </a:pPr>
            <a:endParaRPr sz="1350" dirty="0"/>
          </a:p>
        </p:txBody>
      </p:sp>
      <p:sp>
        <p:nvSpPr>
          <p:cNvPr id="2305" name="Einsetzen von Sonderwürfeln…"/>
          <p:cNvSpPr txBox="1"/>
          <p:nvPr/>
        </p:nvSpPr>
        <p:spPr>
          <a:xfrm>
            <a:off x="606872" y="2477805"/>
            <a:ext cx="2861756"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mn-lt"/>
                <a:ea typeface="+mn-ea"/>
                <a:cs typeface="+mn-cs"/>
                <a:sym typeface="Helvetica"/>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Vereinfachen der Spielregeln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Sortieren und Nachlegen von Würfen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sp>
        <p:nvSpPr>
          <p:cNvPr id="2306" name="Abgerundetes Rechteck"/>
          <p:cNvSpPr/>
          <p:nvPr/>
        </p:nvSpPr>
        <p:spPr>
          <a:xfrm>
            <a:off x="606872" y="2495621"/>
            <a:ext cx="2861756" cy="326292"/>
          </a:xfrm>
          <a:prstGeom prst="roundRect">
            <a:avLst>
              <a:gd name="adj" fmla="val 47812"/>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grpSp>
        <p:nvGrpSpPr>
          <p:cNvPr id="2309" name="Gruppieren"/>
          <p:cNvGrpSpPr/>
          <p:nvPr/>
        </p:nvGrpSpPr>
        <p:grpSpPr>
          <a:xfrm>
            <a:off x="4685619" y="2414130"/>
            <a:ext cx="3263487" cy="2157786"/>
            <a:chOff x="-203200" y="0"/>
            <a:chExt cx="4351314" cy="2877047"/>
          </a:xfrm>
        </p:grpSpPr>
        <p:pic>
          <p:nvPicPr>
            <p:cNvPr id="2307" name="Bildschirmfoto 2018-10-21 um 10.37.57.png" descr="Bildschirmfoto 2018-10-21 um 10.37.57.png"/>
            <p:cNvPicPr>
              <a:picLocks/>
            </p:cNvPicPr>
            <p:nvPr/>
          </p:nvPicPr>
          <p:blipFill>
            <a:blip r:embed="rId3"/>
            <a:stretch>
              <a:fillRect/>
            </a:stretch>
          </p:blipFill>
          <p:spPr>
            <a:xfrm>
              <a:off x="-203200" y="400645"/>
              <a:ext cx="4351315" cy="2476403"/>
            </a:xfrm>
            <a:prstGeom prst="rect">
              <a:avLst/>
            </a:prstGeom>
            <a:effectLst>
              <a:outerShdw blurRad="190500" dist="8455" dir="5400000" rotWithShape="0">
                <a:srgbClr val="000000"/>
              </a:outerShdw>
            </a:effectLst>
          </p:spPr>
        </p:pic>
        <p:sp>
          <p:nvSpPr>
            <p:cNvPr id="2308" name="Sonderwürfel: Nur 1, 2 und 3"/>
            <p:cNvSpPr/>
            <p:nvPr/>
          </p:nvSpPr>
          <p:spPr>
            <a:xfrm>
              <a:off x="449003" y="0"/>
              <a:ext cx="1270001" cy="1270000"/>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34289" tIns="34289" rIns="34289" bIns="34289" numCol="1" anchor="t">
              <a:spAutoFit/>
            </a:bodyPr>
            <a:lstStyle>
              <a:lvl1pPr>
                <a:defRPr>
                  <a:latin typeface="Helvetica Neue"/>
                  <a:ea typeface="Helvetica Neue"/>
                  <a:cs typeface="Helvetica Neue"/>
                  <a:sym typeface="Helvetica Neue"/>
                </a:defRPr>
              </a:lvl1pPr>
            </a:lstStyle>
            <a:p>
              <a:r>
                <a:rPr sz="1350"/>
                <a:t>Sonderwürfel: Nur 1, 2 und 3</a:t>
              </a:r>
            </a:p>
          </p:txBody>
        </p:sp>
      </p:grpSp>
      <p:pic>
        <p:nvPicPr>
          <p:cNvPr id="6" name="Bildschirmfoto 2018-11-06 um 17.59.14.png" descr="Bildschirmfoto 2018-11-06 um 17.59.14.png">
            <a:extLst>
              <a:ext uri="{FF2B5EF4-FFF2-40B4-BE49-F238E27FC236}">
                <a16:creationId xmlns:a16="http://schemas.microsoft.com/office/drawing/2014/main" id="{FEF03EFF-A674-490D-C2BB-C113C9A4656A}"/>
              </a:ext>
            </a:extLst>
          </p:cNvPr>
          <p:cNvPicPr>
            <a:picLocks noChangeAspect="1"/>
          </p:cNvPicPr>
          <p:nvPr/>
        </p:nvPicPr>
        <p:blipFill>
          <a:blip r:embed="rId4"/>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D5F55789-72C4-F799-9D90-0721909E6BE3}"/>
              </a:ext>
            </a:extLst>
          </p:cNvPr>
          <p:cNvSpPr txBox="1">
            <a:spLocks/>
          </p:cNvSpPr>
          <p:nvPr/>
        </p:nvSpPr>
        <p:spPr>
          <a:xfrm>
            <a:off x="1096422" y="1059424"/>
            <a:ext cx="7056978"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AUFGABENSTELLUNG KOMPAKT PASCH WÜRFELN - REDUKTION </a:t>
            </a:r>
          </a:p>
        </p:txBody>
      </p:sp>
      <p:sp>
        <p:nvSpPr>
          <p:cNvPr id="2" name="Textfeld 1">
            <a:extLst>
              <a:ext uri="{FF2B5EF4-FFF2-40B4-BE49-F238E27FC236}">
                <a16:creationId xmlns:a16="http://schemas.microsoft.com/office/drawing/2014/main" id="{50525489-3536-0566-026C-977FDC0D13A3}"/>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4" name="Foliennummernplatzhalter 4">
            <a:extLst>
              <a:ext uri="{FF2B5EF4-FFF2-40B4-BE49-F238E27FC236}">
                <a16:creationId xmlns:a16="http://schemas.microsoft.com/office/drawing/2014/main" id="{04C7C422-252F-2616-DFAB-BAA974CFF274}"/>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70</a:t>
            </a:fld>
            <a:endParaRPr lang="de-DE" dirty="0"/>
          </a:p>
        </p:txBody>
      </p:sp>
      <p:sp>
        <p:nvSpPr>
          <p:cNvPr id="10" name="Titel 1">
            <a:extLst>
              <a:ext uri="{FF2B5EF4-FFF2-40B4-BE49-F238E27FC236}">
                <a16:creationId xmlns:a16="http://schemas.microsoft.com/office/drawing/2014/main" id="{E1AD9432-8AA2-5CEE-EF15-75D6F282A4B1}"/>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862616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376" name="Gruppieren"/>
          <p:cNvGrpSpPr/>
          <p:nvPr/>
        </p:nvGrpSpPr>
        <p:grpSpPr>
          <a:xfrm>
            <a:off x="3021186" y="2081644"/>
            <a:ext cx="2552279" cy="1721410"/>
            <a:chOff x="0" y="24572"/>
            <a:chExt cx="3403038" cy="2295212"/>
          </a:xfrm>
        </p:grpSpPr>
        <p:grpSp>
          <p:nvGrpSpPr>
            <p:cNvPr id="2326" name="Gruppieren"/>
            <p:cNvGrpSpPr/>
            <p:nvPr/>
          </p:nvGrpSpPr>
          <p:grpSpPr>
            <a:xfrm>
              <a:off x="1567689" y="1051473"/>
              <a:ext cx="275915" cy="275915"/>
              <a:chOff x="0" y="0"/>
              <a:chExt cx="275914" cy="275914"/>
            </a:xfrm>
          </p:grpSpPr>
          <p:sp>
            <p:nvSpPr>
              <p:cNvPr id="2322"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25" name="Gruppieren"/>
              <p:cNvGrpSpPr/>
              <p:nvPr/>
            </p:nvGrpSpPr>
            <p:grpSpPr>
              <a:xfrm>
                <a:off x="41135" y="41282"/>
                <a:ext cx="193336" cy="196755"/>
                <a:chOff x="0" y="0"/>
                <a:chExt cx="193334" cy="196753"/>
              </a:xfrm>
            </p:grpSpPr>
            <p:sp>
              <p:nvSpPr>
                <p:cNvPr id="2323"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24"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331" name="Gruppieren"/>
            <p:cNvGrpSpPr/>
            <p:nvPr/>
          </p:nvGrpSpPr>
          <p:grpSpPr>
            <a:xfrm>
              <a:off x="2058989" y="1140373"/>
              <a:ext cx="275916" cy="275915"/>
              <a:chOff x="0" y="0"/>
              <a:chExt cx="275914" cy="275914"/>
            </a:xfrm>
          </p:grpSpPr>
          <p:sp>
            <p:nvSpPr>
              <p:cNvPr id="2327"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30" name="Gruppieren"/>
              <p:cNvGrpSpPr/>
              <p:nvPr/>
            </p:nvGrpSpPr>
            <p:grpSpPr>
              <a:xfrm>
                <a:off x="41135" y="41282"/>
                <a:ext cx="193336" cy="196755"/>
                <a:chOff x="0" y="0"/>
                <a:chExt cx="193334" cy="196753"/>
              </a:xfrm>
            </p:grpSpPr>
            <p:sp>
              <p:nvSpPr>
                <p:cNvPr id="2328"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29"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338" name="Gruppieren"/>
            <p:cNvGrpSpPr/>
            <p:nvPr/>
          </p:nvGrpSpPr>
          <p:grpSpPr>
            <a:xfrm>
              <a:off x="2379646" y="1532531"/>
              <a:ext cx="275915" cy="275915"/>
              <a:chOff x="0" y="0"/>
              <a:chExt cx="275914" cy="275914"/>
            </a:xfrm>
          </p:grpSpPr>
          <p:sp>
            <p:nvSpPr>
              <p:cNvPr id="2332"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37" name="Gruppieren"/>
              <p:cNvGrpSpPr/>
              <p:nvPr/>
            </p:nvGrpSpPr>
            <p:grpSpPr>
              <a:xfrm>
                <a:off x="41290" y="39580"/>
                <a:ext cx="193335" cy="196754"/>
                <a:chOff x="0" y="0"/>
                <a:chExt cx="193334" cy="196753"/>
              </a:xfrm>
            </p:grpSpPr>
            <p:sp>
              <p:nvSpPr>
                <p:cNvPr id="2333"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36" name="Gruppieren"/>
                <p:cNvGrpSpPr/>
                <p:nvPr/>
              </p:nvGrpSpPr>
              <p:grpSpPr>
                <a:xfrm>
                  <a:off x="-1" y="0"/>
                  <a:ext cx="193336" cy="196754"/>
                  <a:chOff x="0" y="0"/>
                  <a:chExt cx="193334" cy="196753"/>
                </a:xfrm>
              </p:grpSpPr>
              <p:sp>
                <p:nvSpPr>
                  <p:cNvPr id="2334"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35"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347" name="Gruppieren"/>
            <p:cNvGrpSpPr/>
            <p:nvPr/>
          </p:nvGrpSpPr>
          <p:grpSpPr>
            <a:xfrm>
              <a:off x="1319233" y="1532531"/>
              <a:ext cx="275915" cy="275915"/>
              <a:chOff x="0" y="0"/>
              <a:chExt cx="275914" cy="275914"/>
            </a:xfrm>
          </p:grpSpPr>
          <p:sp>
            <p:nvSpPr>
              <p:cNvPr id="2339"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46" name="Gruppieren"/>
              <p:cNvGrpSpPr/>
              <p:nvPr/>
            </p:nvGrpSpPr>
            <p:grpSpPr>
              <a:xfrm>
                <a:off x="44146" y="19314"/>
                <a:ext cx="193335" cy="242805"/>
                <a:chOff x="0" y="0"/>
                <a:chExt cx="193334" cy="242804"/>
              </a:xfrm>
            </p:grpSpPr>
            <p:sp>
              <p:nvSpPr>
                <p:cNvPr id="2340" name="Kreis"/>
                <p:cNvSpPr/>
                <p:nvPr/>
              </p:nvSpPr>
              <p:spPr>
                <a:xfrm>
                  <a:off x="0" y="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41"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42" name="Kreis"/>
                <p:cNvSpPr/>
                <p:nvPr/>
              </p:nvSpPr>
              <p:spPr>
                <a:xfrm>
                  <a:off x="126920" y="8819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43" name="Kreis"/>
                <p:cNvSpPr/>
                <p:nvPr/>
              </p:nvSpPr>
              <p:spPr>
                <a:xfrm>
                  <a:off x="0" y="8819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44" name="Kreis"/>
                <p:cNvSpPr/>
                <p:nvPr/>
              </p:nvSpPr>
              <p:spPr>
                <a:xfrm>
                  <a:off x="126920" y="176391"/>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45" name="Kreis"/>
                <p:cNvSpPr/>
                <p:nvPr/>
              </p:nvSpPr>
              <p:spPr>
                <a:xfrm>
                  <a:off x="0" y="176391"/>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353" name="Gruppieren"/>
            <p:cNvGrpSpPr/>
            <p:nvPr/>
          </p:nvGrpSpPr>
          <p:grpSpPr>
            <a:xfrm>
              <a:off x="1778993" y="1694741"/>
              <a:ext cx="275915" cy="275916"/>
              <a:chOff x="0" y="0"/>
              <a:chExt cx="275914" cy="275914"/>
            </a:xfrm>
          </p:grpSpPr>
          <p:sp>
            <p:nvSpPr>
              <p:cNvPr id="2348"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49" name="Kreis"/>
              <p:cNvSpPr/>
              <p:nvPr/>
            </p:nvSpPr>
            <p:spPr>
              <a:xfrm>
                <a:off x="41135" y="3436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50"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51"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52" name="Kreis"/>
              <p:cNvSpPr/>
              <p:nvPr/>
            </p:nvSpPr>
            <p:spPr>
              <a:xfrm>
                <a:off x="38125" y="173736"/>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359" name="Gruppieren"/>
            <p:cNvGrpSpPr/>
            <p:nvPr/>
          </p:nvGrpSpPr>
          <p:grpSpPr>
            <a:xfrm rot="3720000">
              <a:off x="663717" y="622746"/>
              <a:ext cx="485907" cy="751061"/>
              <a:chOff x="0" y="0"/>
              <a:chExt cx="485906" cy="751060"/>
            </a:xfrm>
          </p:grpSpPr>
          <p:grpSp>
            <p:nvGrpSpPr>
              <p:cNvPr id="2357" name="Gruppieren"/>
              <p:cNvGrpSpPr/>
              <p:nvPr/>
            </p:nvGrpSpPr>
            <p:grpSpPr>
              <a:xfrm rot="21600000">
                <a:off x="-1" y="-1"/>
                <a:ext cx="485908" cy="751062"/>
                <a:chOff x="0" y="0"/>
                <a:chExt cx="485906" cy="751060"/>
              </a:xfrm>
            </p:grpSpPr>
            <p:sp>
              <p:nvSpPr>
                <p:cNvPr id="2354" name="Form"/>
                <p:cNvSpPr/>
                <p:nvPr/>
              </p:nvSpPr>
              <p:spPr>
                <a:xfrm rot="21600000">
                  <a:off x="-1" y="106719"/>
                  <a:ext cx="480233" cy="644342"/>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55" name="Linie"/>
                <p:cNvSpPr/>
                <p:nvPr/>
              </p:nvSpPr>
              <p:spPr>
                <a:xfrm rot="21600000">
                  <a:off x="1847" y="-1"/>
                  <a:ext cx="484060" cy="117472"/>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56" name="Form"/>
                <p:cNvSpPr/>
                <p:nvPr/>
              </p:nvSpPr>
              <p:spPr>
                <a:xfrm rot="21600000">
                  <a:off x="31744" y="14526"/>
                  <a:ext cx="427800" cy="210195"/>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2358" name="Linie"/>
              <p:cNvSpPr/>
              <p:nvPr/>
            </p:nvSpPr>
            <p:spPr>
              <a:xfrm>
                <a:off x="66996" y="224043"/>
                <a:ext cx="46482" cy="49645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366" name="Gruppieren"/>
            <p:cNvGrpSpPr/>
            <p:nvPr/>
          </p:nvGrpSpPr>
          <p:grpSpPr>
            <a:xfrm>
              <a:off x="2692912" y="1140373"/>
              <a:ext cx="275916" cy="275915"/>
              <a:chOff x="0" y="0"/>
              <a:chExt cx="275914" cy="275914"/>
            </a:xfrm>
          </p:grpSpPr>
          <p:sp>
            <p:nvSpPr>
              <p:cNvPr id="2360"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65" name="Gruppieren"/>
              <p:cNvGrpSpPr/>
              <p:nvPr/>
            </p:nvGrpSpPr>
            <p:grpSpPr>
              <a:xfrm>
                <a:off x="41290" y="39580"/>
                <a:ext cx="193335" cy="196754"/>
                <a:chOff x="0" y="0"/>
                <a:chExt cx="193334" cy="196753"/>
              </a:xfrm>
            </p:grpSpPr>
            <p:sp>
              <p:nvSpPr>
                <p:cNvPr id="2361"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64" name="Gruppieren"/>
                <p:cNvGrpSpPr/>
                <p:nvPr/>
              </p:nvGrpSpPr>
              <p:grpSpPr>
                <a:xfrm>
                  <a:off x="-1" y="0"/>
                  <a:ext cx="193336" cy="196754"/>
                  <a:chOff x="0" y="0"/>
                  <a:chExt cx="193334" cy="196753"/>
                </a:xfrm>
              </p:grpSpPr>
              <p:sp>
                <p:nvSpPr>
                  <p:cNvPr id="2362"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63"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373" name="Gruppieren"/>
            <p:cNvGrpSpPr/>
            <p:nvPr/>
          </p:nvGrpSpPr>
          <p:grpSpPr>
            <a:xfrm>
              <a:off x="2379646" y="700046"/>
              <a:ext cx="275915" cy="275916"/>
              <a:chOff x="0" y="0"/>
              <a:chExt cx="275914" cy="275914"/>
            </a:xfrm>
          </p:grpSpPr>
          <p:sp>
            <p:nvSpPr>
              <p:cNvPr id="2367"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72" name="Gruppieren"/>
              <p:cNvGrpSpPr/>
              <p:nvPr/>
            </p:nvGrpSpPr>
            <p:grpSpPr>
              <a:xfrm>
                <a:off x="41290" y="39580"/>
                <a:ext cx="193335" cy="196754"/>
                <a:chOff x="0" y="0"/>
                <a:chExt cx="193334" cy="196753"/>
              </a:xfrm>
            </p:grpSpPr>
            <p:sp>
              <p:nvSpPr>
                <p:cNvPr id="2368"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71" name="Gruppieren"/>
                <p:cNvGrpSpPr/>
                <p:nvPr/>
              </p:nvGrpSpPr>
              <p:grpSpPr>
                <a:xfrm>
                  <a:off x="-1" y="0"/>
                  <a:ext cx="193336" cy="196754"/>
                  <a:chOff x="0" y="0"/>
                  <a:chExt cx="193334" cy="196753"/>
                </a:xfrm>
              </p:grpSpPr>
              <p:sp>
                <p:nvSpPr>
                  <p:cNvPr id="2369"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70"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sp>
          <p:nvSpPr>
            <p:cNvPr id="2374" name="Rechteck"/>
            <p:cNvSpPr/>
            <p:nvPr/>
          </p:nvSpPr>
          <p:spPr>
            <a:xfrm>
              <a:off x="370047" y="24572"/>
              <a:ext cx="3032991" cy="2295212"/>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75" name="Du würfelst mit allen Würfeln."/>
            <p:cNvSpPr/>
            <p:nvPr/>
          </p:nvSpPr>
          <p:spPr>
            <a:xfrm>
              <a:off x="0" y="203655"/>
              <a:ext cx="1270000"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p>
              <a:pPr marL="342900" lvl="1" defTabSz="342900">
                <a:defRPr sz="1600" b="1">
                  <a:latin typeface="Helvetica Neue"/>
                  <a:ea typeface="Helvetica Neue"/>
                  <a:cs typeface="Helvetica Neue"/>
                  <a:sym typeface="Helvetica Neue"/>
                </a:defRPr>
              </a:pPr>
              <a:r>
                <a:rPr sz="1200" dirty="0"/>
                <a:t>Du würfelst mit allen Würfeln.</a:t>
              </a:r>
            </a:p>
          </p:txBody>
        </p:sp>
      </p:grpSp>
      <p:grpSp>
        <p:nvGrpSpPr>
          <p:cNvPr id="2427" name="Gruppieren"/>
          <p:cNvGrpSpPr/>
          <p:nvPr/>
        </p:nvGrpSpPr>
        <p:grpSpPr>
          <a:xfrm>
            <a:off x="5881771" y="2071317"/>
            <a:ext cx="3188548" cy="1717303"/>
            <a:chOff x="388677" y="0"/>
            <a:chExt cx="4251395" cy="2289735"/>
          </a:xfrm>
        </p:grpSpPr>
        <p:grpSp>
          <p:nvGrpSpPr>
            <p:cNvPr id="2381" name="Gruppieren"/>
            <p:cNvGrpSpPr/>
            <p:nvPr/>
          </p:nvGrpSpPr>
          <p:grpSpPr>
            <a:xfrm>
              <a:off x="757781" y="1120092"/>
              <a:ext cx="275916" cy="275915"/>
              <a:chOff x="0" y="0"/>
              <a:chExt cx="275914" cy="275914"/>
            </a:xfrm>
          </p:grpSpPr>
          <p:sp>
            <p:nvSpPr>
              <p:cNvPr id="2377"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80" name="Gruppieren"/>
              <p:cNvGrpSpPr/>
              <p:nvPr/>
            </p:nvGrpSpPr>
            <p:grpSpPr>
              <a:xfrm>
                <a:off x="41135" y="41282"/>
                <a:ext cx="193336" cy="196755"/>
                <a:chOff x="0" y="0"/>
                <a:chExt cx="193334" cy="196753"/>
              </a:xfrm>
            </p:grpSpPr>
            <p:sp>
              <p:nvSpPr>
                <p:cNvPr id="2378"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79"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386" name="Gruppieren"/>
            <p:cNvGrpSpPr/>
            <p:nvPr/>
          </p:nvGrpSpPr>
          <p:grpSpPr>
            <a:xfrm>
              <a:off x="1249081" y="1208992"/>
              <a:ext cx="275915" cy="275915"/>
              <a:chOff x="0" y="0"/>
              <a:chExt cx="275914" cy="275914"/>
            </a:xfrm>
          </p:grpSpPr>
          <p:sp>
            <p:nvSpPr>
              <p:cNvPr id="2382"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85" name="Gruppieren"/>
              <p:cNvGrpSpPr/>
              <p:nvPr/>
            </p:nvGrpSpPr>
            <p:grpSpPr>
              <a:xfrm>
                <a:off x="41135" y="41282"/>
                <a:ext cx="193336" cy="196755"/>
                <a:chOff x="0" y="0"/>
                <a:chExt cx="193334" cy="196753"/>
              </a:xfrm>
            </p:grpSpPr>
            <p:sp>
              <p:nvSpPr>
                <p:cNvPr id="2383"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84"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395" name="Gruppieren"/>
            <p:cNvGrpSpPr/>
            <p:nvPr/>
          </p:nvGrpSpPr>
          <p:grpSpPr>
            <a:xfrm>
              <a:off x="509325" y="1601150"/>
              <a:ext cx="275915" cy="275915"/>
              <a:chOff x="0" y="0"/>
              <a:chExt cx="275914" cy="275914"/>
            </a:xfrm>
          </p:grpSpPr>
          <p:sp>
            <p:nvSpPr>
              <p:cNvPr id="2387"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394" name="Gruppieren"/>
              <p:cNvGrpSpPr/>
              <p:nvPr/>
            </p:nvGrpSpPr>
            <p:grpSpPr>
              <a:xfrm>
                <a:off x="44146" y="19314"/>
                <a:ext cx="193335" cy="242805"/>
                <a:chOff x="0" y="0"/>
                <a:chExt cx="193334" cy="242804"/>
              </a:xfrm>
            </p:grpSpPr>
            <p:sp>
              <p:nvSpPr>
                <p:cNvPr id="2388" name="Kreis"/>
                <p:cNvSpPr/>
                <p:nvPr/>
              </p:nvSpPr>
              <p:spPr>
                <a:xfrm>
                  <a:off x="0" y="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89"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90" name="Kreis"/>
                <p:cNvSpPr/>
                <p:nvPr/>
              </p:nvSpPr>
              <p:spPr>
                <a:xfrm>
                  <a:off x="126920" y="8819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91" name="Kreis"/>
                <p:cNvSpPr/>
                <p:nvPr/>
              </p:nvSpPr>
              <p:spPr>
                <a:xfrm>
                  <a:off x="0" y="8819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92" name="Kreis"/>
                <p:cNvSpPr/>
                <p:nvPr/>
              </p:nvSpPr>
              <p:spPr>
                <a:xfrm>
                  <a:off x="126920" y="176391"/>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93" name="Kreis"/>
                <p:cNvSpPr/>
                <p:nvPr/>
              </p:nvSpPr>
              <p:spPr>
                <a:xfrm>
                  <a:off x="0" y="176391"/>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401" name="Gruppieren"/>
            <p:cNvGrpSpPr/>
            <p:nvPr/>
          </p:nvGrpSpPr>
          <p:grpSpPr>
            <a:xfrm>
              <a:off x="969085" y="1763360"/>
              <a:ext cx="275915" cy="275916"/>
              <a:chOff x="0" y="0"/>
              <a:chExt cx="275914" cy="275914"/>
            </a:xfrm>
          </p:grpSpPr>
          <p:sp>
            <p:nvSpPr>
              <p:cNvPr id="2396"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97" name="Kreis"/>
              <p:cNvSpPr/>
              <p:nvPr/>
            </p:nvSpPr>
            <p:spPr>
              <a:xfrm>
                <a:off x="41135" y="3436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98"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399"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00" name="Kreis"/>
              <p:cNvSpPr/>
              <p:nvPr/>
            </p:nvSpPr>
            <p:spPr>
              <a:xfrm>
                <a:off x="38125" y="173736"/>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2402" name="Dann wird sortiert.…"/>
            <p:cNvSpPr/>
            <p:nvPr/>
          </p:nvSpPr>
          <p:spPr>
            <a:xfrm>
              <a:off x="401539" y="26691"/>
              <a:ext cx="4238533"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marL="342900" indent="-171450" defTabSz="342900">
                <a:defRPr sz="1600">
                  <a:latin typeface="Helvetica Neue"/>
                  <a:ea typeface="Helvetica Neue"/>
                  <a:cs typeface="Helvetica Neue"/>
                  <a:sym typeface="Helvetica Neue"/>
                </a:defRPr>
              </a:pPr>
              <a:r>
                <a:rPr sz="1200"/>
                <a:t>Dann wird sortiert.</a:t>
              </a:r>
            </a:p>
            <a:p>
              <a:pPr marL="342900" indent="-171450" defTabSz="342900">
                <a:defRPr sz="1600">
                  <a:latin typeface="Helvetica Neue"/>
                  <a:ea typeface="Helvetica Neue"/>
                  <a:cs typeface="Helvetica Neue"/>
                  <a:sym typeface="Helvetica Neue"/>
                </a:defRPr>
              </a:pPr>
              <a:r>
                <a:rPr sz="1200" dirty="0"/>
                <a:t>Die Würfel, die du behalten </a:t>
              </a:r>
            </a:p>
            <a:p>
              <a:pPr marL="342900" indent="-171450" defTabSz="342900">
                <a:defRPr sz="1600">
                  <a:latin typeface="Helvetica Neue"/>
                  <a:ea typeface="Helvetica Neue"/>
                  <a:cs typeface="Helvetica Neue"/>
                  <a:sym typeface="Helvetica Neue"/>
                </a:defRPr>
              </a:pPr>
              <a:r>
                <a:rPr sz="1200" dirty="0"/>
                <a:t>möchtest, legst du an der Seite ab.</a:t>
              </a:r>
            </a:p>
          </p:txBody>
        </p:sp>
        <p:sp>
          <p:nvSpPr>
            <p:cNvPr id="2403" name="Rechteck"/>
            <p:cNvSpPr/>
            <p:nvPr/>
          </p:nvSpPr>
          <p:spPr>
            <a:xfrm>
              <a:off x="1822941" y="977243"/>
              <a:ext cx="1626204" cy="439756"/>
            </a:xfrm>
            <a:prstGeom prst="rect">
              <a:avLst/>
            </a:prstGeom>
            <a:solidFill>
              <a:srgbClr val="F8BA00"/>
            </a:solidFill>
            <a:ln w="12700" cap="flat">
              <a:noFill/>
              <a:miter lim="400000"/>
            </a:ln>
            <a:effectLst>
              <a:outerShdw blurRad="63500" dist="25400"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04" name="Rechteck"/>
            <p:cNvSpPr/>
            <p:nvPr/>
          </p:nvSpPr>
          <p:spPr>
            <a:xfrm>
              <a:off x="388677" y="0"/>
              <a:ext cx="3638978" cy="2289735"/>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11" name="Gruppieren"/>
            <p:cNvGrpSpPr/>
            <p:nvPr/>
          </p:nvGrpSpPr>
          <p:grpSpPr>
            <a:xfrm>
              <a:off x="1955978" y="1059163"/>
              <a:ext cx="275916" cy="275915"/>
              <a:chOff x="0" y="0"/>
              <a:chExt cx="275914" cy="275914"/>
            </a:xfrm>
          </p:grpSpPr>
          <p:sp>
            <p:nvSpPr>
              <p:cNvPr id="2405"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10" name="Gruppieren"/>
              <p:cNvGrpSpPr/>
              <p:nvPr/>
            </p:nvGrpSpPr>
            <p:grpSpPr>
              <a:xfrm>
                <a:off x="41290" y="39580"/>
                <a:ext cx="193335" cy="196754"/>
                <a:chOff x="0" y="0"/>
                <a:chExt cx="193334" cy="196753"/>
              </a:xfrm>
            </p:grpSpPr>
            <p:sp>
              <p:nvSpPr>
                <p:cNvPr id="2406"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09" name="Gruppieren"/>
                <p:cNvGrpSpPr/>
                <p:nvPr/>
              </p:nvGrpSpPr>
              <p:grpSpPr>
                <a:xfrm>
                  <a:off x="-1" y="0"/>
                  <a:ext cx="193336" cy="196754"/>
                  <a:chOff x="0" y="0"/>
                  <a:chExt cx="193334" cy="196753"/>
                </a:xfrm>
              </p:grpSpPr>
              <p:sp>
                <p:nvSpPr>
                  <p:cNvPr id="2407"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08"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418" name="Gruppieren"/>
            <p:cNvGrpSpPr/>
            <p:nvPr/>
          </p:nvGrpSpPr>
          <p:grpSpPr>
            <a:xfrm>
              <a:off x="2286178" y="1059163"/>
              <a:ext cx="275916" cy="275915"/>
              <a:chOff x="0" y="0"/>
              <a:chExt cx="275914" cy="275914"/>
            </a:xfrm>
          </p:grpSpPr>
          <p:sp>
            <p:nvSpPr>
              <p:cNvPr id="2412"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17" name="Gruppieren"/>
              <p:cNvGrpSpPr/>
              <p:nvPr/>
            </p:nvGrpSpPr>
            <p:grpSpPr>
              <a:xfrm>
                <a:off x="41290" y="39580"/>
                <a:ext cx="193335" cy="196754"/>
                <a:chOff x="0" y="0"/>
                <a:chExt cx="193334" cy="196753"/>
              </a:xfrm>
            </p:grpSpPr>
            <p:sp>
              <p:nvSpPr>
                <p:cNvPr id="2413"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16" name="Gruppieren"/>
                <p:cNvGrpSpPr/>
                <p:nvPr/>
              </p:nvGrpSpPr>
              <p:grpSpPr>
                <a:xfrm>
                  <a:off x="-1" y="0"/>
                  <a:ext cx="193336" cy="196754"/>
                  <a:chOff x="0" y="0"/>
                  <a:chExt cx="193334" cy="196753"/>
                </a:xfrm>
              </p:grpSpPr>
              <p:sp>
                <p:nvSpPr>
                  <p:cNvPr id="2414"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15"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425" name="Gruppieren"/>
            <p:cNvGrpSpPr/>
            <p:nvPr/>
          </p:nvGrpSpPr>
          <p:grpSpPr>
            <a:xfrm>
              <a:off x="2662875" y="1236963"/>
              <a:ext cx="275916" cy="275915"/>
              <a:chOff x="0" y="0"/>
              <a:chExt cx="275914" cy="275914"/>
            </a:xfrm>
          </p:grpSpPr>
          <p:sp>
            <p:nvSpPr>
              <p:cNvPr id="2419"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24" name="Gruppieren"/>
              <p:cNvGrpSpPr/>
              <p:nvPr/>
            </p:nvGrpSpPr>
            <p:grpSpPr>
              <a:xfrm>
                <a:off x="41290" y="39580"/>
                <a:ext cx="193335" cy="196754"/>
                <a:chOff x="0" y="0"/>
                <a:chExt cx="193334" cy="196753"/>
              </a:xfrm>
            </p:grpSpPr>
            <p:sp>
              <p:nvSpPr>
                <p:cNvPr id="2420"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23" name="Gruppieren"/>
                <p:cNvGrpSpPr/>
                <p:nvPr/>
              </p:nvGrpSpPr>
              <p:grpSpPr>
                <a:xfrm>
                  <a:off x="-1" y="0"/>
                  <a:ext cx="193336" cy="196754"/>
                  <a:chOff x="0" y="0"/>
                  <a:chExt cx="193334" cy="196753"/>
                </a:xfrm>
              </p:grpSpPr>
              <p:sp>
                <p:nvSpPr>
                  <p:cNvPr id="2421"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22"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pic>
          <p:nvPicPr>
            <p:cNvPr id="2426" name="2016-08-07 22.00.32 Kopie.png" descr="2016-08-07 22.00.32 Kopie.png"/>
            <p:cNvPicPr>
              <a:picLocks noChangeAspect="1"/>
            </p:cNvPicPr>
            <p:nvPr/>
          </p:nvPicPr>
          <p:blipFill>
            <a:blip r:embed="rId3"/>
            <a:srcRect/>
            <a:stretch>
              <a:fillRect/>
            </a:stretch>
          </p:blipFill>
          <p:spPr>
            <a:xfrm flipH="1">
              <a:off x="2874189" y="1229162"/>
              <a:ext cx="1114691" cy="1035226"/>
            </a:xfrm>
            <a:prstGeom prst="rect">
              <a:avLst/>
            </a:prstGeom>
            <a:ln w="12700" cap="flat">
              <a:noFill/>
              <a:miter lim="400000"/>
            </a:ln>
            <a:effectLst/>
          </p:spPr>
        </p:pic>
      </p:grpSp>
      <p:grpSp>
        <p:nvGrpSpPr>
          <p:cNvPr id="2431" name="Gruppieren"/>
          <p:cNvGrpSpPr/>
          <p:nvPr/>
        </p:nvGrpSpPr>
        <p:grpSpPr>
          <a:xfrm>
            <a:off x="3896940" y="3976384"/>
            <a:ext cx="3671914" cy="1821662"/>
            <a:chOff x="384684" y="0"/>
            <a:chExt cx="4895882" cy="2428880"/>
          </a:xfrm>
        </p:grpSpPr>
        <p:sp>
          <p:nvSpPr>
            <p:cNvPr id="2428" name="Rechteck"/>
            <p:cNvSpPr/>
            <p:nvPr/>
          </p:nvSpPr>
          <p:spPr>
            <a:xfrm>
              <a:off x="384684" y="0"/>
              <a:ext cx="4895882" cy="2428880"/>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29" name="Zum Schluss schreibst du auf, wie viele…"/>
            <p:cNvSpPr/>
            <p:nvPr/>
          </p:nvSpPr>
          <p:spPr>
            <a:xfrm>
              <a:off x="674202" y="40388"/>
              <a:ext cx="4552262"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marL="342900" indent="-171450" defTabSz="342900">
                <a:defRPr sz="1600">
                  <a:latin typeface="Helvetica Neue"/>
                  <a:ea typeface="Helvetica Neue"/>
                  <a:cs typeface="Helvetica Neue"/>
                  <a:sym typeface="Helvetica Neue"/>
                </a:defRPr>
              </a:pPr>
              <a:r>
                <a:rPr sz="1200" dirty="0"/>
                <a:t>Zum Schluss schreibst du auf, wie viele </a:t>
              </a:r>
            </a:p>
            <a:p>
              <a:pPr marL="342900" indent="-171450" defTabSz="342900">
                <a:defRPr sz="1600">
                  <a:latin typeface="Helvetica Neue"/>
                  <a:ea typeface="Helvetica Neue"/>
                  <a:cs typeface="Helvetica Neue"/>
                  <a:sym typeface="Helvetica Neue"/>
                </a:defRPr>
              </a:pPr>
              <a:r>
                <a:rPr sz="1200" dirty="0"/>
                <a:t>Würfel von einer Sorte du gewürfelt hast.</a:t>
              </a:r>
            </a:p>
          </p:txBody>
        </p:sp>
        <p:pic>
          <p:nvPicPr>
            <p:cNvPr id="2430" name="Bildschirmfoto 2018-10-19 um 22.07.40.png" descr="Bildschirmfoto 2018-10-19 um 22.07.40.png"/>
            <p:cNvPicPr>
              <a:picLocks noChangeAspect="1"/>
            </p:cNvPicPr>
            <p:nvPr/>
          </p:nvPicPr>
          <p:blipFill>
            <a:blip r:embed="rId4"/>
            <a:stretch>
              <a:fillRect/>
            </a:stretch>
          </p:blipFill>
          <p:spPr>
            <a:xfrm>
              <a:off x="515692" y="677793"/>
              <a:ext cx="4605530" cy="1551210"/>
            </a:xfrm>
            <a:prstGeom prst="rect">
              <a:avLst/>
            </a:prstGeom>
            <a:ln w="12700" cap="flat">
              <a:noFill/>
              <a:miter lim="400000"/>
            </a:ln>
            <a:effectLst/>
          </p:spPr>
        </p:pic>
      </p:grpSp>
      <p:sp>
        <p:nvSpPr>
          <p:cNvPr id="123" name="Reduktion"/>
          <p:cNvSpPr txBox="1"/>
          <p:nvPr/>
        </p:nvSpPr>
        <p:spPr>
          <a:xfrm>
            <a:off x="368220" y="2414130"/>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latin typeface="Arial" charset="0"/>
                <a:ea typeface="Arial" charset="0"/>
                <a:cs typeface="Arial" charset="0"/>
              </a:rPr>
              <a:t>Reduktion</a:t>
            </a:r>
          </a:p>
          <a:p>
            <a:pPr algn="ctr" defTabSz="342900">
              <a:spcBef>
                <a:spcPts val="900"/>
              </a:spcBef>
              <a:defRPr b="1">
                <a:latin typeface="Helvetica Neue"/>
                <a:ea typeface="Helvetica Neue"/>
                <a:cs typeface="Helvetica Neue"/>
                <a:sym typeface="Helvetica Neue"/>
              </a:defRPr>
            </a:pPr>
            <a:endParaRPr sz="1350" dirty="0"/>
          </a:p>
        </p:txBody>
      </p:sp>
      <p:sp>
        <p:nvSpPr>
          <p:cNvPr id="124" name="Einsetzen von Sonderwürfeln…"/>
          <p:cNvSpPr txBox="1"/>
          <p:nvPr/>
        </p:nvSpPr>
        <p:spPr>
          <a:xfrm>
            <a:off x="290780" y="2644246"/>
            <a:ext cx="2861756"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mn-lt"/>
                <a:ea typeface="+mn-ea"/>
                <a:cs typeface="+mn-cs"/>
                <a:sym typeface="Helvetica"/>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Vereinfachen der Spielregeln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Sortieren und Nachlegen von Würfen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sp>
        <p:nvSpPr>
          <p:cNvPr id="127" name="Abgerundetes Rechteck"/>
          <p:cNvSpPr/>
          <p:nvPr/>
        </p:nvSpPr>
        <p:spPr>
          <a:xfrm>
            <a:off x="321366" y="3162998"/>
            <a:ext cx="2818465" cy="278712"/>
          </a:xfrm>
          <a:prstGeom prst="roundRect">
            <a:avLst>
              <a:gd name="adj" fmla="val 47812"/>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58577490-7EFA-A93D-6B5B-5BA68F8D4855}"/>
              </a:ext>
            </a:extLst>
          </p:cNvPr>
          <p:cNvPicPr>
            <a:picLocks noChangeAspect="1"/>
          </p:cNvPicPr>
          <p:nvPr/>
        </p:nvPicPr>
        <p:blipFill>
          <a:blip r:embed="rId5"/>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4E5F4E69-1F16-7441-ECCF-71F1116BBB36}"/>
              </a:ext>
            </a:extLst>
          </p:cNvPr>
          <p:cNvSpPr txBox="1">
            <a:spLocks/>
          </p:cNvSpPr>
          <p:nvPr/>
        </p:nvSpPr>
        <p:spPr>
          <a:xfrm>
            <a:off x="1096422" y="1059424"/>
            <a:ext cx="7056978"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AUFGABENSTELLUNG KOMPAKT PASCH WÜRFELN - REDUKTION </a:t>
            </a:r>
          </a:p>
        </p:txBody>
      </p:sp>
      <p:sp>
        <p:nvSpPr>
          <p:cNvPr id="2" name="Textfeld 1">
            <a:extLst>
              <a:ext uri="{FF2B5EF4-FFF2-40B4-BE49-F238E27FC236}">
                <a16:creationId xmlns:a16="http://schemas.microsoft.com/office/drawing/2014/main" id="{C91285DB-0087-3148-7D04-77BC6D9F3DFF}"/>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4" name="Foliennummernplatzhalter 4">
            <a:extLst>
              <a:ext uri="{FF2B5EF4-FFF2-40B4-BE49-F238E27FC236}">
                <a16:creationId xmlns:a16="http://schemas.microsoft.com/office/drawing/2014/main" id="{665DDA75-DFB0-906D-C47D-05338E5B3522}"/>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71</a:t>
            </a:fld>
            <a:endParaRPr lang="de-DE" dirty="0"/>
          </a:p>
        </p:txBody>
      </p:sp>
      <p:sp>
        <p:nvSpPr>
          <p:cNvPr id="10" name="Titel 1">
            <a:extLst>
              <a:ext uri="{FF2B5EF4-FFF2-40B4-BE49-F238E27FC236}">
                <a16:creationId xmlns:a16="http://schemas.microsoft.com/office/drawing/2014/main" id="{4019F6C2-73FE-3E97-B2FC-27421D0FF3A4}"/>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039928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93" name="Gruppieren"/>
          <p:cNvGrpSpPr/>
          <p:nvPr/>
        </p:nvGrpSpPr>
        <p:grpSpPr>
          <a:xfrm>
            <a:off x="4290851" y="1848579"/>
            <a:ext cx="2729234" cy="1564783"/>
            <a:chOff x="0" y="0"/>
            <a:chExt cx="3638977" cy="2086376"/>
          </a:xfrm>
        </p:grpSpPr>
        <p:sp>
          <p:nvSpPr>
            <p:cNvPr id="2444" name="Rechteck"/>
            <p:cNvSpPr/>
            <p:nvPr/>
          </p:nvSpPr>
          <p:spPr>
            <a:xfrm>
              <a:off x="0" y="0"/>
              <a:ext cx="3638978" cy="2086377"/>
            </a:xfrm>
            <a:prstGeom prst="rect">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49" name="Gruppieren"/>
            <p:cNvGrpSpPr/>
            <p:nvPr/>
          </p:nvGrpSpPr>
          <p:grpSpPr>
            <a:xfrm>
              <a:off x="1353448" y="711372"/>
              <a:ext cx="275916" cy="275915"/>
              <a:chOff x="0" y="0"/>
              <a:chExt cx="275914" cy="275914"/>
            </a:xfrm>
          </p:grpSpPr>
          <p:sp>
            <p:nvSpPr>
              <p:cNvPr id="2445"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48" name="Gruppieren"/>
              <p:cNvGrpSpPr/>
              <p:nvPr/>
            </p:nvGrpSpPr>
            <p:grpSpPr>
              <a:xfrm>
                <a:off x="41135" y="41282"/>
                <a:ext cx="193336" cy="196755"/>
                <a:chOff x="0" y="0"/>
                <a:chExt cx="193334" cy="196753"/>
              </a:xfrm>
            </p:grpSpPr>
            <p:sp>
              <p:nvSpPr>
                <p:cNvPr id="2446"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47"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454" name="Gruppieren"/>
            <p:cNvGrpSpPr/>
            <p:nvPr/>
          </p:nvGrpSpPr>
          <p:grpSpPr>
            <a:xfrm>
              <a:off x="1883654" y="841815"/>
              <a:ext cx="275916" cy="275916"/>
              <a:chOff x="0" y="0"/>
              <a:chExt cx="275914" cy="275914"/>
            </a:xfrm>
          </p:grpSpPr>
          <p:sp>
            <p:nvSpPr>
              <p:cNvPr id="2450"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53" name="Gruppieren"/>
              <p:cNvGrpSpPr/>
              <p:nvPr/>
            </p:nvGrpSpPr>
            <p:grpSpPr>
              <a:xfrm>
                <a:off x="41135" y="41282"/>
                <a:ext cx="193336" cy="196755"/>
                <a:chOff x="0" y="0"/>
                <a:chExt cx="193334" cy="196753"/>
              </a:xfrm>
            </p:grpSpPr>
            <p:sp>
              <p:nvSpPr>
                <p:cNvPr id="2451"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52"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461" name="Gruppieren"/>
            <p:cNvGrpSpPr/>
            <p:nvPr/>
          </p:nvGrpSpPr>
          <p:grpSpPr>
            <a:xfrm>
              <a:off x="1883654" y="1408983"/>
              <a:ext cx="275916" cy="275916"/>
              <a:chOff x="0" y="0"/>
              <a:chExt cx="275914" cy="275914"/>
            </a:xfrm>
          </p:grpSpPr>
          <p:sp>
            <p:nvSpPr>
              <p:cNvPr id="2455"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60" name="Gruppieren"/>
              <p:cNvGrpSpPr/>
              <p:nvPr/>
            </p:nvGrpSpPr>
            <p:grpSpPr>
              <a:xfrm>
                <a:off x="41290" y="39580"/>
                <a:ext cx="193335" cy="196754"/>
                <a:chOff x="0" y="0"/>
                <a:chExt cx="193334" cy="196753"/>
              </a:xfrm>
            </p:grpSpPr>
            <p:sp>
              <p:nvSpPr>
                <p:cNvPr id="2456"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59" name="Gruppieren"/>
                <p:cNvGrpSpPr/>
                <p:nvPr/>
              </p:nvGrpSpPr>
              <p:grpSpPr>
                <a:xfrm>
                  <a:off x="-1" y="0"/>
                  <a:ext cx="193336" cy="196754"/>
                  <a:chOff x="0" y="0"/>
                  <a:chExt cx="193334" cy="196753"/>
                </a:xfrm>
              </p:grpSpPr>
              <p:sp>
                <p:nvSpPr>
                  <p:cNvPr id="2457"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58"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470" name="Gruppieren"/>
            <p:cNvGrpSpPr/>
            <p:nvPr/>
          </p:nvGrpSpPr>
          <p:grpSpPr>
            <a:xfrm>
              <a:off x="823242" y="1408983"/>
              <a:ext cx="275915" cy="275916"/>
              <a:chOff x="0" y="0"/>
              <a:chExt cx="275914" cy="275914"/>
            </a:xfrm>
          </p:grpSpPr>
          <p:sp>
            <p:nvSpPr>
              <p:cNvPr id="2462"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69" name="Gruppieren"/>
              <p:cNvGrpSpPr/>
              <p:nvPr/>
            </p:nvGrpSpPr>
            <p:grpSpPr>
              <a:xfrm>
                <a:off x="44146" y="19314"/>
                <a:ext cx="193335" cy="242805"/>
                <a:chOff x="0" y="0"/>
                <a:chExt cx="193334" cy="242804"/>
              </a:xfrm>
            </p:grpSpPr>
            <p:sp>
              <p:nvSpPr>
                <p:cNvPr id="2463" name="Kreis"/>
                <p:cNvSpPr/>
                <p:nvPr/>
              </p:nvSpPr>
              <p:spPr>
                <a:xfrm>
                  <a:off x="0" y="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64"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65" name="Kreis"/>
                <p:cNvSpPr/>
                <p:nvPr/>
              </p:nvSpPr>
              <p:spPr>
                <a:xfrm>
                  <a:off x="126920" y="8819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66" name="Kreis"/>
                <p:cNvSpPr/>
                <p:nvPr/>
              </p:nvSpPr>
              <p:spPr>
                <a:xfrm>
                  <a:off x="0" y="8819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67" name="Kreis"/>
                <p:cNvSpPr/>
                <p:nvPr/>
              </p:nvSpPr>
              <p:spPr>
                <a:xfrm>
                  <a:off x="126920" y="176391"/>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68" name="Kreis"/>
                <p:cNvSpPr/>
                <p:nvPr/>
              </p:nvSpPr>
              <p:spPr>
                <a:xfrm>
                  <a:off x="0" y="176391"/>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476" name="Gruppieren"/>
            <p:cNvGrpSpPr/>
            <p:nvPr/>
          </p:nvGrpSpPr>
          <p:grpSpPr>
            <a:xfrm>
              <a:off x="1353448" y="1235914"/>
              <a:ext cx="275916" cy="275915"/>
              <a:chOff x="0" y="0"/>
              <a:chExt cx="275914" cy="275914"/>
            </a:xfrm>
          </p:grpSpPr>
          <p:sp>
            <p:nvSpPr>
              <p:cNvPr id="2471"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72" name="Kreis"/>
              <p:cNvSpPr/>
              <p:nvPr/>
            </p:nvSpPr>
            <p:spPr>
              <a:xfrm>
                <a:off x="41135" y="3436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73"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74"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75" name="Kreis"/>
              <p:cNvSpPr/>
              <p:nvPr/>
            </p:nvSpPr>
            <p:spPr>
              <a:xfrm>
                <a:off x="38125" y="173736"/>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482" name="Gruppieren"/>
            <p:cNvGrpSpPr/>
            <p:nvPr/>
          </p:nvGrpSpPr>
          <p:grpSpPr>
            <a:xfrm rot="3720000">
              <a:off x="370926" y="473799"/>
              <a:ext cx="485907" cy="751061"/>
              <a:chOff x="0" y="0"/>
              <a:chExt cx="485906" cy="751060"/>
            </a:xfrm>
          </p:grpSpPr>
          <p:grpSp>
            <p:nvGrpSpPr>
              <p:cNvPr id="2480" name="Gruppieren"/>
              <p:cNvGrpSpPr/>
              <p:nvPr/>
            </p:nvGrpSpPr>
            <p:grpSpPr>
              <a:xfrm rot="21600000">
                <a:off x="-1" y="-1"/>
                <a:ext cx="485908" cy="751062"/>
                <a:chOff x="0" y="0"/>
                <a:chExt cx="485906" cy="751060"/>
              </a:xfrm>
            </p:grpSpPr>
            <p:sp>
              <p:nvSpPr>
                <p:cNvPr id="2477" name="Form"/>
                <p:cNvSpPr/>
                <p:nvPr/>
              </p:nvSpPr>
              <p:spPr>
                <a:xfrm rot="21600000">
                  <a:off x="-1" y="106719"/>
                  <a:ext cx="480233" cy="644342"/>
                </a:xfrm>
                <a:custGeom>
                  <a:avLst/>
                  <a:gdLst/>
                  <a:ahLst/>
                  <a:cxnLst>
                    <a:cxn ang="0">
                      <a:pos x="wd2" y="hd2"/>
                    </a:cxn>
                    <a:cxn ang="5400000">
                      <a:pos x="wd2" y="hd2"/>
                    </a:cxn>
                    <a:cxn ang="10800000">
                      <a:pos x="wd2" y="hd2"/>
                    </a:cxn>
                    <a:cxn ang="16200000">
                      <a:pos x="wd2" y="hd2"/>
                    </a:cxn>
                  </a:cxnLst>
                  <a:rect l="0" t="0" r="r" b="b"/>
                  <a:pathLst>
                    <a:path w="21600" h="21547" extrusionOk="0">
                      <a:moveTo>
                        <a:pt x="0" y="0"/>
                      </a:moveTo>
                      <a:lnTo>
                        <a:pt x="2914" y="18785"/>
                      </a:lnTo>
                      <a:cubicBezTo>
                        <a:pt x="3302" y="19498"/>
                        <a:pt x="3967" y="20104"/>
                        <a:pt x="4819" y="20522"/>
                      </a:cubicBezTo>
                      <a:cubicBezTo>
                        <a:pt x="5852" y="21028"/>
                        <a:pt x="7075" y="21220"/>
                        <a:pt x="8286" y="21367"/>
                      </a:cubicBezTo>
                      <a:cubicBezTo>
                        <a:pt x="9380" y="21499"/>
                        <a:pt x="10487" y="21600"/>
                        <a:pt x="11590" y="21516"/>
                      </a:cubicBezTo>
                      <a:cubicBezTo>
                        <a:pt x="12654" y="21434"/>
                        <a:pt x="13679" y="21184"/>
                        <a:pt x="14644" y="20835"/>
                      </a:cubicBezTo>
                      <a:cubicBezTo>
                        <a:pt x="15897" y="20382"/>
                        <a:pt x="17038" y="19769"/>
                        <a:pt x="18019" y="19023"/>
                      </a:cubicBezTo>
                      <a:lnTo>
                        <a:pt x="21600" y="239"/>
                      </a:lnTo>
                      <a:cubicBezTo>
                        <a:pt x="21262" y="829"/>
                        <a:pt x="20808" y="1375"/>
                        <a:pt x="20253" y="1860"/>
                      </a:cubicBezTo>
                      <a:cubicBezTo>
                        <a:pt x="19640" y="2396"/>
                        <a:pt x="18912" y="2849"/>
                        <a:pt x="18096" y="3194"/>
                      </a:cubicBezTo>
                      <a:cubicBezTo>
                        <a:pt x="17068" y="3629"/>
                        <a:pt x="15930" y="3881"/>
                        <a:pt x="14775" y="4043"/>
                      </a:cubicBezTo>
                      <a:cubicBezTo>
                        <a:pt x="13589" y="4210"/>
                        <a:pt x="12384" y="4284"/>
                        <a:pt x="11179" y="4304"/>
                      </a:cubicBezTo>
                      <a:cubicBezTo>
                        <a:pt x="10220" y="4320"/>
                        <a:pt x="9261" y="4302"/>
                        <a:pt x="8304" y="4331"/>
                      </a:cubicBezTo>
                      <a:cubicBezTo>
                        <a:pt x="7138" y="4367"/>
                        <a:pt x="5961" y="4471"/>
                        <a:pt x="4821" y="4277"/>
                      </a:cubicBezTo>
                      <a:cubicBezTo>
                        <a:pt x="3702" y="4087"/>
                        <a:pt x="2697" y="3622"/>
                        <a:pt x="1948" y="2961"/>
                      </a:cubicBezTo>
                      <a:cubicBezTo>
                        <a:pt x="1419" y="2494"/>
                        <a:pt x="1038" y="1945"/>
                        <a:pt x="706" y="1382"/>
                      </a:cubicBezTo>
                      <a:cubicBezTo>
                        <a:pt x="440" y="931"/>
                        <a:pt x="204" y="470"/>
                        <a:pt x="0" y="0"/>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78" name="Linie"/>
                <p:cNvSpPr/>
                <p:nvPr/>
              </p:nvSpPr>
              <p:spPr>
                <a:xfrm rot="21600000">
                  <a:off x="1847" y="-1"/>
                  <a:ext cx="484060" cy="117472"/>
                </a:xfrm>
                <a:custGeom>
                  <a:avLst/>
                  <a:gdLst/>
                  <a:ahLst/>
                  <a:cxnLst>
                    <a:cxn ang="0">
                      <a:pos x="wd2" y="hd2"/>
                    </a:cxn>
                    <a:cxn ang="5400000">
                      <a:pos x="wd2" y="hd2"/>
                    </a:cxn>
                    <a:cxn ang="10800000">
                      <a:pos x="wd2" y="hd2"/>
                    </a:cxn>
                    <a:cxn ang="16200000">
                      <a:pos x="wd2" y="hd2"/>
                    </a:cxn>
                  </a:cxnLst>
                  <a:rect l="0" t="0" r="r" b="b"/>
                  <a:pathLst>
                    <a:path w="21600" h="21394" extrusionOk="0">
                      <a:moveTo>
                        <a:pt x="0" y="20432"/>
                      </a:moveTo>
                      <a:cubicBezTo>
                        <a:pt x="120" y="16151"/>
                        <a:pt x="649" y="12256"/>
                        <a:pt x="1467" y="9634"/>
                      </a:cubicBezTo>
                      <a:cubicBezTo>
                        <a:pt x="2220" y="7221"/>
                        <a:pt x="3147" y="6112"/>
                        <a:pt x="4056" y="4996"/>
                      </a:cubicBezTo>
                      <a:cubicBezTo>
                        <a:pt x="5345" y="3411"/>
                        <a:pt x="6632" y="1739"/>
                        <a:pt x="7959" y="825"/>
                      </a:cubicBezTo>
                      <a:cubicBezTo>
                        <a:pt x="9185" y="-19"/>
                        <a:pt x="10431" y="-206"/>
                        <a:pt x="11670" y="223"/>
                      </a:cubicBezTo>
                      <a:cubicBezTo>
                        <a:pt x="12868" y="638"/>
                        <a:pt x="14049" y="1625"/>
                        <a:pt x="15212" y="2898"/>
                      </a:cubicBezTo>
                      <a:cubicBezTo>
                        <a:pt x="16588" y="4405"/>
                        <a:pt x="17945" y="6323"/>
                        <a:pt x="19164" y="9396"/>
                      </a:cubicBezTo>
                      <a:cubicBezTo>
                        <a:pt x="19801" y="11001"/>
                        <a:pt x="20395" y="12916"/>
                        <a:pt x="20853" y="15366"/>
                      </a:cubicBezTo>
                      <a:cubicBezTo>
                        <a:pt x="21189" y="17165"/>
                        <a:pt x="21442" y="19209"/>
                        <a:pt x="21600" y="21394"/>
                      </a:cubicBezTo>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79" name="Form"/>
                <p:cNvSpPr/>
                <p:nvPr/>
              </p:nvSpPr>
              <p:spPr>
                <a:xfrm rot="21600000">
                  <a:off x="31744" y="14526"/>
                  <a:ext cx="427800" cy="210195"/>
                </a:xfrm>
                <a:custGeom>
                  <a:avLst/>
                  <a:gdLst/>
                  <a:ahLst/>
                  <a:cxnLst>
                    <a:cxn ang="0">
                      <a:pos x="wd2" y="hd2"/>
                    </a:cxn>
                    <a:cxn ang="5400000">
                      <a:pos x="wd2" y="hd2"/>
                    </a:cxn>
                    <a:cxn ang="10800000">
                      <a:pos x="wd2" y="hd2"/>
                    </a:cxn>
                    <a:cxn ang="16200000">
                      <a:pos x="wd2" y="hd2"/>
                    </a:cxn>
                  </a:cxnLst>
                  <a:rect l="0" t="0" r="r" b="b"/>
                  <a:pathLst>
                    <a:path w="21374" h="21194" extrusionOk="0">
                      <a:moveTo>
                        <a:pt x="17135" y="3273"/>
                      </a:moveTo>
                      <a:cubicBezTo>
                        <a:pt x="18230" y="4154"/>
                        <a:pt x="19384" y="4865"/>
                        <a:pt x="20283" y="6440"/>
                      </a:cubicBezTo>
                      <a:cubicBezTo>
                        <a:pt x="20977" y="7654"/>
                        <a:pt x="21472" y="9369"/>
                        <a:pt x="21357" y="11216"/>
                      </a:cubicBezTo>
                      <a:cubicBezTo>
                        <a:pt x="21207" y="13639"/>
                        <a:pt x="20130" y="15128"/>
                        <a:pt x="19074" y="16295"/>
                      </a:cubicBezTo>
                      <a:cubicBezTo>
                        <a:pt x="17928" y="17562"/>
                        <a:pt x="16752" y="18718"/>
                        <a:pt x="15518" y="19560"/>
                      </a:cubicBezTo>
                      <a:cubicBezTo>
                        <a:pt x="13403" y="21003"/>
                        <a:pt x="11164" y="21499"/>
                        <a:pt x="8949" y="21014"/>
                      </a:cubicBezTo>
                      <a:cubicBezTo>
                        <a:pt x="7606" y="21095"/>
                        <a:pt x="6264" y="20748"/>
                        <a:pt x="4972" y="19985"/>
                      </a:cubicBezTo>
                      <a:cubicBezTo>
                        <a:pt x="3786" y="19284"/>
                        <a:pt x="2648" y="18234"/>
                        <a:pt x="1678" y="16657"/>
                      </a:cubicBezTo>
                      <a:cubicBezTo>
                        <a:pt x="1018" y="15585"/>
                        <a:pt x="443" y="14264"/>
                        <a:pt x="170" y="12622"/>
                      </a:cubicBezTo>
                      <a:cubicBezTo>
                        <a:pt x="-128" y="10830"/>
                        <a:pt x="-31" y="8857"/>
                        <a:pt x="439" y="7231"/>
                      </a:cubicBezTo>
                      <a:cubicBezTo>
                        <a:pt x="1040" y="5152"/>
                        <a:pt x="2123" y="3992"/>
                        <a:pt x="3230" y="3193"/>
                      </a:cubicBezTo>
                      <a:cubicBezTo>
                        <a:pt x="4462" y="2304"/>
                        <a:pt x="5748" y="1796"/>
                        <a:pt x="7026" y="1248"/>
                      </a:cubicBezTo>
                      <a:cubicBezTo>
                        <a:pt x="8180" y="752"/>
                        <a:pt x="9335" y="221"/>
                        <a:pt x="10511" y="55"/>
                      </a:cubicBezTo>
                      <a:cubicBezTo>
                        <a:pt x="11620" y="-101"/>
                        <a:pt x="12735" y="70"/>
                        <a:pt x="13809" y="660"/>
                      </a:cubicBezTo>
                      <a:cubicBezTo>
                        <a:pt x="14957" y="1290"/>
                        <a:pt x="16028" y="2382"/>
                        <a:pt x="17135" y="3273"/>
                      </a:cubicBezTo>
                      <a:close/>
                    </a:path>
                  </a:pathLst>
                </a:cu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2481" name="Linie"/>
              <p:cNvSpPr/>
              <p:nvPr/>
            </p:nvSpPr>
            <p:spPr>
              <a:xfrm>
                <a:off x="66996" y="224043"/>
                <a:ext cx="46482" cy="496457"/>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489" name="Gruppieren"/>
            <p:cNvGrpSpPr/>
            <p:nvPr/>
          </p:nvGrpSpPr>
          <p:grpSpPr>
            <a:xfrm>
              <a:off x="2552521" y="576499"/>
              <a:ext cx="275915" cy="275915"/>
              <a:chOff x="0" y="0"/>
              <a:chExt cx="275914" cy="275914"/>
            </a:xfrm>
          </p:grpSpPr>
          <p:sp>
            <p:nvSpPr>
              <p:cNvPr id="2483" name="Abgerundetes Rechteck"/>
              <p:cNvSpPr/>
              <p:nvPr/>
            </p:nvSpPr>
            <p:spPr>
              <a:xfrm>
                <a:off x="0" y="0"/>
                <a:ext cx="275915" cy="275915"/>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88" name="Gruppieren"/>
              <p:cNvGrpSpPr/>
              <p:nvPr/>
            </p:nvGrpSpPr>
            <p:grpSpPr>
              <a:xfrm>
                <a:off x="41290" y="39580"/>
                <a:ext cx="193335" cy="196754"/>
                <a:chOff x="0" y="0"/>
                <a:chExt cx="193334" cy="196753"/>
              </a:xfrm>
            </p:grpSpPr>
            <p:sp>
              <p:nvSpPr>
                <p:cNvPr id="2484"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487" name="Gruppieren"/>
                <p:cNvGrpSpPr/>
                <p:nvPr/>
              </p:nvGrpSpPr>
              <p:grpSpPr>
                <a:xfrm>
                  <a:off x="-1" y="0"/>
                  <a:ext cx="193336" cy="196754"/>
                  <a:chOff x="0" y="0"/>
                  <a:chExt cx="193334" cy="196753"/>
                </a:xfrm>
              </p:grpSpPr>
              <p:sp>
                <p:nvSpPr>
                  <p:cNvPr id="2485"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86"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492" name="Gruppieren"/>
            <p:cNvGrpSpPr/>
            <p:nvPr/>
          </p:nvGrpSpPr>
          <p:grpSpPr>
            <a:xfrm rot="16200000">
              <a:off x="2552521" y="1235914"/>
              <a:ext cx="275915" cy="275915"/>
              <a:chOff x="0" y="0"/>
              <a:chExt cx="275914" cy="275914"/>
            </a:xfrm>
          </p:grpSpPr>
          <p:sp>
            <p:nvSpPr>
              <p:cNvPr id="2490"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91" name="Kreis"/>
              <p:cNvSpPr/>
              <p:nvPr/>
            </p:nvSpPr>
            <p:spPr>
              <a:xfrm>
                <a:off x="104750" y="10475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577" name="Gruppieren"/>
          <p:cNvGrpSpPr/>
          <p:nvPr/>
        </p:nvGrpSpPr>
        <p:grpSpPr>
          <a:xfrm>
            <a:off x="3936017" y="3587518"/>
            <a:ext cx="3438902" cy="2411284"/>
            <a:chOff x="0" y="0"/>
            <a:chExt cx="4585201" cy="3215043"/>
          </a:xfrm>
        </p:grpSpPr>
        <p:grpSp>
          <p:nvGrpSpPr>
            <p:cNvPr id="2502" name="Gruppieren"/>
            <p:cNvGrpSpPr/>
            <p:nvPr/>
          </p:nvGrpSpPr>
          <p:grpSpPr>
            <a:xfrm rot="16200000">
              <a:off x="685079" y="-685080"/>
              <a:ext cx="3215044" cy="4585203"/>
              <a:chOff x="0" y="0"/>
              <a:chExt cx="3215043" cy="4585201"/>
            </a:xfrm>
          </p:grpSpPr>
          <p:sp>
            <p:nvSpPr>
              <p:cNvPr id="2494" name="Rechteck"/>
              <p:cNvSpPr/>
              <p:nvPr/>
            </p:nvSpPr>
            <p:spPr>
              <a:xfrm>
                <a:off x="0" y="0"/>
                <a:ext cx="3215044" cy="4585202"/>
              </a:xfrm>
              <a:prstGeom prst="rect">
                <a:avLst/>
              </a:prstGeom>
              <a:solidFill>
                <a:srgbClr val="F8BA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95" name="Linie"/>
              <p:cNvSpPr/>
              <p:nvPr/>
            </p:nvSpPr>
            <p:spPr>
              <a:xfrm>
                <a:off x="80011" y="1685795"/>
                <a:ext cx="3055022"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96" name="Linie"/>
              <p:cNvSpPr/>
              <p:nvPr/>
            </p:nvSpPr>
            <p:spPr>
              <a:xfrm>
                <a:off x="80011" y="2292601"/>
                <a:ext cx="3055022"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97" name="Linie"/>
              <p:cNvSpPr/>
              <p:nvPr/>
            </p:nvSpPr>
            <p:spPr>
              <a:xfrm>
                <a:off x="80011" y="1078990"/>
                <a:ext cx="3055022"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98" name="Linie"/>
              <p:cNvSpPr/>
              <p:nvPr/>
            </p:nvSpPr>
            <p:spPr>
              <a:xfrm>
                <a:off x="80011" y="472185"/>
                <a:ext cx="3055022"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499" name="Linie"/>
              <p:cNvSpPr/>
              <p:nvPr/>
            </p:nvSpPr>
            <p:spPr>
              <a:xfrm>
                <a:off x="80011" y="2899406"/>
                <a:ext cx="3055022"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00" name="Linie"/>
              <p:cNvSpPr/>
              <p:nvPr/>
            </p:nvSpPr>
            <p:spPr>
              <a:xfrm>
                <a:off x="80011" y="3506211"/>
                <a:ext cx="3055022"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01" name="Linie"/>
              <p:cNvSpPr/>
              <p:nvPr/>
            </p:nvSpPr>
            <p:spPr>
              <a:xfrm>
                <a:off x="80011" y="4113017"/>
                <a:ext cx="3055022"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2503" name="Abgerundetes Rechteck"/>
            <p:cNvSpPr/>
            <p:nvPr/>
          </p:nvSpPr>
          <p:spPr>
            <a:xfrm rot="16200000">
              <a:off x="1172248" y="171276"/>
              <a:ext cx="432919" cy="432920"/>
            </a:xfrm>
            <a:prstGeom prst="roundRect">
              <a:avLst>
                <a:gd name="adj" fmla="val 15000"/>
              </a:avLst>
            </a:prstGeom>
            <a:solidFill>
              <a:srgbClr val="EBEBEB"/>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06" name="Gruppieren"/>
            <p:cNvGrpSpPr/>
            <p:nvPr/>
          </p:nvGrpSpPr>
          <p:grpSpPr>
            <a:xfrm rot="16200000">
              <a:off x="1239704" y="233621"/>
              <a:ext cx="303348" cy="308713"/>
              <a:chOff x="0" y="0"/>
              <a:chExt cx="303347" cy="308712"/>
            </a:xfrm>
          </p:grpSpPr>
          <p:sp>
            <p:nvSpPr>
              <p:cNvPr id="2504" name="Kreis"/>
              <p:cNvSpPr/>
              <p:nvPr/>
            </p:nvSpPr>
            <p:spPr>
              <a:xfrm>
                <a:off x="199142" y="0"/>
                <a:ext cx="104206" cy="10420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05" name="Kreis"/>
              <p:cNvSpPr/>
              <p:nvPr/>
            </p:nvSpPr>
            <p:spPr>
              <a:xfrm>
                <a:off x="0" y="204507"/>
                <a:ext cx="104205"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2507" name="Abgerundetes Rechteck"/>
            <p:cNvSpPr/>
            <p:nvPr/>
          </p:nvSpPr>
          <p:spPr>
            <a:xfrm rot="16200000">
              <a:off x="2365518" y="171276"/>
              <a:ext cx="432919" cy="432920"/>
            </a:xfrm>
            <a:prstGeom prst="roundRect">
              <a:avLst>
                <a:gd name="adj" fmla="val 15000"/>
              </a:avLst>
            </a:prstGeom>
            <a:solidFill>
              <a:srgbClr val="EBEBEB"/>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08" name="Kreis"/>
            <p:cNvSpPr/>
            <p:nvPr/>
          </p:nvSpPr>
          <p:spPr>
            <a:xfrm rot="16200000">
              <a:off x="2419439" y="435446"/>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09" name="Kreis"/>
            <p:cNvSpPr/>
            <p:nvPr/>
          </p:nvSpPr>
          <p:spPr>
            <a:xfrm rot="16200000">
              <a:off x="2419439" y="231580"/>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10" name="Kreis"/>
            <p:cNvSpPr/>
            <p:nvPr/>
          </p:nvSpPr>
          <p:spPr>
            <a:xfrm rot="16200000">
              <a:off x="2633393" y="236303"/>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11" name="Kreis"/>
            <p:cNvSpPr/>
            <p:nvPr/>
          </p:nvSpPr>
          <p:spPr>
            <a:xfrm rot="16200000">
              <a:off x="2638116" y="440170"/>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12" name="Abgerundetes Rechteck"/>
            <p:cNvSpPr/>
            <p:nvPr/>
          </p:nvSpPr>
          <p:spPr>
            <a:xfrm rot="16200000">
              <a:off x="3581936" y="181918"/>
              <a:ext cx="432919" cy="432919"/>
            </a:xfrm>
            <a:prstGeom prst="roundRect">
              <a:avLst>
                <a:gd name="adj" fmla="val 15000"/>
              </a:avLst>
            </a:prstGeom>
            <a:solidFill>
              <a:srgbClr val="EBEBEB"/>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19" name="Gruppieren"/>
            <p:cNvGrpSpPr/>
            <p:nvPr/>
          </p:nvGrpSpPr>
          <p:grpSpPr>
            <a:xfrm rot="16200000">
              <a:off x="3651050" y="203412"/>
              <a:ext cx="303349" cy="380969"/>
              <a:chOff x="0" y="0"/>
              <a:chExt cx="303347" cy="380968"/>
            </a:xfrm>
          </p:grpSpPr>
          <p:sp>
            <p:nvSpPr>
              <p:cNvPr id="2513" name="Kreis"/>
              <p:cNvSpPr/>
              <p:nvPr/>
            </p:nvSpPr>
            <p:spPr>
              <a:xfrm>
                <a:off x="0" y="0"/>
                <a:ext cx="104205" cy="10420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14" name="Kreis"/>
              <p:cNvSpPr/>
              <p:nvPr/>
            </p:nvSpPr>
            <p:spPr>
              <a:xfrm>
                <a:off x="199142" y="0"/>
                <a:ext cx="104206" cy="10420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15" name="Kreis"/>
              <p:cNvSpPr/>
              <p:nvPr/>
            </p:nvSpPr>
            <p:spPr>
              <a:xfrm>
                <a:off x="199142" y="138381"/>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16" name="Kreis"/>
              <p:cNvSpPr/>
              <p:nvPr/>
            </p:nvSpPr>
            <p:spPr>
              <a:xfrm>
                <a:off x="0" y="138381"/>
                <a:ext cx="104205"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17" name="Kreis"/>
              <p:cNvSpPr/>
              <p:nvPr/>
            </p:nvSpPr>
            <p:spPr>
              <a:xfrm>
                <a:off x="199142" y="276763"/>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18" name="Kreis"/>
              <p:cNvSpPr/>
              <p:nvPr/>
            </p:nvSpPr>
            <p:spPr>
              <a:xfrm>
                <a:off x="0" y="276763"/>
                <a:ext cx="104205"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sp>
          <p:nvSpPr>
            <p:cNvPr id="2520" name="Abgerundetes Rechteck"/>
            <p:cNvSpPr/>
            <p:nvPr/>
          </p:nvSpPr>
          <p:spPr>
            <a:xfrm rot="16200000">
              <a:off x="1768882" y="171276"/>
              <a:ext cx="432920" cy="432920"/>
            </a:xfrm>
            <a:prstGeom prst="roundRect">
              <a:avLst>
                <a:gd name="adj" fmla="val 15000"/>
              </a:avLst>
            </a:prstGeom>
            <a:solidFill>
              <a:srgbClr val="EBEBEB"/>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25" name="Gruppieren"/>
            <p:cNvGrpSpPr/>
            <p:nvPr/>
          </p:nvGrpSpPr>
          <p:grpSpPr>
            <a:xfrm rot="16200000">
              <a:off x="1833668" y="233379"/>
              <a:ext cx="303348" cy="308714"/>
              <a:chOff x="0" y="0"/>
              <a:chExt cx="303347" cy="308712"/>
            </a:xfrm>
          </p:grpSpPr>
          <p:sp>
            <p:nvSpPr>
              <p:cNvPr id="2521" name="Kreis"/>
              <p:cNvSpPr/>
              <p:nvPr/>
            </p:nvSpPr>
            <p:spPr>
              <a:xfrm>
                <a:off x="99571" y="102253"/>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24" name="Gruppieren"/>
              <p:cNvGrpSpPr/>
              <p:nvPr/>
            </p:nvGrpSpPr>
            <p:grpSpPr>
              <a:xfrm>
                <a:off x="0" y="0"/>
                <a:ext cx="303348" cy="308713"/>
                <a:chOff x="0" y="0"/>
                <a:chExt cx="303347" cy="308712"/>
              </a:xfrm>
            </p:grpSpPr>
            <p:sp>
              <p:nvSpPr>
                <p:cNvPr id="2522" name="Kreis"/>
                <p:cNvSpPr/>
                <p:nvPr/>
              </p:nvSpPr>
              <p:spPr>
                <a:xfrm>
                  <a:off x="199142" y="0"/>
                  <a:ext cx="104206" cy="10420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23" name="Kreis"/>
                <p:cNvSpPr/>
                <p:nvPr/>
              </p:nvSpPr>
              <p:spPr>
                <a:xfrm>
                  <a:off x="0" y="204507"/>
                  <a:ext cx="104205"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sp>
          <p:nvSpPr>
            <p:cNvPr id="2526" name="Abgerundetes Rechteck"/>
            <p:cNvSpPr/>
            <p:nvPr/>
          </p:nvSpPr>
          <p:spPr>
            <a:xfrm rot="16200000">
              <a:off x="2962154" y="171276"/>
              <a:ext cx="432919" cy="432920"/>
            </a:xfrm>
            <a:prstGeom prst="roundRect">
              <a:avLst>
                <a:gd name="adj" fmla="val 15000"/>
              </a:avLst>
            </a:prstGeom>
            <a:solidFill>
              <a:srgbClr val="EBEBEB"/>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27" name="Kreis"/>
            <p:cNvSpPr/>
            <p:nvPr/>
          </p:nvSpPr>
          <p:spPr>
            <a:xfrm rot="16200000">
              <a:off x="3126510" y="335633"/>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28" name="Kreis"/>
            <p:cNvSpPr/>
            <p:nvPr/>
          </p:nvSpPr>
          <p:spPr>
            <a:xfrm rot="16200000">
              <a:off x="3021501" y="435205"/>
              <a:ext cx="104205" cy="10420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29" name="Kreis"/>
            <p:cNvSpPr/>
            <p:nvPr/>
          </p:nvSpPr>
          <p:spPr>
            <a:xfrm rot="16200000">
              <a:off x="3021501" y="231338"/>
              <a:ext cx="104205"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30" name="Kreis"/>
            <p:cNvSpPr/>
            <p:nvPr/>
          </p:nvSpPr>
          <p:spPr>
            <a:xfrm rot="16200000">
              <a:off x="3235455" y="236062"/>
              <a:ext cx="104206"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31" name="Kreis"/>
            <p:cNvSpPr/>
            <p:nvPr/>
          </p:nvSpPr>
          <p:spPr>
            <a:xfrm rot="16200000">
              <a:off x="3240179" y="439927"/>
              <a:ext cx="104205" cy="10420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32" name="Abgerundetes Rechteck"/>
            <p:cNvSpPr/>
            <p:nvPr/>
          </p:nvSpPr>
          <p:spPr>
            <a:xfrm rot="16200000">
              <a:off x="539289" y="174398"/>
              <a:ext cx="447959" cy="447959"/>
            </a:xfrm>
            <a:prstGeom prst="roundRect">
              <a:avLst>
                <a:gd name="adj" fmla="val 15000"/>
              </a:avLst>
            </a:prstGeom>
            <a:solidFill>
              <a:srgbClr val="EBEBEB"/>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33" name="Kreis"/>
            <p:cNvSpPr/>
            <p:nvPr/>
          </p:nvSpPr>
          <p:spPr>
            <a:xfrm rot="16200000">
              <a:off x="709356" y="344464"/>
              <a:ext cx="107826" cy="107826"/>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34" name="Linie"/>
            <p:cNvSpPr/>
            <p:nvPr/>
          </p:nvSpPr>
          <p:spPr>
            <a:xfrm>
              <a:off x="128311" y="712904"/>
              <a:ext cx="4297523"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37" name="Gruppieren"/>
            <p:cNvGrpSpPr/>
            <p:nvPr/>
          </p:nvGrpSpPr>
          <p:grpSpPr>
            <a:xfrm rot="16200000">
              <a:off x="625311" y="1016459"/>
              <a:ext cx="275916" cy="275916"/>
              <a:chOff x="0" y="0"/>
              <a:chExt cx="275914" cy="275914"/>
            </a:xfrm>
          </p:grpSpPr>
          <p:sp>
            <p:nvSpPr>
              <p:cNvPr id="2535"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36" name="Kreis"/>
              <p:cNvSpPr/>
              <p:nvPr/>
            </p:nvSpPr>
            <p:spPr>
              <a:xfrm>
                <a:off x="104750" y="10475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542" name="Gruppieren"/>
            <p:cNvGrpSpPr/>
            <p:nvPr/>
          </p:nvGrpSpPr>
          <p:grpSpPr>
            <a:xfrm rot="16200000">
              <a:off x="1239981" y="1016459"/>
              <a:ext cx="275915" cy="275916"/>
              <a:chOff x="0" y="0"/>
              <a:chExt cx="275914" cy="275914"/>
            </a:xfrm>
          </p:grpSpPr>
          <p:sp>
            <p:nvSpPr>
              <p:cNvPr id="2538"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41" name="Gruppieren"/>
              <p:cNvGrpSpPr/>
              <p:nvPr/>
            </p:nvGrpSpPr>
            <p:grpSpPr>
              <a:xfrm>
                <a:off x="41136" y="41282"/>
                <a:ext cx="193335" cy="196755"/>
                <a:chOff x="0" y="0"/>
                <a:chExt cx="193334" cy="196753"/>
              </a:xfrm>
            </p:grpSpPr>
            <p:sp>
              <p:nvSpPr>
                <p:cNvPr id="2539"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40"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547" name="Gruppieren"/>
            <p:cNvGrpSpPr/>
            <p:nvPr/>
          </p:nvGrpSpPr>
          <p:grpSpPr>
            <a:xfrm rot="16200000">
              <a:off x="1265381" y="1397459"/>
              <a:ext cx="275915" cy="275916"/>
              <a:chOff x="0" y="0"/>
              <a:chExt cx="275914" cy="275914"/>
            </a:xfrm>
          </p:grpSpPr>
          <p:sp>
            <p:nvSpPr>
              <p:cNvPr id="2543"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46" name="Gruppieren"/>
              <p:cNvGrpSpPr/>
              <p:nvPr/>
            </p:nvGrpSpPr>
            <p:grpSpPr>
              <a:xfrm>
                <a:off x="41136" y="41282"/>
                <a:ext cx="193335" cy="196755"/>
                <a:chOff x="0" y="0"/>
                <a:chExt cx="193334" cy="196753"/>
              </a:xfrm>
            </p:grpSpPr>
            <p:sp>
              <p:nvSpPr>
                <p:cNvPr id="2544"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45"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554" name="Gruppieren"/>
            <p:cNvGrpSpPr/>
            <p:nvPr/>
          </p:nvGrpSpPr>
          <p:grpSpPr>
            <a:xfrm rot="16200000">
              <a:off x="1811215" y="1009476"/>
              <a:ext cx="275916" cy="275916"/>
              <a:chOff x="0" y="0"/>
              <a:chExt cx="275914" cy="275914"/>
            </a:xfrm>
          </p:grpSpPr>
          <p:sp>
            <p:nvSpPr>
              <p:cNvPr id="2548"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53" name="Gruppieren"/>
              <p:cNvGrpSpPr/>
              <p:nvPr/>
            </p:nvGrpSpPr>
            <p:grpSpPr>
              <a:xfrm>
                <a:off x="41290" y="39580"/>
                <a:ext cx="193335" cy="196755"/>
                <a:chOff x="0" y="0"/>
                <a:chExt cx="193334" cy="196753"/>
              </a:xfrm>
            </p:grpSpPr>
            <p:sp>
              <p:nvSpPr>
                <p:cNvPr id="2549"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52" name="Gruppieren"/>
                <p:cNvGrpSpPr/>
                <p:nvPr/>
              </p:nvGrpSpPr>
              <p:grpSpPr>
                <a:xfrm>
                  <a:off x="0" y="-1"/>
                  <a:ext cx="193335" cy="196755"/>
                  <a:chOff x="0" y="0"/>
                  <a:chExt cx="193334" cy="196753"/>
                </a:xfrm>
              </p:grpSpPr>
              <p:sp>
                <p:nvSpPr>
                  <p:cNvPr id="2550"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51"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561" name="Gruppieren"/>
            <p:cNvGrpSpPr/>
            <p:nvPr/>
          </p:nvGrpSpPr>
          <p:grpSpPr>
            <a:xfrm rot="16200000">
              <a:off x="1836615" y="1424343"/>
              <a:ext cx="275916" cy="275915"/>
              <a:chOff x="0" y="0"/>
              <a:chExt cx="275914" cy="275914"/>
            </a:xfrm>
          </p:grpSpPr>
          <p:sp>
            <p:nvSpPr>
              <p:cNvPr id="2555"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60" name="Gruppieren"/>
              <p:cNvGrpSpPr/>
              <p:nvPr/>
            </p:nvGrpSpPr>
            <p:grpSpPr>
              <a:xfrm>
                <a:off x="41290" y="39580"/>
                <a:ext cx="193335" cy="196755"/>
                <a:chOff x="0" y="0"/>
                <a:chExt cx="193334" cy="196753"/>
              </a:xfrm>
            </p:grpSpPr>
            <p:sp>
              <p:nvSpPr>
                <p:cNvPr id="2556" name="Kreis"/>
                <p:cNvSpPr/>
                <p:nvPr/>
              </p:nvSpPr>
              <p:spPr>
                <a:xfrm>
                  <a:off x="63460" y="6517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59" name="Gruppieren"/>
                <p:cNvGrpSpPr/>
                <p:nvPr/>
              </p:nvGrpSpPr>
              <p:grpSpPr>
                <a:xfrm>
                  <a:off x="0" y="-1"/>
                  <a:ext cx="193335" cy="196755"/>
                  <a:chOff x="0" y="0"/>
                  <a:chExt cx="193334" cy="196753"/>
                </a:xfrm>
              </p:grpSpPr>
              <p:sp>
                <p:nvSpPr>
                  <p:cNvPr id="2557"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58" name="Kreis"/>
                  <p:cNvSpPr/>
                  <p:nvPr/>
                </p:nvSpPr>
                <p:spPr>
                  <a:xfrm>
                    <a:off x="0" y="13034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nvGrpSpPr>
            <p:cNvPr id="2567" name="Gruppieren"/>
            <p:cNvGrpSpPr/>
            <p:nvPr/>
          </p:nvGrpSpPr>
          <p:grpSpPr>
            <a:xfrm rot="16200000">
              <a:off x="2450184" y="1016459"/>
              <a:ext cx="275916" cy="275916"/>
              <a:chOff x="0" y="0"/>
              <a:chExt cx="275914" cy="275914"/>
            </a:xfrm>
          </p:grpSpPr>
          <p:sp>
            <p:nvSpPr>
              <p:cNvPr id="2562"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63" name="Kreis"/>
              <p:cNvSpPr/>
              <p:nvPr/>
            </p:nvSpPr>
            <p:spPr>
              <a:xfrm>
                <a:off x="41136"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64" name="Kreis"/>
              <p:cNvSpPr/>
              <p:nvPr/>
            </p:nvSpPr>
            <p:spPr>
              <a:xfrm>
                <a:off x="171067" y="3436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65" name="Kreis"/>
              <p:cNvSpPr/>
              <p:nvPr/>
            </p:nvSpPr>
            <p:spPr>
              <a:xfrm>
                <a:off x="168056" y="170726"/>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66" name="Kreis"/>
              <p:cNvSpPr/>
              <p:nvPr/>
            </p:nvSpPr>
            <p:spPr>
              <a:xfrm>
                <a:off x="38125" y="173736"/>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576" name="Gruppieren"/>
            <p:cNvGrpSpPr/>
            <p:nvPr/>
          </p:nvGrpSpPr>
          <p:grpSpPr>
            <a:xfrm rot="16200000">
              <a:off x="3658136" y="1003185"/>
              <a:ext cx="275915" cy="275915"/>
              <a:chOff x="0" y="0"/>
              <a:chExt cx="275914" cy="275914"/>
            </a:xfrm>
          </p:grpSpPr>
          <p:sp>
            <p:nvSpPr>
              <p:cNvPr id="2568" name="Abgerundetes Rechteck"/>
              <p:cNvSpPr/>
              <p:nvPr/>
            </p:nvSpPr>
            <p:spPr>
              <a:xfrm>
                <a:off x="0" y="0"/>
                <a:ext cx="275915" cy="275915"/>
              </a:xfrm>
              <a:prstGeom prst="roundRect">
                <a:avLst>
                  <a:gd name="adj" fmla="val 15000"/>
                </a:avLst>
              </a:prstGeom>
              <a:solidFill>
                <a:srgbClr val="FFFFFF"/>
              </a:solid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75" name="Gruppieren"/>
              <p:cNvGrpSpPr/>
              <p:nvPr/>
            </p:nvGrpSpPr>
            <p:grpSpPr>
              <a:xfrm>
                <a:off x="44146" y="19313"/>
                <a:ext cx="193335" cy="242806"/>
                <a:chOff x="0" y="0"/>
                <a:chExt cx="193334" cy="242804"/>
              </a:xfrm>
            </p:grpSpPr>
            <p:sp>
              <p:nvSpPr>
                <p:cNvPr id="2569" name="Kreis"/>
                <p:cNvSpPr/>
                <p:nvPr/>
              </p:nvSpPr>
              <p:spPr>
                <a:xfrm>
                  <a:off x="0" y="0"/>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70" name="Kreis"/>
                <p:cNvSpPr/>
                <p:nvPr/>
              </p:nvSpPr>
              <p:spPr>
                <a:xfrm>
                  <a:off x="126920" y="0"/>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71" name="Kreis"/>
                <p:cNvSpPr/>
                <p:nvPr/>
              </p:nvSpPr>
              <p:spPr>
                <a:xfrm>
                  <a:off x="126920" y="88195"/>
                  <a:ext cx="66415"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72" name="Kreis"/>
                <p:cNvSpPr/>
                <p:nvPr/>
              </p:nvSpPr>
              <p:spPr>
                <a:xfrm>
                  <a:off x="0" y="88195"/>
                  <a:ext cx="66414" cy="6641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73" name="Kreis"/>
                <p:cNvSpPr/>
                <p:nvPr/>
              </p:nvSpPr>
              <p:spPr>
                <a:xfrm>
                  <a:off x="126920" y="176391"/>
                  <a:ext cx="66415"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74" name="Kreis"/>
                <p:cNvSpPr/>
                <p:nvPr/>
              </p:nvSpPr>
              <p:spPr>
                <a:xfrm>
                  <a:off x="0" y="176391"/>
                  <a:ext cx="66414" cy="66414"/>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sp>
        <p:nvSpPr>
          <p:cNvPr id="148" name="Reduktion"/>
          <p:cNvSpPr txBox="1"/>
          <p:nvPr/>
        </p:nvSpPr>
        <p:spPr>
          <a:xfrm>
            <a:off x="368220" y="2414130"/>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latin typeface="Arial" charset="0"/>
                <a:ea typeface="Arial" charset="0"/>
                <a:cs typeface="Arial" charset="0"/>
              </a:rPr>
              <a:t>Reduktion</a:t>
            </a:r>
          </a:p>
          <a:p>
            <a:pPr algn="ctr" defTabSz="342900">
              <a:spcBef>
                <a:spcPts val="900"/>
              </a:spcBef>
              <a:defRPr b="1">
                <a:latin typeface="Helvetica Neue"/>
                <a:ea typeface="Helvetica Neue"/>
                <a:cs typeface="Helvetica Neue"/>
                <a:sym typeface="Helvetica Neue"/>
              </a:defRPr>
            </a:pPr>
            <a:endParaRPr sz="1350" dirty="0"/>
          </a:p>
        </p:txBody>
      </p:sp>
      <p:sp>
        <p:nvSpPr>
          <p:cNvPr id="149" name="Einsetzen von Sonderwürfeln…"/>
          <p:cNvSpPr txBox="1"/>
          <p:nvPr/>
        </p:nvSpPr>
        <p:spPr>
          <a:xfrm>
            <a:off x="290780" y="2644246"/>
            <a:ext cx="2861756"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mn-lt"/>
                <a:ea typeface="+mn-ea"/>
                <a:cs typeface="+mn-cs"/>
                <a:sym typeface="Helvetica"/>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Vereinfachen der Spielregeln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Sortieren und Nachlegen von Würfen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sp>
        <p:nvSpPr>
          <p:cNvPr id="152" name="Abgerundetes Rechteck"/>
          <p:cNvSpPr/>
          <p:nvPr/>
        </p:nvSpPr>
        <p:spPr>
          <a:xfrm>
            <a:off x="283685" y="3641527"/>
            <a:ext cx="2868852" cy="574813"/>
          </a:xfrm>
          <a:prstGeom prst="roundRect">
            <a:avLst>
              <a:gd name="adj" fmla="val 47812"/>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6AE7ABB1-FC09-EBF9-9E8D-4ABC87C439B7}"/>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FD381337-5EF6-2D6F-33F8-B52590E63BBB}"/>
              </a:ext>
            </a:extLst>
          </p:cNvPr>
          <p:cNvSpPr txBox="1">
            <a:spLocks/>
          </p:cNvSpPr>
          <p:nvPr/>
        </p:nvSpPr>
        <p:spPr>
          <a:xfrm>
            <a:off x="1096422" y="1059424"/>
            <a:ext cx="7056978"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AUFGABENSTELLUNG KOMPAKT PASCH WÜRFELN - REDUKTION </a:t>
            </a:r>
          </a:p>
        </p:txBody>
      </p:sp>
      <p:sp>
        <p:nvSpPr>
          <p:cNvPr id="2" name="Textfeld 1">
            <a:extLst>
              <a:ext uri="{FF2B5EF4-FFF2-40B4-BE49-F238E27FC236}">
                <a16:creationId xmlns:a16="http://schemas.microsoft.com/office/drawing/2014/main" id="{E140CDE1-A4ED-6C37-8501-537109727598}"/>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9" name="Foliennummernplatzhalter 4">
            <a:extLst>
              <a:ext uri="{FF2B5EF4-FFF2-40B4-BE49-F238E27FC236}">
                <a16:creationId xmlns:a16="http://schemas.microsoft.com/office/drawing/2014/main" id="{E9BCC8F8-26E8-8DE7-908F-4C9DDD01F983}"/>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72</a:t>
            </a:fld>
            <a:endParaRPr lang="de-DE" dirty="0"/>
          </a:p>
        </p:txBody>
      </p:sp>
      <p:sp>
        <p:nvSpPr>
          <p:cNvPr id="10" name="Titel 1">
            <a:extLst>
              <a:ext uri="{FF2B5EF4-FFF2-40B4-BE49-F238E27FC236}">
                <a16:creationId xmlns:a16="http://schemas.microsoft.com/office/drawing/2014/main" id="{4440DB3A-2DEC-AA73-FAE2-0879D19D8570}"/>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06137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5" name="Gruppieren"/>
          <p:cNvGrpSpPr/>
          <p:nvPr/>
        </p:nvGrpSpPr>
        <p:grpSpPr>
          <a:xfrm>
            <a:off x="3306013" y="1836986"/>
            <a:ext cx="3533362" cy="1552060"/>
            <a:chOff x="0" y="0"/>
            <a:chExt cx="4711147" cy="2069412"/>
          </a:xfrm>
        </p:grpSpPr>
        <p:sp>
          <p:nvSpPr>
            <p:cNvPr id="2590" name="Rechteck"/>
            <p:cNvSpPr/>
            <p:nvPr/>
          </p:nvSpPr>
          <p:spPr>
            <a:xfrm>
              <a:off x="4663" y="0"/>
              <a:ext cx="4701505" cy="2069413"/>
            </a:xfrm>
            <a:prstGeom prst="rect">
              <a:avLst/>
            </a:prstGeom>
            <a:solidFill>
              <a:srgbClr val="F8BA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91" name="Linie"/>
            <p:cNvSpPr/>
            <p:nvPr/>
          </p:nvSpPr>
          <p:spPr>
            <a:xfrm>
              <a:off x="0" y="427737"/>
              <a:ext cx="4711148"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92" name="Linie"/>
            <p:cNvSpPr/>
            <p:nvPr/>
          </p:nvSpPr>
          <p:spPr>
            <a:xfrm flipV="1">
              <a:off x="2355574" y="443367"/>
              <a:ext cx="1" cy="1592662"/>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95" name="Gruppieren"/>
            <p:cNvGrpSpPr/>
            <p:nvPr/>
          </p:nvGrpSpPr>
          <p:grpSpPr>
            <a:xfrm>
              <a:off x="2994027" y="867291"/>
              <a:ext cx="1238115" cy="704043"/>
              <a:chOff x="0" y="0"/>
              <a:chExt cx="1238114" cy="704041"/>
            </a:xfrm>
          </p:grpSpPr>
          <p:sp>
            <p:nvSpPr>
              <p:cNvPr id="2593" name="Rechteck"/>
              <p:cNvSpPr/>
              <p:nvPr/>
            </p:nvSpPr>
            <p:spPr>
              <a:xfrm>
                <a:off x="0" y="0"/>
                <a:ext cx="1238115" cy="704042"/>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594" name="5 Zweier"/>
              <p:cNvSpPr txBox="1"/>
              <p:nvPr/>
            </p:nvSpPr>
            <p:spPr>
              <a:xfrm>
                <a:off x="150724" y="99269"/>
                <a:ext cx="1014341" cy="5055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lnSpc>
                    <a:spcPct val="120000"/>
                  </a:lnSpc>
                  <a:defRPr sz="1400" b="1">
                    <a:latin typeface="Helvetica Neue"/>
                    <a:ea typeface="Helvetica Neue"/>
                    <a:cs typeface="Helvetica Neue"/>
                    <a:sym typeface="Helvetica Neue"/>
                  </a:defRPr>
                </a:lvl1pPr>
              </a:lstStyle>
              <a:p>
                <a:r>
                  <a:rPr sz="1050"/>
                  <a:t>5 Zweier</a:t>
                </a:r>
              </a:p>
            </p:txBody>
          </p:sp>
        </p:grpSp>
        <p:grpSp>
          <p:nvGrpSpPr>
            <p:cNvPr id="2623" name="Gruppieren"/>
            <p:cNvGrpSpPr/>
            <p:nvPr/>
          </p:nvGrpSpPr>
          <p:grpSpPr>
            <a:xfrm>
              <a:off x="620609" y="867291"/>
              <a:ext cx="1096514" cy="704043"/>
              <a:chOff x="0" y="0"/>
              <a:chExt cx="1096512" cy="704041"/>
            </a:xfrm>
          </p:grpSpPr>
          <p:sp>
            <p:nvSpPr>
              <p:cNvPr id="2596" name="Rechteck"/>
              <p:cNvSpPr/>
              <p:nvPr/>
            </p:nvSpPr>
            <p:spPr>
              <a:xfrm>
                <a:off x="0" y="0"/>
                <a:ext cx="1096513" cy="704042"/>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622" name="Gruppieren"/>
              <p:cNvGrpSpPr/>
              <p:nvPr/>
            </p:nvGrpSpPr>
            <p:grpSpPr>
              <a:xfrm>
                <a:off x="68622" y="264787"/>
                <a:ext cx="959269" cy="174468"/>
                <a:chOff x="0" y="0"/>
                <a:chExt cx="959267" cy="174467"/>
              </a:xfrm>
            </p:grpSpPr>
            <p:grpSp>
              <p:nvGrpSpPr>
                <p:cNvPr id="2601" name="Gruppieren"/>
                <p:cNvGrpSpPr/>
                <p:nvPr/>
              </p:nvGrpSpPr>
              <p:grpSpPr>
                <a:xfrm>
                  <a:off x="0" y="0"/>
                  <a:ext cx="174468" cy="174468"/>
                  <a:chOff x="0" y="0"/>
                  <a:chExt cx="174467" cy="174467"/>
                </a:xfrm>
              </p:grpSpPr>
              <p:sp>
                <p:nvSpPr>
                  <p:cNvPr id="2597"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00" name="Gruppieren"/>
                  <p:cNvGrpSpPr/>
                  <p:nvPr/>
                </p:nvGrpSpPr>
                <p:grpSpPr>
                  <a:xfrm>
                    <a:off x="26011" y="26103"/>
                    <a:ext cx="122251" cy="124413"/>
                    <a:chOff x="0" y="0"/>
                    <a:chExt cx="122249" cy="124411"/>
                  </a:xfrm>
                </p:grpSpPr>
                <p:sp>
                  <p:nvSpPr>
                    <p:cNvPr id="2598"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99"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06" name="Gruppieren"/>
                <p:cNvGrpSpPr/>
                <p:nvPr/>
              </p:nvGrpSpPr>
              <p:grpSpPr>
                <a:xfrm>
                  <a:off x="196200" y="0"/>
                  <a:ext cx="174468" cy="174468"/>
                  <a:chOff x="0" y="0"/>
                  <a:chExt cx="174467" cy="174467"/>
                </a:xfrm>
              </p:grpSpPr>
              <p:sp>
                <p:nvSpPr>
                  <p:cNvPr id="2602"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05" name="Gruppieren"/>
                  <p:cNvGrpSpPr/>
                  <p:nvPr/>
                </p:nvGrpSpPr>
                <p:grpSpPr>
                  <a:xfrm>
                    <a:off x="26011" y="26103"/>
                    <a:ext cx="122251" cy="124413"/>
                    <a:chOff x="0" y="0"/>
                    <a:chExt cx="122249" cy="124411"/>
                  </a:xfrm>
                </p:grpSpPr>
                <p:sp>
                  <p:nvSpPr>
                    <p:cNvPr id="2603"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04"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11" name="Gruppieren"/>
                <p:cNvGrpSpPr/>
                <p:nvPr/>
              </p:nvGrpSpPr>
              <p:grpSpPr>
                <a:xfrm>
                  <a:off x="392400" y="0"/>
                  <a:ext cx="174468" cy="174468"/>
                  <a:chOff x="0" y="0"/>
                  <a:chExt cx="174467" cy="174467"/>
                </a:xfrm>
              </p:grpSpPr>
              <p:sp>
                <p:nvSpPr>
                  <p:cNvPr id="2607"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10" name="Gruppieren"/>
                  <p:cNvGrpSpPr/>
                  <p:nvPr/>
                </p:nvGrpSpPr>
                <p:grpSpPr>
                  <a:xfrm>
                    <a:off x="26011" y="26103"/>
                    <a:ext cx="122251" cy="124413"/>
                    <a:chOff x="0" y="0"/>
                    <a:chExt cx="122249" cy="124411"/>
                  </a:xfrm>
                </p:grpSpPr>
                <p:sp>
                  <p:nvSpPr>
                    <p:cNvPr id="2608"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09"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16" name="Gruppieren"/>
                <p:cNvGrpSpPr/>
                <p:nvPr/>
              </p:nvGrpSpPr>
              <p:grpSpPr>
                <a:xfrm>
                  <a:off x="588600" y="0"/>
                  <a:ext cx="174468" cy="174468"/>
                  <a:chOff x="0" y="0"/>
                  <a:chExt cx="174467" cy="174467"/>
                </a:xfrm>
              </p:grpSpPr>
              <p:sp>
                <p:nvSpPr>
                  <p:cNvPr id="2612"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15" name="Gruppieren"/>
                  <p:cNvGrpSpPr/>
                  <p:nvPr/>
                </p:nvGrpSpPr>
                <p:grpSpPr>
                  <a:xfrm>
                    <a:off x="26011" y="26103"/>
                    <a:ext cx="122251" cy="124413"/>
                    <a:chOff x="0" y="0"/>
                    <a:chExt cx="122249" cy="124411"/>
                  </a:xfrm>
                </p:grpSpPr>
                <p:sp>
                  <p:nvSpPr>
                    <p:cNvPr id="2613"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14"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21" name="Gruppieren"/>
                <p:cNvGrpSpPr/>
                <p:nvPr/>
              </p:nvGrpSpPr>
              <p:grpSpPr>
                <a:xfrm>
                  <a:off x="784800" y="0"/>
                  <a:ext cx="174468" cy="174468"/>
                  <a:chOff x="0" y="0"/>
                  <a:chExt cx="174467" cy="174467"/>
                </a:xfrm>
              </p:grpSpPr>
              <p:sp>
                <p:nvSpPr>
                  <p:cNvPr id="2617"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20" name="Gruppieren"/>
                  <p:cNvGrpSpPr/>
                  <p:nvPr/>
                </p:nvGrpSpPr>
                <p:grpSpPr>
                  <a:xfrm>
                    <a:off x="26011" y="26103"/>
                    <a:ext cx="122251" cy="124413"/>
                    <a:chOff x="0" y="0"/>
                    <a:chExt cx="122249" cy="124411"/>
                  </a:xfrm>
                </p:grpSpPr>
                <p:sp>
                  <p:nvSpPr>
                    <p:cNvPr id="2618"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19"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sp>
          <p:nvSpPr>
            <p:cNvPr id="2624" name="Was passt zusammen?"/>
            <p:cNvSpPr txBox="1"/>
            <p:nvPr/>
          </p:nvSpPr>
          <p:spPr>
            <a:xfrm>
              <a:off x="1270862" y="32921"/>
              <a:ext cx="2398824" cy="3631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1500" b="1">
                  <a:latin typeface="Helvetica Neue"/>
                  <a:ea typeface="Helvetica Neue"/>
                  <a:cs typeface="Helvetica Neue"/>
                  <a:sym typeface="Helvetica Neue"/>
                </a:defRPr>
              </a:lvl1pPr>
            </a:lstStyle>
            <a:p>
              <a:r>
                <a:rPr sz="1125"/>
                <a:t>Was passt zusammen?</a:t>
              </a:r>
            </a:p>
          </p:txBody>
        </p:sp>
      </p:grpSp>
      <p:grpSp>
        <p:nvGrpSpPr>
          <p:cNvPr id="2630" name="Gruppieren"/>
          <p:cNvGrpSpPr/>
          <p:nvPr/>
        </p:nvGrpSpPr>
        <p:grpSpPr>
          <a:xfrm>
            <a:off x="7188607" y="2751401"/>
            <a:ext cx="1039349" cy="630740"/>
            <a:chOff x="0" y="0"/>
            <a:chExt cx="1385798" cy="840986"/>
          </a:xfrm>
        </p:grpSpPr>
        <p:sp>
          <p:nvSpPr>
            <p:cNvPr id="2626" name="Rechteck"/>
            <p:cNvSpPr/>
            <p:nvPr/>
          </p:nvSpPr>
          <p:spPr>
            <a:xfrm>
              <a:off x="0" y="0"/>
              <a:ext cx="1255605"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627" name="5 Zweier"/>
            <p:cNvSpPr txBox="1"/>
            <p:nvPr/>
          </p:nvSpPr>
          <p:spPr>
            <a:xfrm>
              <a:off x="230129" y="100672"/>
              <a:ext cx="1028670" cy="5126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defTabSz="584200">
                <a:lnSpc>
                  <a:spcPct val="120000"/>
                </a:lnSpc>
                <a:defRPr sz="1400" b="1">
                  <a:latin typeface="Comic Sans MS"/>
                  <a:ea typeface="Comic Sans MS"/>
                  <a:cs typeface="Comic Sans MS"/>
                  <a:sym typeface="Comic Sans MS"/>
                </a:defRPr>
              </a:lvl1pPr>
            </a:lstStyle>
            <a:p>
              <a:r>
                <a:rPr sz="1050"/>
                <a:t>5 Zweier</a:t>
              </a:r>
            </a:p>
          </p:txBody>
        </p:sp>
        <p:sp>
          <p:nvSpPr>
            <p:cNvPr id="2628" name="Rechteck"/>
            <p:cNvSpPr/>
            <p:nvPr/>
          </p:nvSpPr>
          <p:spPr>
            <a:xfrm>
              <a:off x="126999" y="127000"/>
              <a:ext cx="1255606"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629" name="4 Dreier"/>
            <p:cNvSpPr txBox="1"/>
            <p:nvPr/>
          </p:nvSpPr>
          <p:spPr>
            <a:xfrm>
              <a:off x="357129" y="227672"/>
              <a:ext cx="1028670" cy="5126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defTabSz="584200">
                <a:lnSpc>
                  <a:spcPct val="120000"/>
                </a:lnSpc>
                <a:defRPr sz="1400" b="1">
                  <a:latin typeface="Helvetica Neue"/>
                  <a:ea typeface="Helvetica Neue"/>
                  <a:cs typeface="Helvetica Neue"/>
                  <a:sym typeface="Helvetica Neue"/>
                </a:defRPr>
              </a:lvl1pPr>
            </a:lstStyle>
            <a:p>
              <a:r>
                <a:rPr sz="1050"/>
                <a:t>4 Dreier</a:t>
              </a:r>
            </a:p>
          </p:txBody>
        </p:sp>
      </p:grpSp>
      <p:grpSp>
        <p:nvGrpSpPr>
          <p:cNvPr id="2675" name="Gruppieren"/>
          <p:cNvGrpSpPr/>
          <p:nvPr/>
        </p:nvGrpSpPr>
        <p:grpSpPr>
          <a:xfrm>
            <a:off x="7243655" y="1903780"/>
            <a:ext cx="929252" cy="630740"/>
            <a:chOff x="0" y="0"/>
            <a:chExt cx="1239002" cy="840986"/>
          </a:xfrm>
        </p:grpSpPr>
        <p:sp>
          <p:nvSpPr>
            <p:cNvPr id="2631" name="Rechteck"/>
            <p:cNvSpPr/>
            <p:nvPr/>
          </p:nvSpPr>
          <p:spPr>
            <a:xfrm>
              <a:off x="0" y="0"/>
              <a:ext cx="1112003"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657" name="Gruppieren"/>
            <p:cNvGrpSpPr/>
            <p:nvPr/>
          </p:nvGrpSpPr>
          <p:grpSpPr>
            <a:xfrm>
              <a:off x="69591" y="268527"/>
              <a:ext cx="972820" cy="176933"/>
              <a:chOff x="0" y="0"/>
              <a:chExt cx="972818" cy="176931"/>
            </a:xfrm>
          </p:grpSpPr>
          <p:grpSp>
            <p:nvGrpSpPr>
              <p:cNvPr id="2636" name="Gruppieren"/>
              <p:cNvGrpSpPr/>
              <p:nvPr/>
            </p:nvGrpSpPr>
            <p:grpSpPr>
              <a:xfrm>
                <a:off x="0" y="0"/>
                <a:ext cx="176932" cy="176932"/>
                <a:chOff x="0" y="0"/>
                <a:chExt cx="176931" cy="176931"/>
              </a:xfrm>
            </p:grpSpPr>
            <p:sp>
              <p:nvSpPr>
                <p:cNvPr id="2632"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35" name="Gruppieren"/>
                <p:cNvGrpSpPr/>
                <p:nvPr/>
              </p:nvGrpSpPr>
              <p:grpSpPr>
                <a:xfrm>
                  <a:off x="26378" y="26472"/>
                  <a:ext cx="123978" cy="126171"/>
                  <a:chOff x="0" y="0"/>
                  <a:chExt cx="123976" cy="126169"/>
                </a:xfrm>
              </p:grpSpPr>
              <p:sp>
                <p:nvSpPr>
                  <p:cNvPr id="2633"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34"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41" name="Gruppieren"/>
              <p:cNvGrpSpPr/>
              <p:nvPr/>
            </p:nvGrpSpPr>
            <p:grpSpPr>
              <a:xfrm>
                <a:off x="198971" y="0"/>
                <a:ext cx="176933" cy="176932"/>
                <a:chOff x="0" y="0"/>
                <a:chExt cx="176931" cy="176931"/>
              </a:xfrm>
            </p:grpSpPr>
            <p:sp>
              <p:nvSpPr>
                <p:cNvPr id="2637"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40" name="Gruppieren"/>
                <p:cNvGrpSpPr/>
                <p:nvPr/>
              </p:nvGrpSpPr>
              <p:grpSpPr>
                <a:xfrm>
                  <a:off x="26378" y="26472"/>
                  <a:ext cx="123978" cy="126171"/>
                  <a:chOff x="0" y="0"/>
                  <a:chExt cx="123976" cy="126169"/>
                </a:xfrm>
              </p:grpSpPr>
              <p:sp>
                <p:nvSpPr>
                  <p:cNvPr id="2638"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39"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46" name="Gruppieren"/>
              <p:cNvGrpSpPr/>
              <p:nvPr/>
            </p:nvGrpSpPr>
            <p:grpSpPr>
              <a:xfrm>
                <a:off x="397943" y="0"/>
                <a:ext cx="176933" cy="176932"/>
                <a:chOff x="0" y="0"/>
                <a:chExt cx="176931" cy="176931"/>
              </a:xfrm>
            </p:grpSpPr>
            <p:sp>
              <p:nvSpPr>
                <p:cNvPr id="2642"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45" name="Gruppieren"/>
                <p:cNvGrpSpPr/>
                <p:nvPr/>
              </p:nvGrpSpPr>
              <p:grpSpPr>
                <a:xfrm>
                  <a:off x="26378" y="26472"/>
                  <a:ext cx="123978" cy="126171"/>
                  <a:chOff x="0" y="0"/>
                  <a:chExt cx="123976" cy="126169"/>
                </a:xfrm>
              </p:grpSpPr>
              <p:sp>
                <p:nvSpPr>
                  <p:cNvPr id="2643"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44"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51" name="Gruppieren"/>
              <p:cNvGrpSpPr/>
              <p:nvPr/>
            </p:nvGrpSpPr>
            <p:grpSpPr>
              <a:xfrm>
                <a:off x="596915" y="0"/>
                <a:ext cx="176932" cy="176932"/>
                <a:chOff x="0" y="0"/>
                <a:chExt cx="176931" cy="176931"/>
              </a:xfrm>
            </p:grpSpPr>
            <p:sp>
              <p:nvSpPr>
                <p:cNvPr id="2647"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50" name="Gruppieren"/>
                <p:cNvGrpSpPr/>
                <p:nvPr/>
              </p:nvGrpSpPr>
              <p:grpSpPr>
                <a:xfrm>
                  <a:off x="26378" y="26472"/>
                  <a:ext cx="123978" cy="126171"/>
                  <a:chOff x="0" y="0"/>
                  <a:chExt cx="123976" cy="126169"/>
                </a:xfrm>
              </p:grpSpPr>
              <p:sp>
                <p:nvSpPr>
                  <p:cNvPr id="2648"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49"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56" name="Gruppieren"/>
              <p:cNvGrpSpPr/>
              <p:nvPr/>
            </p:nvGrpSpPr>
            <p:grpSpPr>
              <a:xfrm>
                <a:off x="795886" y="0"/>
                <a:ext cx="176933" cy="176932"/>
                <a:chOff x="0" y="0"/>
                <a:chExt cx="176931" cy="176931"/>
              </a:xfrm>
            </p:grpSpPr>
            <p:sp>
              <p:nvSpPr>
                <p:cNvPr id="2652"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55" name="Gruppieren"/>
                <p:cNvGrpSpPr/>
                <p:nvPr/>
              </p:nvGrpSpPr>
              <p:grpSpPr>
                <a:xfrm>
                  <a:off x="26378" y="26472"/>
                  <a:ext cx="123978" cy="126171"/>
                  <a:chOff x="0" y="0"/>
                  <a:chExt cx="123976" cy="126169"/>
                </a:xfrm>
              </p:grpSpPr>
              <p:sp>
                <p:nvSpPr>
                  <p:cNvPr id="2653"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54"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sp>
          <p:nvSpPr>
            <p:cNvPr id="2658" name="Rechteck"/>
            <p:cNvSpPr/>
            <p:nvPr/>
          </p:nvSpPr>
          <p:spPr>
            <a:xfrm>
              <a:off x="127000" y="127000"/>
              <a:ext cx="1112003"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674" name="Gruppieren"/>
            <p:cNvGrpSpPr/>
            <p:nvPr/>
          </p:nvGrpSpPr>
          <p:grpSpPr>
            <a:xfrm>
              <a:off x="395563" y="395527"/>
              <a:ext cx="574876" cy="176933"/>
              <a:chOff x="0" y="0"/>
              <a:chExt cx="574875" cy="176931"/>
            </a:xfrm>
          </p:grpSpPr>
          <p:grpSp>
            <p:nvGrpSpPr>
              <p:cNvPr id="2663" name="Gruppieren"/>
              <p:cNvGrpSpPr/>
              <p:nvPr/>
            </p:nvGrpSpPr>
            <p:grpSpPr>
              <a:xfrm>
                <a:off x="0" y="0"/>
                <a:ext cx="176932" cy="176932"/>
                <a:chOff x="0" y="0"/>
                <a:chExt cx="176931" cy="176931"/>
              </a:xfrm>
            </p:grpSpPr>
            <p:sp>
              <p:nvSpPr>
                <p:cNvPr id="2659"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62" name="Gruppieren"/>
                <p:cNvGrpSpPr/>
                <p:nvPr/>
              </p:nvGrpSpPr>
              <p:grpSpPr>
                <a:xfrm>
                  <a:off x="26378" y="26472"/>
                  <a:ext cx="123978" cy="126171"/>
                  <a:chOff x="0" y="0"/>
                  <a:chExt cx="123976" cy="126169"/>
                </a:xfrm>
              </p:grpSpPr>
              <p:sp>
                <p:nvSpPr>
                  <p:cNvPr id="2660"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61"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68" name="Gruppieren"/>
              <p:cNvGrpSpPr/>
              <p:nvPr/>
            </p:nvGrpSpPr>
            <p:grpSpPr>
              <a:xfrm>
                <a:off x="198971" y="0"/>
                <a:ext cx="176933" cy="176932"/>
                <a:chOff x="0" y="0"/>
                <a:chExt cx="176931" cy="176931"/>
              </a:xfrm>
            </p:grpSpPr>
            <p:sp>
              <p:nvSpPr>
                <p:cNvPr id="2664"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67" name="Gruppieren"/>
                <p:cNvGrpSpPr/>
                <p:nvPr/>
              </p:nvGrpSpPr>
              <p:grpSpPr>
                <a:xfrm>
                  <a:off x="26378" y="26472"/>
                  <a:ext cx="123978" cy="126171"/>
                  <a:chOff x="0" y="0"/>
                  <a:chExt cx="123976" cy="126169"/>
                </a:xfrm>
              </p:grpSpPr>
              <p:sp>
                <p:nvSpPr>
                  <p:cNvPr id="2665"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66"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73" name="Gruppieren"/>
              <p:cNvGrpSpPr/>
              <p:nvPr/>
            </p:nvGrpSpPr>
            <p:grpSpPr>
              <a:xfrm>
                <a:off x="397943" y="0"/>
                <a:ext cx="176933" cy="176932"/>
                <a:chOff x="0" y="0"/>
                <a:chExt cx="176931" cy="176931"/>
              </a:xfrm>
            </p:grpSpPr>
            <p:sp>
              <p:nvSpPr>
                <p:cNvPr id="2669"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72" name="Gruppieren"/>
                <p:cNvGrpSpPr/>
                <p:nvPr/>
              </p:nvGrpSpPr>
              <p:grpSpPr>
                <a:xfrm>
                  <a:off x="26378" y="26472"/>
                  <a:ext cx="123978" cy="126171"/>
                  <a:chOff x="0" y="0"/>
                  <a:chExt cx="123976" cy="126169"/>
                </a:xfrm>
              </p:grpSpPr>
              <p:sp>
                <p:nvSpPr>
                  <p:cNvPr id="2670"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71"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716" name="Gruppieren"/>
          <p:cNvGrpSpPr/>
          <p:nvPr/>
        </p:nvGrpSpPr>
        <p:grpSpPr>
          <a:xfrm>
            <a:off x="3291120" y="3895011"/>
            <a:ext cx="3541967" cy="1779350"/>
            <a:chOff x="0" y="0"/>
            <a:chExt cx="4722622" cy="2372465"/>
          </a:xfrm>
        </p:grpSpPr>
        <p:sp>
          <p:nvSpPr>
            <p:cNvPr id="2676" name="Rechteck"/>
            <p:cNvSpPr/>
            <p:nvPr/>
          </p:nvSpPr>
          <p:spPr>
            <a:xfrm>
              <a:off x="0" y="0"/>
              <a:ext cx="4722623" cy="2372466"/>
            </a:xfrm>
            <a:prstGeom prst="rect">
              <a:avLst/>
            </a:prstGeom>
            <a:solidFill>
              <a:srgbClr val="F8BA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77" name="Linie"/>
            <p:cNvSpPr/>
            <p:nvPr/>
          </p:nvSpPr>
          <p:spPr>
            <a:xfrm>
              <a:off x="8001" y="440737"/>
              <a:ext cx="4700824"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78" name="Linie"/>
            <p:cNvSpPr/>
            <p:nvPr/>
          </p:nvSpPr>
          <p:spPr>
            <a:xfrm flipV="1">
              <a:off x="2384151" y="456588"/>
              <a:ext cx="1" cy="1867963"/>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79" name="Rechteck"/>
            <p:cNvSpPr/>
            <p:nvPr/>
          </p:nvSpPr>
          <p:spPr>
            <a:xfrm>
              <a:off x="2759599" y="1001256"/>
              <a:ext cx="1713793" cy="995012"/>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07" name="Gruppieren"/>
            <p:cNvGrpSpPr/>
            <p:nvPr/>
          </p:nvGrpSpPr>
          <p:grpSpPr>
            <a:xfrm>
              <a:off x="459821" y="1141768"/>
              <a:ext cx="1112003" cy="713988"/>
              <a:chOff x="0" y="0"/>
              <a:chExt cx="1112002" cy="713986"/>
            </a:xfrm>
          </p:grpSpPr>
          <p:sp>
            <p:nvSpPr>
              <p:cNvPr id="2680" name="Rechteck"/>
              <p:cNvSpPr/>
              <p:nvPr/>
            </p:nvSpPr>
            <p:spPr>
              <a:xfrm>
                <a:off x="0" y="0"/>
                <a:ext cx="1112003" cy="713987"/>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06" name="Gruppieren"/>
              <p:cNvGrpSpPr/>
              <p:nvPr/>
            </p:nvGrpSpPr>
            <p:grpSpPr>
              <a:xfrm>
                <a:off x="69591" y="268527"/>
                <a:ext cx="972820" cy="176933"/>
                <a:chOff x="0" y="0"/>
                <a:chExt cx="972818" cy="176931"/>
              </a:xfrm>
            </p:grpSpPr>
            <p:grpSp>
              <p:nvGrpSpPr>
                <p:cNvPr id="2685" name="Gruppieren"/>
                <p:cNvGrpSpPr/>
                <p:nvPr/>
              </p:nvGrpSpPr>
              <p:grpSpPr>
                <a:xfrm>
                  <a:off x="0" y="0"/>
                  <a:ext cx="176932" cy="176932"/>
                  <a:chOff x="0" y="0"/>
                  <a:chExt cx="176931" cy="176931"/>
                </a:xfrm>
              </p:grpSpPr>
              <p:sp>
                <p:nvSpPr>
                  <p:cNvPr id="2681"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84" name="Gruppieren"/>
                  <p:cNvGrpSpPr/>
                  <p:nvPr/>
                </p:nvGrpSpPr>
                <p:grpSpPr>
                  <a:xfrm>
                    <a:off x="26378" y="26472"/>
                    <a:ext cx="123978" cy="126171"/>
                    <a:chOff x="0" y="0"/>
                    <a:chExt cx="123976" cy="126169"/>
                  </a:xfrm>
                </p:grpSpPr>
                <p:sp>
                  <p:nvSpPr>
                    <p:cNvPr id="2682"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83"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90" name="Gruppieren"/>
                <p:cNvGrpSpPr/>
                <p:nvPr/>
              </p:nvGrpSpPr>
              <p:grpSpPr>
                <a:xfrm>
                  <a:off x="198971" y="0"/>
                  <a:ext cx="176933" cy="176932"/>
                  <a:chOff x="0" y="0"/>
                  <a:chExt cx="176931" cy="176931"/>
                </a:xfrm>
              </p:grpSpPr>
              <p:sp>
                <p:nvSpPr>
                  <p:cNvPr id="2686"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89" name="Gruppieren"/>
                  <p:cNvGrpSpPr/>
                  <p:nvPr/>
                </p:nvGrpSpPr>
                <p:grpSpPr>
                  <a:xfrm>
                    <a:off x="26378" y="26472"/>
                    <a:ext cx="123978" cy="126171"/>
                    <a:chOff x="0" y="0"/>
                    <a:chExt cx="123976" cy="126169"/>
                  </a:xfrm>
                </p:grpSpPr>
                <p:sp>
                  <p:nvSpPr>
                    <p:cNvPr id="2687"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88"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95" name="Gruppieren"/>
                <p:cNvGrpSpPr/>
                <p:nvPr/>
              </p:nvGrpSpPr>
              <p:grpSpPr>
                <a:xfrm>
                  <a:off x="397943" y="0"/>
                  <a:ext cx="176933" cy="176932"/>
                  <a:chOff x="0" y="0"/>
                  <a:chExt cx="176931" cy="176931"/>
                </a:xfrm>
              </p:grpSpPr>
              <p:sp>
                <p:nvSpPr>
                  <p:cNvPr id="2691"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94" name="Gruppieren"/>
                  <p:cNvGrpSpPr/>
                  <p:nvPr/>
                </p:nvGrpSpPr>
                <p:grpSpPr>
                  <a:xfrm>
                    <a:off x="26378" y="26472"/>
                    <a:ext cx="123978" cy="126171"/>
                    <a:chOff x="0" y="0"/>
                    <a:chExt cx="123976" cy="126169"/>
                  </a:xfrm>
                </p:grpSpPr>
                <p:sp>
                  <p:nvSpPr>
                    <p:cNvPr id="2692"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93"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00" name="Gruppieren"/>
                <p:cNvGrpSpPr/>
                <p:nvPr/>
              </p:nvGrpSpPr>
              <p:grpSpPr>
                <a:xfrm>
                  <a:off x="596915" y="0"/>
                  <a:ext cx="176932" cy="176932"/>
                  <a:chOff x="0" y="0"/>
                  <a:chExt cx="176931" cy="176931"/>
                </a:xfrm>
              </p:grpSpPr>
              <p:sp>
                <p:nvSpPr>
                  <p:cNvPr id="2696"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99" name="Gruppieren"/>
                  <p:cNvGrpSpPr/>
                  <p:nvPr/>
                </p:nvGrpSpPr>
                <p:grpSpPr>
                  <a:xfrm>
                    <a:off x="26378" y="26472"/>
                    <a:ext cx="123978" cy="126171"/>
                    <a:chOff x="0" y="0"/>
                    <a:chExt cx="123976" cy="126169"/>
                  </a:xfrm>
                </p:grpSpPr>
                <p:sp>
                  <p:nvSpPr>
                    <p:cNvPr id="2697"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98"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05" name="Gruppieren"/>
                <p:cNvGrpSpPr/>
                <p:nvPr/>
              </p:nvGrpSpPr>
              <p:grpSpPr>
                <a:xfrm>
                  <a:off x="795886" y="0"/>
                  <a:ext cx="176933" cy="176932"/>
                  <a:chOff x="0" y="0"/>
                  <a:chExt cx="176931" cy="176931"/>
                </a:xfrm>
              </p:grpSpPr>
              <p:sp>
                <p:nvSpPr>
                  <p:cNvPr id="2701"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04" name="Gruppieren"/>
                  <p:cNvGrpSpPr/>
                  <p:nvPr/>
                </p:nvGrpSpPr>
                <p:grpSpPr>
                  <a:xfrm>
                    <a:off x="26378" y="26472"/>
                    <a:ext cx="123978" cy="126171"/>
                    <a:chOff x="0" y="0"/>
                    <a:chExt cx="123976" cy="126169"/>
                  </a:xfrm>
                </p:grpSpPr>
                <p:sp>
                  <p:nvSpPr>
                    <p:cNvPr id="2702"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03"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sp>
          <p:nvSpPr>
            <p:cNvPr id="2708" name="Was passt zusammen?"/>
            <p:cNvSpPr/>
            <p:nvPr/>
          </p:nvSpPr>
          <p:spPr>
            <a:xfrm>
              <a:off x="2384151" y="221085"/>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lvl1pPr algn="ctr" defTabSz="584200">
                <a:defRPr sz="1500" b="1">
                  <a:latin typeface="Helvetica Neue"/>
                  <a:ea typeface="Helvetica Neue"/>
                  <a:cs typeface="Helvetica Neue"/>
                  <a:sym typeface="Helvetica Neue"/>
                </a:defRPr>
              </a:lvl1pPr>
            </a:lstStyle>
            <a:p>
              <a:r>
                <a:rPr sz="1125"/>
                <a:t>Was passt zusammen?</a:t>
              </a:r>
            </a:p>
          </p:txBody>
        </p:sp>
        <p:grpSp>
          <p:nvGrpSpPr>
            <p:cNvPr id="2715" name="Gruppieren"/>
            <p:cNvGrpSpPr/>
            <p:nvPr/>
          </p:nvGrpSpPr>
          <p:grpSpPr>
            <a:xfrm>
              <a:off x="2840940" y="861976"/>
              <a:ext cx="1713794" cy="1273572"/>
              <a:chOff x="0" y="0"/>
              <a:chExt cx="1713792" cy="1273570"/>
            </a:xfrm>
          </p:grpSpPr>
          <p:sp>
            <p:nvSpPr>
              <p:cNvPr id="2709" name="Ich habe 5 mal…"/>
              <p:cNvSpPr txBox="1"/>
              <p:nvPr/>
            </p:nvSpPr>
            <p:spPr>
              <a:xfrm>
                <a:off x="0" y="0"/>
                <a:ext cx="1713793" cy="12735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Helvetica Neue"/>
                    <a:ea typeface="Helvetica Neue"/>
                    <a:cs typeface="Helvetica Neue"/>
                    <a:sym typeface="Helvetica Neue"/>
                  </a:defRPr>
                </a:pPr>
                <a:r>
                  <a:rPr sz="1050"/>
                  <a:t>Ich habe 5 mal </a:t>
                </a:r>
              </a:p>
              <a:p>
                <a:pPr defTabSz="438150">
                  <a:lnSpc>
                    <a:spcPct val="120000"/>
                  </a:lnSpc>
                  <a:defRPr sz="1400" b="1">
                    <a:latin typeface="Helvetica Neue"/>
                    <a:ea typeface="Helvetica Neue"/>
                    <a:cs typeface="Helvetica Neue"/>
                    <a:sym typeface="Helvetica Neue"/>
                  </a:defRPr>
                </a:pPr>
                <a:r>
                  <a:rPr sz="1050"/>
                  <a:t>eine      gewürfelt.</a:t>
                </a:r>
              </a:p>
            </p:txBody>
          </p:sp>
          <p:grpSp>
            <p:nvGrpSpPr>
              <p:cNvPr id="2714" name="Gruppieren"/>
              <p:cNvGrpSpPr/>
              <p:nvPr/>
            </p:nvGrpSpPr>
            <p:grpSpPr>
              <a:xfrm>
                <a:off x="447764" y="689423"/>
                <a:ext cx="176933" cy="176933"/>
                <a:chOff x="0" y="0"/>
                <a:chExt cx="176931" cy="176931"/>
              </a:xfrm>
            </p:grpSpPr>
            <p:sp>
              <p:nvSpPr>
                <p:cNvPr id="2710"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13" name="Gruppieren"/>
                <p:cNvGrpSpPr/>
                <p:nvPr/>
              </p:nvGrpSpPr>
              <p:grpSpPr>
                <a:xfrm>
                  <a:off x="26378" y="26472"/>
                  <a:ext cx="123978" cy="126171"/>
                  <a:chOff x="0" y="0"/>
                  <a:chExt cx="123976" cy="126169"/>
                </a:xfrm>
              </p:grpSpPr>
              <p:sp>
                <p:nvSpPr>
                  <p:cNvPr id="2711"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12"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761" name="Gruppieren"/>
          <p:cNvGrpSpPr/>
          <p:nvPr/>
        </p:nvGrpSpPr>
        <p:grpSpPr>
          <a:xfrm>
            <a:off x="7236035" y="3974600"/>
            <a:ext cx="929252" cy="630741"/>
            <a:chOff x="0" y="0"/>
            <a:chExt cx="1239002" cy="840986"/>
          </a:xfrm>
        </p:grpSpPr>
        <p:sp>
          <p:nvSpPr>
            <p:cNvPr id="2717" name="Rechteck"/>
            <p:cNvSpPr/>
            <p:nvPr/>
          </p:nvSpPr>
          <p:spPr>
            <a:xfrm>
              <a:off x="0" y="0"/>
              <a:ext cx="1112003"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43" name="Gruppieren"/>
            <p:cNvGrpSpPr/>
            <p:nvPr/>
          </p:nvGrpSpPr>
          <p:grpSpPr>
            <a:xfrm>
              <a:off x="69591" y="268527"/>
              <a:ext cx="972820" cy="176933"/>
              <a:chOff x="0" y="0"/>
              <a:chExt cx="972818" cy="176931"/>
            </a:xfrm>
          </p:grpSpPr>
          <p:grpSp>
            <p:nvGrpSpPr>
              <p:cNvPr id="2722" name="Gruppieren"/>
              <p:cNvGrpSpPr/>
              <p:nvPr/>
            </p:nvGrpSpPr>
            <p:grpSpPr>
              <a:xfrm>
                <a:off x="0" y="0"/>
                <a:ext cx="176932" cy="176932"/>
                <a:chOff x="0" y="0"/>
                <a:chExt cx="176931" cy="176931"/>
              </a:xfrm>
            </p:grpSpPr>
            <p:sp>
              <p:nvSpPr>
                <p:cNvPr id="2718"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21" name="Gruppieren"/>
                <p:cNvGrpSpPr/>
                <p:nvPr/>
              </p:nvGrpSpPr>
              <p:grpSpPr>
                <a:xfrm>
                  <a:off x="26378" y="26472"/>
                  <a:ext cx="123978" cy="126171"/>
                  <a:chOff x="0" y="0"/>
                  <a:chExt cx="123976" cy="126169"/>
                </a:xfrm>
              </p:grpSpPr>
              <p:sp>
                <p:nvSpPr>
                  <p:cNvPr id="2719"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20"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27" name="Gruppieren"/>
              <p:cNvGrpSpPr/>
              <p:nvPr/>
            </p:nvGrpSpPr>
            <p:grpSpPr>
              <a:xfrm>
                <a:off x="198971" y="0"/>
                <a:ext cx="176933" cy="176932"/>
                <a:chOff x="0" y="0"/>
                <a:chExt cx="176931" cy="176931"/>
              </a:xfrm>
            </p:grpSpPr>
            <p:sp>
              <p:nvSpPr>
                <p:cNvPr id="2723"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26" name="Gruppieren"/>
                <p:cNvGrpSpPr/>
                <p:nvPr/>
              </p:nvGrpSpPr>
              <p:grpSpPr>
                <a:xfrm>
                  <a:off x="26378" y="26472"/>
                  <a:ext cx="123978" cy="126171"/>
                  <a:chOff x="0" y="0"/>
                  <a:chExt cx="123976" cy="126169"/>
                </a:xfrm>
              </p:grpSpPr>
              <p:sp>
                <p:nvSpPr>
                  <p:cNvPr id="2724"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25"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32" name="Gruppieren"/>
              <p:cNvGrpSpPr/>
              <p:nvPr/>
            </p:nvGrpSpPr>
            <p:grpSpPr>
              <a:xfrm>
                <a:off x="397943" y="0"/>
                <a:ext cx="176933" cy="176932"/>
                <a:chOff x="0" y="0"/>
                <a:chExt cx="176931" cy="176931"/>
              </a:xfrm>
            </p:grpSpPr>
            <p:sp>
              <p:nvSpPr>
                <p:cNvPr id="2728"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31" name="Gruppieren"/>
                <p:cNvGrpSpPr/>
                <p:nvPr/>
              </p:nvGrpSpPr>
              <p:grpSpPr>
                <a:xfrm>
                  <a:off x="26378" y="26472"/>
                  <a:ext cx="123978" cy="126171"/>
                  <a:chOff x="0" y="0"/>
                  <a:chExt cx="123976" cy="126169"/>
                </a:xfrm>
              </p:grpSpPr>
              <p:sp>
                <p:nvSpPr>
                  <p:cNvPr id="2729"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30"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37" name="Gruppieren"/>
              <p:cNvGrpSpPr/>
              <p:nvPr/>
            </p:nvGrpSpPr>
            <p:grpSpPr>
              <a:xfrm>
                <a:off x="596915" y="0"/>
                <a:ext cx="176932" cy="176932"/>
                <a:chOff x="0" y="0"/>
                <a:chExt cx="176931" cy="176931"/>
              </a:xfrm>
            </p:grpSpPr>
            <p:sp>
              <p:nvSpPr>
                <p:cNvPr id="2733"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36" name="Gruppieren"/>
                <p:cNvGrpSpPr/>
                <p:nvPr/>
              </p:nvGrpSpPr>
              <p:grpSpPr>
                <a:xfrm>
                  <a:off x="26378" y="26472"/>
                  <a:ext cx="123978" cy="126171"/>
                  <a:chOff x="0" y="0"/>
                  <a:chExt cx="123976" cy="126169"/>
                </a:xfrm>
              </p:grpSpPr>
              <p:sp>
                <p:nvSpPr>
                  <p:cNvPr id="2734"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35"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42" name="Gruppieren"/>
              <p:cNvGrpSpPr/>
              <p:nvPr/>
            </p:nvGrpSpPr>
            <p:grpSpPr>
              <a:xfrm>
                <a:off x="795886" y="0"/>
                <a:ext cx="176933" cy="176932"/>
                <a:chOff x="0" y="0"/>
                <a:chExt cx="176931" cy="176931"/>
              </a:xfrm>
            </p:grpSpPr>
            <p:sp>
              <p:nvSpPr>
                <p:cNvPr id="2738"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41" name="Gruppieren"/>
                <p:cNvGrpSpPr/>
                <p:nvPr/>
              </p:nvGrpSpPr>
              <p:grpSpPr>
                <a:xfrm>
                  <a:off x="26378" y="26472"/>
                  <a:ext cx="123978" cy="126171"/>
                  <a:chOff x="0" y="0"/>
                  <a:chExt cx="123976" cy="126169"/>
                </a:xfrm>
              </p:grpSpPr>
              <p:sp>
                <p:nvSpPr>
                  <p:cNvPr id="2739"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40"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sp>
          <p:nvSpPr>
            <p:cNvPr id="2744" name="Rechteck"/>
            <p:cNvSpPr/>
            <p:nvPr/>
          </p:nvSpPr>
          <p:spPr>
            <a:xfrm>
              <a:off x="127000" y="127000"/>
              <a:ext cx="1112003"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60" name="Gruppieren"/>
            <p:cNvGrpSpPr/>
            <p:nvPr/>
          </p:nvGrpSpPr>
          <p:grpSpPr>
            <a:xfrm>
              <a:off x="395563" y="395527"/>
              <a:ext cx="574876" cy="176933"/>
              <a:chOff x="0" y="0"/>
              <a:chExt cx="574875" cy="176931"/>
            </a:xfrm>
          </p:grpSpPr>
          <p:grpSp>
            <p:nvGrpSpPr>
              <p:cNvPr id="2749" name="Gruppieren"/>
              <p:cNvGrpSpPr/>
              <p:nvPr/>
            </p:nvGrpSpPr>
            <p:grpSpPr>
              <a:xfrm>
                <a:off x="0" y="0"/>
                <a:ext cx="176932" cy="176932"/>
                <a:chOff x="0" y="0"/>
                <a:chExt cx="176931" cy="176931"/>
              </a:xfrm>
            </p:grpSpPr>
            <p:sp>
              <p:nvSpPr>
                <p:cNvPr id="2745"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48" name="Gruppieren"/>
                <p:cNvGrpSpPr/>
                <p:nvPr/>
              </p:nvGrpSpPr>
              <p:grpSpPr>
                <a:xfrm>
                  <a:off x="26378" y="26472"/>
                  <a:ext cx="123978" cy="126171"/>
                  <a:chOff x="0" y="0"/>
                  <a:chExt cx="123976" cy="126169"/>
                </a:xfrm>
              </p:grpSpPr>
              <p:sp>
                <p:nvSpPr>
                  <p:cNvPr id="2746"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47"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54" name="Gruppieren"/>
              <p:cNvGrpSpPr/>
              <p:nvPr/>
            </p:nvGrpSpPr>
            <p:grpSpPr>
              <a:xfrm>
                <a:off x="198971" y="0"/>
                <a:ext cx="176933" cy="176932"/>
                <a:chOff x="0" y="0"/>
                <a:chExt cx="176931" cy="176931"/>
              </a:xfrm>
            </p:grpSpPr>
            <p:sp>
              <p:nvSpPr>
                <p:cNvPr id="2750"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53" name="Gruppieren"/>
                <p:cNvGrpSpPr/>
                <p:nvPr/>
              </p:nvGrpSpPr>
              <p:grpSpPr>
                <a:xfrm>
                  <a:off x="26378" y="26472"/>
                  <a:ext cx="123978" cy="126171"/>
                  <a:chOff x="0" y="0"/>
                  <a:chExt cx="123976" cy="126169"/>
                </a:xfrm>
              </p:grpSpPr>
              <p:sp>
                <p:nvSpPr>
                  <p:cNvPr id="2751"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52"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59" name="Gruppieren"/>
              <p:cNvGrpSpPr/>
              <p:nvPr/>
            </p:nvGrpSpPr>
            <p:grpSpPr>
              <a:xfrm>
                <a:off x="397943" y="0"/>
                <a:ext cx="176933" cy="176932"/>
                <a:chOff x="0" y="0"/>
                <a:chExt cx="176931" cy="176931"/>
              </a:xfrm>
            </p:grpSpPr>
            <p:sp>
              <p:nvSpPr>
                <p:cNvPr id="2755"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58" name="Gruppieren"/>
                <p:cNvGrpSpPr/>
                <p:nvPr/>
              </p:nvGrpSpPr>
              <p:grpSpPr>
                <a:xfrm>
                  <a:off x="26378" y="26472"/>
                  <a:ext cx="123978" cy="126171"/>
                  <a:chOff x="0" y="0"/>
                  <a:chExt cx="123976" cy="126169"/>
                </a:xfrm>
              </p:grpSpPr>
              <p:sp>
                <p:nvSpPr>
                  <p:cNvPr id="2756"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57"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780" name="Gruppieren"/>
          <p:cNvGrpSpPr/>
          <p:nvPr/>
        </p:nvGrpSpPr>
        <p:grpSpPr>
          <a:xfrm>
            <a:off x="7175271" y="4688682"/>
            <a:ext cx="1505102" cy="1002803"/>
            <a:chOff x="0" y="0"/>
            <a:chExt cx="2006800" cy="1337070"/>
          </a:xfrm>
        </p:grpSpPr>
        <p:grpSp>
          <p:nvGrpSpPr>
            <p:cNvPr id="2770" name="Gruppieren"/>
            <p:cNvGrpSpPr/>
            <p:nvPr/>
          </p:nvGrpSpPr>
          <p:grpSpPr>
            <a:xfrm>
              <a:off x="0" y="63499"/>
              <a:ext cx="1795134" cy="1273572"/>
              <a:chOff x="0" y="0"/>
              <a:chExt cx="1795133" cy="1273570"/>
            </a:xfrm>
          </p:grpSpPr>
          <p:sp>
            <p:nvSpPr>
              <p:cNvPr id="2762" name="Rechteck"/>
              <p:cNvSpPr/>
              <p:nvPr/>
            </p:nvSpPr>
            <p:spPr>
              <a:xfrm>
                <a:off x="0" y="139279"/>
                <a:ext cx="1713793" cy="995012"/>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69" name="Gruppieren"/>
              <p:cNvGrpSpPr/>
              <p:nvPr/>
            </p:nvGrpSpPr>
            <p:grpSpPr>
              <a:xfrm>
                <a:off x="81341" y="0"/>
                <a:ext cx="1713793" cy="1273571"/>
                <a:chOff x="0" y="0"/>
                <a:chExt cx="1713792" cy="1273570"/>
              </a:xfrm>
            </p:grpSpPr>
            <p:sp>
              <p:nvSpPr>
                <p:cNvPr id="2763" name="Ich habe 2 mal…"/>
                <p:cNvSpPr txBox="1"/>
                <p:nvPr/>
              </p:nvSpPr>
              <p:spPr>
                <a:xfrm>
                  <a:off x="0" y="0"/>
                  <a:ext cx="1713793" cy="12735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Comic Sans MS"/>
                      <a:ea typeface="Comic Sans MS"/>
                      <a:cs typeface="Comic Sans MS"/>
                      <a:sym typeface="Comic Sans MS"/>
                    </a:defRPr>
                  </a:pPr>
                  <a:r>
                    <a:rPr sz="1050"/>
                    <a:t>Ich habe 2 mal </a:t>
                  </a:r>
                </a:p>
                <a:p>
                  <a:pPr defTabSz="438150">
                    <a:lnSpc>
                      <a:spcPct val="120000"/>
                    </a:lnSpc>
                    <a:defRPr sz="1400" b="1">
                      <a:latin typeface="Comic Sans MS"/>
                      <a:ea typeface="Comic Sans MS"/>
                      <a:cs typeface="Comic Sans MS"/>
                      <a:sym typeface="Comic Sans MS"/>
                    </a:defRPr>
                  </a:pPr>
                  <a:r>
                    <a:rPr sz="1050"/>
                    <a:t>eine    gewürfelt.</a:t>
                  </a:r>
                </a:p>
              </p:txBody>
            </p:sp>
            <p:grpSp>
              <p:nvGrpSpPr>
                <p:cNvPr id="2768" name="Gruppieren"/>
                <p:cNvGrpSpPr/>
                <p:nvPr/>
              </p:nvGrpSpPr>
              <p:grpSpPr>
                <a:xfrm>
                  <a:off x="447764" y="689423"/>
                  <a:ext cx="176933" cy="176933"/>
                  <a:chOff x="0" y="0"/>
                  <a:chExt cx="176931" cy="176931"/>
                </a:xfrm>
              </p:grpSpPr>
              <p:sp>
                <p:nvSpPr>
                  <p:cNvPr id="2764"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67" name="Gruppieren"/>
                  <p:cNvGrpSpPr/>
                  <p:nvPr/>
                </p:nvGrpSpPr>
                <p:grpSpPr>
                  <a:xfrm>
                    <a:off x="26378" y="26472"/>
                    <a:ext cx="123978" cy="126171"/>
                    <a:chOff x="0" y="0"/>
                    <a:chExt cx="123976" cy="126169"/>
                  </a:xfrm>
                </p:grpSpPr>
                <p:sp>
                  <p:nvSpPr>
                    <p:cNvPr id="2765"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66"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779" name="Gruppieren"/>
            <p:cNvGrpSpPr/>
            <p:nvPr/>
          </p:nvGrpSpPr>
          <p:grpSpPr>
            <a:xfrm>
              <a:off x="211666" y="0"/>
              <a:ext cx="1795135" cy="1273571"/>
              <a:chOff x="0" y="0"/>
              <a:chExt cx="1795133" cy="1273570"/>
            </a:xfrm>
          </p:grpSpPr>
          <p:sp>
            <p:nvSpPr>
              <p:cNvPr id="2771" name="Rechteck"/>
              <p:cNvSpPr/>
              <p:nvPr/>
            </p:nvSpPr>
            <p:spPr>
              <a:xfrm>
                <a:off x="0" y="139279"/>
                <a:ext cx="1713793" cy="995012"/>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78" name="Gruppieren"/>
              <p:cNvGrpSpPr/>
              <p:nvPr/>
            </p:nvGrpSpPr>
            <p:grpSpPr>
              <a:xfrm>
                <a:off x="81341" y="0"/>
                <a:ext cx="1713793" cy="1273571"/>
                <a:chOff x="0" y="0"/>
                <a:chExt cx="1713792" cy="1273570"/>
              </a:xfrm>
            </p:grpSpPr>
            <p:sp>
              <p:nvSpPr>
                <p:cNvPr id="2772" name="Ich habe 2 mal…"/>
                <p:cNvSpPr txBox="1"/>
                <p:nvPr/>
              </p:nvSpPr>
              <p:spPr>
                <a:xfrm>
                  <a:off x="0" y="0"/>
                  <a:ext cx="1713793" cy="12735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Helvetica Neue"/>
                      <a:ea typeface="Helvetica Neue"/>
                      <a:cs typeface="Helvetica Neue"/>
                      <a:sym typeface="Helvetica Neue"/>
                    </a:defRPr>
                  </a:pPr>
                  <a:r>
                    <a:rPr sz="1050"/>
                    <a:t>Ich habe 2 mal </a:t>
                  </a:r>
                </a:p>
                <a:p>
                  <a:pPr defTabSz="438150">
                    <a:lnSpc>
                      <a:spcPct val="120000"/>
                    </a:lnSpc>
                    <a:defRPr sz="1400" b="1">
                      <a:latin typeface="Helvetica Neue"/>
                      <a:ea typeface="Helvetica Neue"/>
                      <a:cs typeface="Helvetica Neue"/>
                      <a:sym typeface="Helvetica Neue"/>
                    </a:defRPr>
                  </a:pPr>
                  <a:r>
                    <a:rPr sz="1050"/>
                    <a:t>eine      gewürfelt.</a:t>
                  </a:r>
                </a:p>
              </p:txBody>
            </p:sp>
            <p:grpSp>
              <p:nvGrpSpPr>
                <p:cNvPr id="2777" name="Gruppieren"/>
                <p:cNvGrpSpPr/>
                <p:nvPr/>
              </p:nvGrpSpPr>
              <p:grpSpPr>
                <a:xfrm>
                  <a:off x="447764" y="689423"/>
                  <a:ext cx="176933" cy="176933"/>
                  <a:chOff x="0" y="0"/>
                  <a:chExt cx="176931" cy="176931"/>
                </a:xfrm>
              </p:grpSpPr>
              <p:sp>
                <p:nvSpPr>
                  <p:cNvPr id="2773"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76" name="Gruppieren"/>
                  <p:cNvGrpSpPr/>
                  <p:nvPr/>
                </p:nvGrpSpPr>
                <p:grpSpPr>
                  <a:xfrm>
                    <a:off x="26378" y="26472"/>
                    <a:ext cx="123978" cy="126171"/>
                    <a:chOff x="0" y="0"/>
                    <a:chExt cx="123976" cy="126169"/>
                  </a:xfrm>
                </p:grpSpPr>
                <p:sp>
                  <p:nvSpPr>
                    <p:cNvPr id="2774"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75"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sp>
        <p:nvSpPr>
          <p:cNvPr id="200" name="Reduktion"/>
          <p:cNvSpPr txBox="1"/>
          <p:nvPr/>
        </p:nvSpPr>
        <p:spPr>
          <a:xfrm>
            <a:off x="368220" y="2414130"/>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latin typeface="Arial" charset="0"/>
                <a:ea typeface="Arial" charset="0"/>
                <a:cs typeface="Arial" charset="0"/>
              </a:rPr>
              <a:t>Reduktion</a:t>
            </a:r>
          </a:p>
          <a:p>
            <a:pPr algn="ctr" defTabSz="342900">
              <a:spcBef>
                <a:spcPts val="900"/>
              </a:spcBef>
              <a:defRPr b="1">
                <a:latin typeface="Helvetica Neue"/>
                <a:ea typeface="Helvetica Neue"/>
                <a:cs typeface="Helvetica Neue"/>
                <a:sym typeface="Helvetica Neue"/>
              </a:defRPr>
            </a:pPr>
            <a:endParaRPr sz="1350" dirty="0"/>
          </a:p>
        </p:txBody>
      </p:sp>
      <p:sp>
        <p:nvSpPr>
          <p:cNvPr id="201" name="Einsetzen von Sonderwürfeln…"/>
          <p:cNvSpPr txBox="1"/>
          <p:nvPr/>
        </p:nvSpPr>
        <p:spPr>
          <a:xfrm>
            <a:off x="290780" y="2644246"/>
            <a:ext cx="2861756"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mn-lt"/>
                <a:ea typeface="+mn-ea"/>
                <a:cs typeface="+mn-cs"/>
                <a:sym typeface="Helvetica"/>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Vereinfachen der Spielregeln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Sortieren und Nachlegen von Würfen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sp>
        <p:nvSpPr>
          <p:cNvPr id="204" name="Abgerundetes Rechteck"/>
          <p:cNvSpPr/>
          <p:nvPr/>
        </p:nvSpPr>
        <p:spPr>
          <a:xfrm>
            <a:off x="283684" y="4353788"/>
            <a:ext cx="2868852" cy="574813"/>
          </a:xfrm>
          <a:prstGeom prst="roundRect">
            <a:avLst>
              <a:gd name="adj" fmla="val 47812"/>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97E52362-5769-19CD-38D9-FCA618AE92BB}"/>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2" name="Textplatzhalter 2">
            <a:extLst>
              <a:ext uri="{FF2B5EF4-FFF2-40B4-BE49-F238E27FC236}">
                <a16:creationId xmlns:a16="http://schemas.microsoft.com/office/drawing/2014/main" id="{6B67E5AB-FD3D-A60E-7DBB-B87D59965735}"/>
              </a:ext>
            </a:extLst>
          </p:cNvPr>
          <p:cNvSpPr txBox="1">
            <a:spLocks/>
          </p:cNvSpPr>
          <p:nvPr/>
        </p:nvSpPr>
        <p:spPr>
          <a:xfrm>
            <a:off x="1096421" y="1059424"/>
            <a:ext cx="7542931"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FLEXIBLE DARSTELLUNGSWECHSEL - AUFGABENSTELLUNG KOMPAKT PASCH WÜRFELN - REDUKTION</a:t>
            </a:r>
          </a:p>
        </p:txBody>
      </p:sp>
      <p:sp>
        <p:nvSpPr>
          <p:cNvPr id="3" name="Textfeld 2">
            <a:extLst>
              <a:ext uri="{FF2B5EF4-FFF2-40B4-BE49-F238E27FC236}">
                <a16:creationId xmlns:a16="http://schemas.microsoft.com/office/drawing/2014/main" id="{72DEEFC9-C668-AA05-8DD8-DF8023214987}"/>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28" name="Rechteck 27">
            <a:extLst>
              <a:ext uri="{FF2B5EF4-FFF2-40B4-BE49-F238E27FC236}">
                <a16:creationId xmlns:a16="http://schemas.microsoft.com/office/drawing/2014/main" id="{2B7BED7E-2BF5-FEBE-881F-2B720A19CF75}"/>
              </a:ext>
            </a:extLst>
          </p:cNvPr>
          <p:cNvSpPr/>
          <p:nvPr/>
        </p:nvSpPr>
        <p:spPr>
          <a:xfrm>
            <a:off x="3252420" y="3790713"/>
            <a:ext cx="5726495" cy="2065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pSp>
        <p:nvGrpSpPr>
          <p:cNvPr id="4" name="Gruppieren 3">
            <a:extLst>
              <a:ext uri="{FF2B5EF4-FFF2-40B4-BE49-F238E27FC236}">
                <a16:creationId xmlns:a16="http://schemas.microsoft.com/office/drawing/2014/main" id="{E166892A-9171-352C-34F4-D77911B32FD3}"/>
              </a:ext>
            </a:extLst>
          </p:cNvPr>
          <p:cNvGrpSpPr/>
          <p:nvPr/>
        </p:nvGrpSpPr>
        <p:grpSpPr>
          <a:xfrm>
            <a:off x="3325587" y="3752399"/>
            <a:ext cx="4415696" cy="1597940"/>
            <a:chOff x="1497330" y="4935386"/>
            <a:chExt cx="4415696" cy="1597940"/>
          </a:xfrm>
        </p:grpSpPr>
        <p:sp>
          <p:nvSpPr>
            <p:cNvPr id="7" name="Rechteck 6">
              <a:extLst>
                <a:ext uri="{FF2B5EF4-FFF2-40B4-BE49-F238E27FC236}">
                  <a16:creationId xmlns:a16="http://schemas.microsoft.com/office/drawing/2014/main" id="{48492C47-CF50-B0CE-0AC6-021362572DAC}"/>
                </a:ext>
              </a:extLst>
            </p:cNvPr>
            <p:cNvSpPr/>
            <p:nvPr/>
          </p:nvSpPr>
          <p:spPr>
            <a:xfrm>
              <a:off x="1497330" y="4935386"/>
              <a:ext cx="4415696" cy="159794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49DA96DC-741F-84FF-F05D-04349E79EBDE}"/>
                </a:ext>
              </a:extLst>
            </p:cNvPr>
            <p:cNvGrpSpPr/>
            <p:nvPr/>
          </p:nvGrpSpPr>
          <p:grpSpPr>
            <a:xfrm>
              <a:off x="1563020" y="5349003"/>
              <a:ext cx="4060764" cy="674298"/>
              <a:chOff x="3134003" y="4998230"/>
              <a:chExt cx="4060764" cy="674298"/>
            </a:xfrm>
          </p:grpSpPr>
          <p:grpSp>
            <p:nvGrpSpPr>
              <p:cNvPr id="14" name="Gruppieren 13">
                <a:extLst>
                  <a:ext uri="{FF2B5EF4-FFF2-40B4-BE49-F238E27FC236}">
                    <a16:creationId xmlns:a16="http://schemas.microsoft.com/office/drawing/2014/main" id="{CBAEEB4E-7D97-A3D9-6DE6-2B5AFA51C6C7}"/>
                  </a:ext>
                </a:extLst>
              </p:cNvPr>
              <p:cNvGrpSpPr/>
              <p:nvPr/>
            </p:nvGrpSpPr>
            <p:grpSpPr>
              <a:xfrm>
                <a:off x="3134003" y="5149339"/>
                <a:ext cx="1939445" cy="400050"/>
                <a:chOff x="5966980" y="5122011"/>
                <a:chExt cx="1939445" cy="400050"/>
              </a:xfrm>
            </p:grpSpPr>
            <p:sp>
              <p:nvSpPr>
                <p:cNvPr id="24" name="Abgerundetes Rechteck 23">
                  <a:extLst>
                    <a:ext uri="{FF2B5EF4-FFF2-40B4-BE49-F238E27FC236}">
                      <a16:creationId xmlns:a16="http://schemas.microsoft.com/office/drawing/2014/main" id="{CAED9CD4-7636-9685-98B8-D2EC7E4DE1DA}"/>
                    </a:ext>
                  </a:extLst>
                </p:cNvPr>
                <p:cNvSpPr/>
                <p:nvPr/>
              </p:nvSpPr>
              <p:spPr>
                <a:xfrm>
                  <a:off x="5989256" y="5122011"/>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349D9FAC-2F47-52D1-AF3B-CABBDD368797}"/>
                    </a:ext>
                  </a:extLst>
                </p:cNvPr>
                <p:cNvSpPr txBox="1"/>
                <p:nvPr/>
              </p:nvSpPr>
              <p:spPr>
                <a:xfrm>
                  <a:off x="5966980" y="5142994"/>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Bilder</a:t>
                  </a:r>
                </a:p>
              </p:txBody>
            </p:sp>
          </p:grpSp>
          <p:grpSp>
            <p:nvGrpSpPr>
              <p:cNvPr id="15" name="Gruppieren 14">
                <a:extLst>
                  <a:ext uri="{FF2B5EF4-FFF2-40B4-BE49-F238E27FC236}">
                    <a16:creationId xmlns:a16="http://schemas.microsoft.com/office/drawing/2014/main" id="{C0A108DE-A2FE-17B2-87EE-686E9B846295}"/>
                  </a:ext>
                </a:extLst>
              </p:cNvPr>
              <p:cNvGrpSpPr/>
              <p:nvPr/>
            </p:nvGrpSpPr>
            <p:grpSpPr>
              <a:xfrm>
                <a:off x="5768413" y="4998230"/>
                <a:ext cx="1426354" cy="674298"/>
                <a:chOff x="5948312" y="4794418"/>
                <a:chExt cx="1939445" cy="406233"/>
              </a:xfrm>
            </p:grpSpPr>
            <p:sp>
              <p:nvSpPr>
                <p:cNvPr id="22" name="Abgerundetes Rechteck 21">
                  <a:extLst>
                    <a:ext uri="{FF2B5EF4-FFF2-40B4-BE49-F238E27FC236}">
                      <a16:creationId xmlns:a16="http://schemas.microsoft.com/office/drawing/2014/main" id="{68A0CD5F-EE7A-49C2-017A-D77487E478A3}"/>
                    </a:ext>
                  </a:extLst>
                </p:cNvPr>
                <p:cNvSpPr/>
                <p:nvPr/>
              </p:nvSpPr>
              <p:spPr>
                <a:xfrm>
                  <a:off x="6003181" y="4794418"/>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1F81FF06-AE2D-1CE9-F8F6-87B375953E65}"/>
                    </a:ext>
                  </a:extLst>
                </p:cNvPr>
                <p:cNvSpPr txBox="1"/>
                <p:nvPr/>
              </p:nvSpPr>
              <p:spPr>
                <a:xfrm>
                  <a:off x="5948312" y="4811267"/>
                  <a:ext cx="1939445" cy="389384"/>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Schriftliche Symbole</a:t>
                  </a:r>
                </a:p>
              </p:txBody>
            </p:sp>
          </p:grpSp>
          <p:cxnSp>
            <p:nvCxnSpPr>
              <p:cNvPr id="19" name="Gerade Verbindung mit Pfeil 18">
                <a:extLst>
                  <a:ext uri="{FF2B5EF4-FFF2-40B4-BE49-F238E27FC236}">
                    <a16:creationId xmlns:a16="http://schemas.microsoft.com/office/drawing/2014/main" id="{3C544922-C201-E666-B9BA-1BE3C5BC47EA}"/>
                  </a:ext>
                </a:extLst>
              </p:cNvPr>
              <p:cNvCxnSpPr>
                <a:cxnSpLocks/>
                <a:stCxn id="25" idx="3"/>
              </p:cNvCxnSpPr>
              <p:nvPr/>
            </p:nvCxnSpPr>
            <p:spPr>
              <a:xfrm flipV="1">
                <a:off x="5073448" y="5342306"/>
                <a:ext cx="691692" cy="12682"/>
              </a:xfrm>
              <a:prstGeom prst="straightConnector1">
                <a:avLst/>
              </a:prstGeom>
              <a:ln w="41275">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50" name="Foliennummernplatzhalter 4">
            <a:extLst>
              <a:ext uri="{FF2B5EF4-FFF2-40B4-BE49-F238E27FC236}">
                <a16:creationId xmlns:a16="http://schemas.microsoft.com/office/drawing/2014/main" id="{3966AE73-B108-BA52-5E25-36AD4D4BB752}"/>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73</a:t>
            </a:fld>
            <a:endParaRPr lang="de-DE" dirty="0"/>
          </a:p>
        </p:txBody>
      </p:sp>
      <p:sp>
        <p:nvSpPr>
          <p:cNvPr id="11" name="Titel 1">
            <a:extLst>
              <a:ext uri="{FF2B5EF4-FFF2-40B4-BE49-F238E27FC236}">
                <a16:creationId xmlns:a16="http://schemas.microsoft.com/office/drawing/2014/main" id="{17B64F26-0F9D-F60B-57DF-029EDDD0D9B8}"/>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35632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5" name="Gruppieren"/>
          <p:cNvGrpSpPr/>
          <p:nvPr/>
        </p:nvGrpSpPr>
        <p:grpSpPr>
          <a:xfrm>
            <a:off x="3306013" y="1836986"/>
            <a:ext cx="3533362" cy="1552060"/>
            <a:chOff x="0" y="0"/>
            <a:chExt cx="4711147" cy="2069412"/>
          </a:xfrm>
        </p:grpSpPr>
        <p:sp>
          <p:nvSpPr>
            <p:cNvPr id="2590" name="Rechteck"/>
            <p:cNvSpPr/>
            <p:nvPr/>
          </p:nvSpPr>
          <p:spPr>
            <a:xfrm>
              <a:off x="4663" y="0"/>
              <a:ext cx="4701505" cy="2069413"/>
            </a:xfrm>
            <a:prstGeom prst="rect">
              <a:avLst/>
            </a:prstGeom>
            <a:solidFill>
              <a:srgbClr val="F8BA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91" name="Linie"/>
            <p:cNvSpPr/>
            <p:nvPr/>
          </p:nvSpPr>
          <p:spPr>
            <a:xfrm>
              <a:off x="0" y="427737"/>
              <a:ext cx="4711148"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92" name="Linie"/>
            <p:cNvSpPr/>
            <p:nvPr/>
          </p:nvSpPr>
          <p:spPr>
            <a:xfrm flipV="1">
              <a:off x="2355574" y="443367"/>
              <a:ext cx="1" cy="1592662"/>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595" name="Gruppieren"/>
            <p:cNvGrpSpPr/>
            <p:nvPr/>
          </p:nvGrpSpPr>
          <p:grpSpPr>
            <a:xfrm>
              <a:off x="2994027" y="867291"/>
              <a:ext cx="1238115" cy="704043"/>
              <a:chOff x="0" y="0"/>
              <a:chExt cx="1238114" cy="704041"/>
            </a:xfrm>
          </p:grpSpPr>
          <p:sp>
            <p:nvSpPr>
              <p:cNvPr id="2593" name="Rechteck"/>
              <p:cNvSpPr/>
              <p:nvPr/>
            </p:nvSpPr>
            <p:spPr>
              <a:xfrm>
                <a:off x="0" y="0"/>
                <a:ext cx="1238115" cy="704042"/>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594" name="5 Zweier"/>
              <p:cNvSpPr txBox="1"/>
              <p:nvPr/>
            </p:nvSpPr>
            <p:spPr>
              <a:xfrm>
                <a:off x="150724" y="99269"/>
                <a:ext cx="1014341" cy="5055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lnSpc>
                    <a:spcPct val="120000"/>
                  </a:lnSpc>
                  <a:defRPr sz="1400" b="1">
                    <a:latin typeface="Helvetica Neue"/>
                    <a:ea typeface="Helvetica Neue"/>
                    <a:cs typeface="Helvetica Neue"/>
                    <a:sym typeface="Helvetica Neue"/>
                  </a:defRPr>
                </a:lvl1pPr>
              </a:lstStyle>
              <a:p>
                <a:r>
                  <a:rPr sz="1050"/>
                  <a:t>5 Zweier</a:t>
                </a:r>
              </a:p>
            </p:txBody>
          </p:sp>
        </p:grpSp>
        <p:grpSp>
          <p:nvGrpSpPr>
            <p:cNvPr id="2623" name="Gruppieren"/>
            <p:cNvGrpSpPr/>
            <p:nvPr/>
          </p:nvGrpSpPr>
          <p:grpSpPr>
            <a:xfrm>
              <a:off x="620609" y="867291"/>
              <a:ext cx="1096514" cy="704043"/>
              <a:chOff x="0" y="0"/>
              <a:chExt cx="1096512" cy="704041"/>
            </a:xfrm>
          </p:grpSpPr>
          <p:sp>
            <p:nvSpPr>
              <p:cNvPr id="2596" name="Rechteck"/>
              <p:cNvSpPr/>
              <p:nvPr/>
            </p:nvSpPr>
            <p:spPr>
              <a:xfrm>
                <a:off x="0" y="0"/>
                <a:ext cx="1096513" cy="704042"/>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622" name="Gruppieren"/>
              <p:cNvGrpSpPr/>
              <p:nvPr/>
            </p:nvGrpSpPr>
            <p:grpSpPr>
              <a:xfrm>
                <a:off x="68622" y="264787"/>
                <a:ext cx="959269" cy="174468"/>
                <a:chOff x="0" y="0"/>
                <a:chExt cx="959267" cy="174467"/>
              </a:xfrm>
            </p:grpSpPr>
            <p:grpSp>
              <p:nvGrpSpPr>
                <p:cNvPr id="2601" name="Gruppieren"/>
                <p:cNvGrpSpPr/>
                <p:nvPr/>
              </p:nvGrpSpPr>
              <p:grpSpPr>
                <a:xfrm>
                  <a:off x="0" y="0"/>
                  <a:ext cx="174468" cy="174468"/>
                  <a:chOff x="0" y="0"/>
                  <a:chExt cx="174467" cy="174467"/>
                </a:xfrm>
              </p:grpSpPr>
              <p:sp>
                <p:nvSpPr>
                  <p:cNvPr id="2597"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00" name="Gruppieren"/>
                  <p:cNvGrpSpPr/>
                  <p:nvPr/>
                </p:nvGrpSpPr>
                <p:grpSpPr>
                  <a:xfrm>
                    <a:off x="26011" y="26103"/>
                    <a:ext cx="122251" cy="124413"/>
                    <a:chOff x="0" y="0"/>
                    <a:chExt cx="122249" cy="124411"/>
                  </a:xfrm>
                </p:grpSpPr>
                <p:sp>
                  <p:nvSpPr>
                    <p:cNvPr id="2598"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599"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06" name="Gruppieren"/>
                <p:cNvGrpSpPr/>
                <p:nvPr/>
              </p:nvGrpSpPr>
              <p:grpSpPr>
                <a:xfrm>
                  <a:off x="196200" y="0"/>
                  <a:ext cx="174468" cy="174468"/>
                  <a:chOff x="0" y="0"/>
                  <a:chExt cx="174467" cy="174467"/>
                </a:xfrm>
              </p:grpSpPr>
              <p:sp>
                <p:nvSpPr>
                  <p:cNvPr id="2602"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05" name="Gruppieren"/>
                  <p:cNvGrpSpPr/>
                  <p:nvPr/>
                </p:nvGrpSpPr>
                <p:grpSpPr>
                  <a:xfrm>
                    <a:off x="26011" y="26103"/>
                    <a:ext cx="122251" cy="124413"/>
                    <a:chOff x="0" y="0"/>
                    <a:chExt cx="122249" cy="124411"/>
                  </a:xfrm>
                </p:grpSpPr>
                <p:sp>
                  <p:nvSpPr>
                    <p:cNvPr id="2603"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04"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11" name="Gruppieren"/>
                <p:cNvGrpSpPr/>
                <p:nvPr/>
              </p:nvGrpSpPr>
              <p:grpSpPr>
                <a:xfrm>
                  <a:off x="392400" y="0"/>
                  <a:ext cx="174468" cy="174468"/>
                  <a:chOff x="0" y="0"/>
                  <a:chExt cx="174467" cy="174467"/>
                </a:xfrm>
              </p:grpSpPr>
              <p:sp>
                <p:nvSpPr>
                  <p:cNvPr id="2607"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10" name="Gruppieren"/>
                  <p:cNvGrpSpPr/>
                  <p:nvPr/>
                </p:nvGrpSpPr>
                <p:grpSpPr>
                  <a:xfrm>
                    <a:off x="26011" y="26103"/>
                    <a:ext cx="122251" cy="124413"/>
                    <a:chOff x="0" y="0"/>
                    <a:chExt cx="122249" cy="124411"/>
                  </a:xfrm>
                </p:grpSpPr>
                <p:sp>
                  <p:nvSpPr>
                    <p:cNvPr id="2608"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09"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16" name="Gruppieren"/>
                <p:cNvGrpSpPr/>
                <p:nvPr/>
              </p:nvGrpSpPr>
              <p:grpSpPr>
                <a:xfrm>
                  <a:off x="588600" y="0"/>
                  <a:ext cx="174468" cy="174468"/>
                  <a:chOff x="0" y="0"/>
                  <a:chExt cx="174467" cy="174467"/>
                </a:xfrm>
              </p:grpSpPr>
              <p:sp>
                <p:nvSpPr>
                  <p:cNvPr id="2612"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15" name="Gruppieren"/>
                  <p:cNvGrpSpPr/>
                  <p:nvPr/>
                </p:nvGrpSpPr>
                <p:grpSpPr>
                  <a:xfrm>
                    <a:off x="26011" y="26103"/>
                    <a:ext cx="122251" cy="124413"/>
                    <a:chOff x="0" y="0"/>
                    <a:chExt cx="122249" cy="124411"/>
                  </a:xfrm>
                </p:grpSpPr>
                <p:sp>
                  <p:nvSpPr>
                    <p:cNvPr id="2613"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14"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21" name="Gruppieren"/>
                <p:cNvGrpSpPr/>
                <p:nvPr/>
              </p:nvGrpSpPr>
              <p:grpSpPr>
                <a:xfrm>
                  <a:off x="784800" y="0"/>
                  <a:ext cx="174468" cy="174468"/>
                  <a:chOff x="0" y="0"/>
                  <a:chExt cx="174467" cy="174467"/>
                </a:xfrm>
              </p:grpSpPr>
              <p:sp>
                <p:nvSpPr>
                  <p:cNvPr id="2617" name="Abgerundetes Rechteck"/>
                  <p:cNvSpPr/>
                  <p:nvPr/>
                </p:nvSpPr>
                <p:spPr>
                  <a:xfrm>
                    <a:off x="0" y="0"/>
                    <a:ext cx="174468" cy="174468"/>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20" name="Gruppieren"/>
                  <p:cNvGrpSpPr/>
                  <p:nvPr/>
                </p:nvGrpSpPr>
                <p:grpSpPr>
                  <a:xfrm>
                    <a:off x="26011" y="26103"/>
                    <a:ext cx="122251" cy="124413"/>
                    <a:chOff x="0" y="0"/>
                    <a:chExt cx="122249" cy="124411"/>
                  </a:xfrm>
                </p:grpSpPr>
                <p:sp>
                  <p:nvSpPr>
                    <p:cNvPr id="2618" name="Kreis"/>
                    <p:cNvSpPr/>
                    <p:nvPr/>
                  </p:nvSpPr>
                  <p:spPr>
                    <a:xfrm>
                      <a:off x="80255" y="0"/>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19" name="Kreis"/>
                    <p:cNvSpPr/>
                    <p:nvPr/>
                  </p:nvSpPr>
                  <p:spPr>
                    <a:xfrm>
                      <a:off x="0" y="82417"/>
                      <a:ext cx="41995" cy="41995"/>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sp>
          <p:nvSpPr>
            <p:cNvPr id="2624" name="Was passt zusammen?"/>
            <p:cNvSpPr txBox="1"/>
            <p:nvPr/>
          </p:nvSpPr>
          <p:spPr>
            <a:xfrm>
              <a:off x="1270862" y="32921"/>
              <a:ext cx="2398824" cy="3631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1500" b="1">
                  <a:latin typeface="Helvetica Neue"/>
                  <a:ea typeface="Helvetica Neue"/>
                  <a:cs typeface="Helvetica Neue"/>
                  <a:sym typeface="Helvetica Neue"/>
                </a:defRPr>
              </a:lvl1pPr>
            </a:lstStyle>
            <a:p>
              <a:r>
                <a:rPr sz="1125"/>
                <a:t>Was passt zusammen?</a:t>
              </a:r>
            </a:p>
          </p:txBody>
        </p:sp>
      </p:grpSp>
      <p:grpSp>
        <p:nvGrpSpPr>
          <p:cNvPr id="2630" name="Gruppieren"/>
          <p:cNvGrpSpPr/>
          <p:nvPr/>
        </p:nvGrpSpPr>
        <p:grpSpPr>
          <a:xfrm>
            <a:off x="7188607" y="2751401"/>
            <a:ext cx="1039349" cy="630740"/>
            <a:chOff x="0" y="0"/>
            <a:chExt cx="1385798" cy="840986"/>
          </a:xfrm>
        </p:grpSpPr>
        <p:sp>
          <p:nvSpPr>
            <p:cNvPr id="2626" name="Rechteck"/>
            <p:cNvSpPr/>
            <p:nvPr/>
          </p:nvSpPr>
          <p:spPr>
            <a:xfrm>
              <a:off x="0" y="0"/>
              <a:ext cx="1255605"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627" name="5 Zweier"/>
            <p:cNvSpPr txBox="1"/>
            <p:nvPr/>
          </p:nvSpPr>
          <p:spPr>
            <a:xfrm>
              <a:off x="230129" y="100672"/>
              <a:ext cx="1028670" cy="5126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defTabSz="584200">
                <a:lnSpc>
                  <a:spcPct val="120000"/>
                </a:lnSpc>
                <a:defRPr sz="1400" b="1">
                  <a:latin typeface="Comic Sans MS"/>
                  <a:ea typeface="Comic Sans MS"/>
                  <a:cs typeface="Comic Sans MS"/>
                  <a:sym typeface="Comic Sans MS"/>
                </a:defRPr>
              </a:lvl1pPr>
            </a:lstStyle>
            <a:p>
              <a:r>
                <a:rPr sz="1050"/>
                <a:t>5 Zweier</a:t>
              </a:r>
            </a:p>
          </p:txBody>
        </p:sp>
        <p:sp>
          <p:nvSpPr>
            <p:cNvPr id="2628" name="Rechteck"/>
            <p:cNvSpPr/>
            <p:nvPr/>
          </p:nvSpPr>
          <p:spPr>
            <a:xfrm>
              <a:off x="126999" y="127000"/>
              <a:ext cx="1255606"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629" name="4 Dreier"/>
            <p:cNvSpPr txBox="1"/>
            <p:nvPr/>
          </p:nvSpPr>
          <p:spPr>
            <a:xfrm>
              <a:off x="357129" y="227672"/>
              <a:ext cx="1028670" cy="5126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defTabSz="584200">
                <a:lnSpc>
                  <a:spcPct val="120000"/>
                </a:lnSpc>
                <a:defRPr sz="1400" b="1">
                  <a:latin typeface="Helvetica Neue"/>
                  <a:ea typeface="Helvetica Neue"/>
                  <a:cs typeface="Helvetica Neue"/>
                  <a:sym typeface="Helvetica Neue"/>
                </a:defRPr>
              </a:lvl1pPr>
            </a:lstStyle>
            <a:p>
              <a:r>
                <a:rPr sz="1050"/>
                <a:t>4 Dreier</a:t>
              </a:r>
            </a:p>
          </p:txBody>
        </p:sp>
      </p:grpSp>
      <p:grpSp>
        <p:nvGrpSpPr>
          <p:cNvPr id="2675" name="Gruppieren"/>
          <p:cNvGrpSpPr/>
          <p:nvPr/>
        </p:nvGrpSpPr>
        <p:grpSpPr>
          <a:xfrm>
            <a:off x="7243655" y="1903780"/>
            <a:ext cx="929252" cy="630740"/>
            <a:chOff x="0" y="0"/>
            <a:chExt cx="1239002" cy="840986"/>
          </a:xfrm>
        </p:grpSpPr>
        <p:sp>
          <p:nvSpPr>
            <p:cNvPr id="2631" name="Rechteck"/>
            <p:cNvSpPr/>
            <p:nvPr/>
          </p:nvSpPr>
          <p:spPr>
            <a:xfrm>
              <a:off x="0" y="0"/>
              <a:ext cx="1112003"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657" name="Gruppieren"/>
            <p:cNvGrpSpPr/>
            <p:nvPr/>
          </p:nvGrpSpPr>
          <p:grpSpPr>
            <a:xfrm>
              <a:off x="69591" y="268527"/>
              <a:ext cx="972820" cy="176933"/>
              <a:chOff x="0" y="0"/>
              <a:chExt cx="972818" cy="176931"/>
            </a:xfrm>
          </p:grpSpPr>
          <p:grpSp>
            <p:nvGrpSpPr>
              <p:cNvPr id="2636" name="Gruppieren"/>
              <p:cNvGrpSpPr/>
              <p:nvPr/>
            </p:nvGrpSpPr>
            <p:grpSpPr>
              <a:xfrm>
                <a:off x="0" y="0"/>
                <a:ext cx="176932" cy="176932"/>
                <a:chOff x="0" y="0"/>
                <a:chExt cx="176931" cy="176931"/>
              </a:xfrm>
            </p:grpSpPr>
            <p:sp>
              <p:nvSpPr>
                <p:cNvPr id="2632"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35" name="Gruppieren"/>
                <p:cNvGrpSpPr/>
                <p:nvPr/>
              </p:nvGrpSpPr>
              <p:grpSpPr>
                <a:xfrm>
                  <a:off x="26378" y="26472"/>
                  <a:ext cx="123978" cy="126171"/>
                  <a:chOff x="0" y="0"/>
                  <a:chExt cx="123976" cy="126169"/>
                </a:xfrm>
              </p:grpSpPr>
              <p:sp>
                <p:nvSpPr>
                  <p:cNvPr id="2633"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34"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41" name="Gruppieren"/>
              <p:cNvGrpSpPr/>
              <p:nvPr/>
            </p:nvGrpSpPr>
            <p:grpSpPr>
              <a:xfrm>
                <a:off x="198971" y="0"/>
                <a:ext cx="176933" cy="176932"/>
                <a:chOff x="0" y="0"/>
                <a:chExt cx="176931" cy="176931"/>
              </a:xfrm>
            </p:grpSpPr>
            <p:sp>
              <p:nvSpPr>
                <p:cNvPr id="2637"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40" name="Gruppieren"/>
                <p:cNvGrpSpPr/>
                <p:nvPr/>
              </p:nvGrpSpPr>
              <p:grpSpPr>
                <a:xfrm>
                  <a:off x="26378" y="26472"/>
                  <a:ext cx="123978" cy="126171"/>
                  <a:chOff x="0" y="0"/>
                  <a:chExt cx="123976" cy="126169"/>
                </a:xfrm>
              </p:grpSpPr>
              <p:sp>
                <p:nvSpPr>
                  <p:cNvPr id="2638"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39"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46" name="Gruppieren"/>
              <p:cNvGrpSpPr/>
              <p:nvPr/>
            </p:nvGrpSpPr>
            <p:grpSpPr>
              <a:xfrm>
                <a:off x="397943" y="0"/>
                <a:ext cx="176933" cy="176932"/>
                <a:chOff x="0" y="0"/>
                <a:chExt cx="176931" cy="176931"/>
              </a:xfrm>
            </p:grpSpPr>
            <p:sp>
              <p:nvSpPr>
                <p:cNvPr id="2642"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45" name="Gruppieren"/>
                <p:cNvGrpSpPr/>
                <p:nvPr/>
              </p:nvGrpSpPr>
              <p:grpSpPr>
                <a:xfrm>
                  <a:off x="26378" y="26472"/>
                  <a:ext cx="123978" cy="126171"/>
                  <a:chOff x="0" y="0"/>
                  <a:chExt cx="123976" cy="126169"/>
                </a:xfrm>
              </p:grpSpPr>
              <p:sp>
                <p:nvSpPr>
                  <p:cNvPr id="2643"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44"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51" name="Gruppieren"/>
              <p:cNvGrpSpPr/>
              <p:nvPr/>
            </p:nvGrpSpPr>
            <p:grpSpPr>
              <a:xfrm>
                <a:off x="596915" y="0"/>
                <a:ext cx="176932" cy="176932"/>
                <a:chOff x="0" y="0"/>
                <a:chExt cx="176931" cy="176931"/>
              </a:xfrm>
            </p:grpSpPr>
            <p:sp>
              <p:nvSpPr>
                <p:cNvPr id="2647"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50" name="Gruppieren"/>
                <p:cNvGrpSpPr/>
                <p:nvPr/>
              </p:nvGrpSpPr>
              <p:grpSpPr>
                <a:xfrm>
                  <a:off x="26378" y="26472"/>
                  <a:ext cx="123978" cy="126171"/>
                  <a:chOff x="0" y="0"/>
                  <a:chExt cx="123976" cy="126169"/>
                </a:xfrm>
              </p:grpSpPr>
              <p:sp>
                <p:nvSpPr>
                  <p:cNvPr id="2648"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49"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56" name="Gruppieren"/>
              <p:cNvGrpSpPr/>
              <p:nvPr/>
            </p:nvGrpSpPr>
            <p:grpSpPr>
              <a:xfrm>
                <a:off x="795886" y="0"/>
                <a:ext cx="176933" cy="176932"/>
                <a:chOff x="0" y="0"/>
                <a:chExt cx="176931" cy="176931"/>
              </a:xfrm>
            </p:grpSpPr>
            <p:sp>
              <p:nvSpPr>
                <p:cNvPr id="2652"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55" name="Gruppieren"/>
                <p:cNvGrpSpPr/>
                <p:nvPr/>
              </p:nvGrpSpPr>
              <p:grpSpPr>
                <a:xfrm>
                  <a:off x="26378" y="26472"/>
                  <a:ext cx="123978" cy="126171"/>
                  <a:chOff x="0" y="0"/>
                  <a:chExt cx="123976" cy="126169"/>
                </a:xfrm>
              </p:grpSpPr>
              <p:sp>
                <p:nvSpPr>
                  <p:cNvPr id="2653"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54"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sp>
          <p:nvSpPr>
            <p:cNvPr id="2658" name="Rechteck"/>
            <p:cNvSpPr/>
            <p:nvPr/>
          </p:nvSpPr>
          <p:spPr>
            <a:xfrm>
              <a:off x="127000" y="127000"/>
              <a:ext cx="1112003"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674" name="Gruppieren"/>
            <p:cNvGrpSpPr/>
            <p:nvPr/>
          </p:nvGrpSpPr>
          <p:grpSpPr>
            <a:xfrm>
              <a:off x="395563" y="395527"/>
              <a:ext cx="574876" cy="176933"/>
              <a:chOff x="0" y="0"/>
              <a:chExt cx="574875" cy="176931"/>
            </a:xfrm>
          </p:grpSpPr>
          <p:grpSp>
            <p:nvGrpSpPr>
              <p:cNvPr id="2663" name="Gruppieren"/>
              <p:cNvGrpSpPr/>
              <p:nvPr/>
            </p:nvGrpSpPr>
            <p:grpSpPr>
              <a:xfrm>
                <a:off x="0" y="0"/>
                <a:ext cx="176932" cy="176932"/>
                <a:chOff x="0" y="0"/>
                <a:chExt cx="176931" cy="176931"/>
              </a:xfrm>
            </p:grpSpPr>
            <p:sp>
              <p:nvSpPr>
                <p:cNvPr id="2659"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62" name="Gruppieren"/>
                <p:cNvGrpSpPr/>
                <p:nvPr/>
              </p:nvGrpSpPr>
              <p:grpSpPr>
                <a:xfrm>
                  <a:off x="26378" y="26472"/>
                  <a:ext cx="123978" cy="126171"/>
                  <a:chOff x="0" y="0"/>
                  <a:chExt cx="123976" cy="126169"/>
                </a:xfrm>
              </p:grpSpPr>
              <p:sp>
                <p:nvSpPr>
                  <p:cNvPr id="2660"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61"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68" name="Gruppieren"/>
              <p:cNvGrpSpPr/>
              <p:nvPr/>
            </p:nvGrpSpPr>
            <p:grpSpPr>
              <a:xfrm>
                <a:off x="198971" y="0"/>
                <a:ext cx="176933" cy="176932"/>
                <a:chOff x="0" y="0"/>
                <a:chExt cx="176931" cy="176931"/>
              </a:xfrm>
            </p:grpSpPr>
            <p:sp>
              <p:nvSpPr>
                <p:cNvPr id="2664"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67" name="Gruppieren"/>
                <p:cNvGrpSpPr/>
                <p:nvPr/>
              </p:nvGrpSpPr>
              <p:grpSpPr>
                <a:xfrm>
                  <a:off x="26378" y="26472"/>
                  <a:ext cx="123978" cy="126171"/>
                  <a:chOff x="0" y="0"/>
                  <a:chExt cx="123976" cy="126169"/>
                </a:xfrm>
              </p:grpSpPr>
              <p:sp>
                <p:nvSpPr>
                  <p:cNvPr id="2665"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66"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73" name="Gruppieren"/>
              <p:cNvGrpSpPr/>
              <p:nvPr/>
            </p:nvGrpSpPr>
            <p:grpSpPr>
              <a:xfrm>
                <a:off x="397943" y="0"/>
                <a:ext cx="176933" cy="176932"/>
                <a:chOff x="0" y="0"/>
                <a:chExt cx="176931" cy="176931"/>
              </a:xfrm>
            </p:grpSpPr>
            <p:sp>
              <p:nvSpPr>
                <p:cNvPr id="2669"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72" name="Gruppieren"/>
                <p:cNvGrpSpPr/>
                <p:nvPr/>
              </p:nvGrpSpPr>
              <p:grpSpPr>
                <a:xfrm>
                  <a:off x="26378" y="26472"/>
                  <a:ext cx="123978" cy="126171"/>
                  <a:chOff x="0" y="0"/>
                  <a:chExt cx="123976" cy="126169"/>
                </a:xfrm>
              </p:grpSpPr>
              <p:sp>
                <p:nvSpPr>
                  <p:cNvPr id="2670"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71"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716" name="Gruppieren"/>
          <p:cNvGrpSpPr/>
          <p:nvPr/>
        </p:nvGrpSpPr>
        <p:grpSpPr>
          <a:xfrm>
            <a:off x="3291120" y="3895011"/>
            <a:ext cx="3541967" cy="1779350"/>
            <a:chOff x="0" y="0"/>
            <a:chExt cx="4722622" cy="2372465"/>
          </a:xfrm>
        </p:grpSpPr>
        <p:sp>
          <p:nvSpPr>
            <p:cNvPr id="2676" name="Rechteck"/>
            <p:cNvSpPr/>
            <p:nvPr/>
          </p:nvSpPr>
          <p:spPr>
            <a:xfrm>
              <a:off x="0" y="0"/>
              <a:ext cx="4722623" cy="2372466"/>
            </a:xfrm>
            <a:prstGeom prst="rect">
              <a:avLst/>
            </a:prstGeom>
            <a:solidFill>
              <a:srgbClr val="F8BA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77" name="Linie"/>
            <p:cNvSpPr/>
            <p:nvPr/>
          </p:nvSpPr>
          <p:spPr>
            <a:xfrm>
              <a:off x="8001" y="440737"/>
              <a:ext cx="4700824" cy="1"/>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78" name="Linie"/>
            <p:cNvSpPr/>
            <p:nvPr/>
          </p:nvSpPr>
          <p:spPr>
            <a:xfrm flipV="1">
              <a:off x="2384151" y="456588"/>
              <a:ext cx="1" cy="1867963"/>
            </a:xfrm>
            <a:prstGeom prst="line">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79" name="Rechteck"/>
            <p:cNvSpPr/>
            <p:nvPr/>
          </p:nvSpPr>
          <p:spPr>
            <a:xfrm>
              <a:off x="2759599" y="1001256"/>
              <a:ext cx="1713793" cy="995012"/>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07" name="Gruppieren"/>
            <p:cNvGrpSpPr/>
            <p:nvPr/>
          </p:nvGrpSpPr>
          <p:grpSpPr>
            <a:xfrm>
              <a:off x="459821" y="1141768"/>
              <a:ext cx="1112003" cy="713988"/>
              <a:chOff x="0" y="0"/>
              <a:chExt cx="1112002" cy="713986"/>
            </a:xfrm>
          </p:grpSpPr>
          <p:sp>
            <p:nvSpPr>
              <p:cNvPr id="2680" name="Rechteck"/>
              <p:cNvSpPr/>
              <p:nvPr/>
            </p:nvSpPr>
            <p:spPr>
              <a:xfrm>
                <a:off x="0" y="0"/>
                <a:ext cx="1112003" cy="713987"/>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06" name="Gruppieren"/>
              <p:cNvGrpSpPr/>
              <p:nvPr/>
            </p:nvGrpSpPr>
            <p:grpSpPr>
              <a:xfrm>
                <a:off x="69591" y="268527"/>
                <a:ext cx="972820" cy="176933"/>
                <a:chOff x="0" y="0"/>
                <a:chExt cx="972818" cy="176931"/>
              </a:xfrm>
            </p:grpSpPr>
            <p:grpSp>
              <p:nvGrpSpPr>
                <p:cNvPr id="2685" name="Gruppieren"/>
                <p:cNvGrpSpPr/>
                <p:nvPr/>
              </p:nvGrpSpPr>
              <p:grpSpPr>
                <a:xfrm>
                  <a:off x="0" y="0"/>
                  <a:ext cx="176932" cy="176932"/>
                  <a:chOff x="0" y="0"/>
                  <a:chExt cx="176931" cy="176931"/>
                </a:xfrm>
              </p:grpSpPr>
              <p:sp>
                <p:nvSpPr>
                  <p:cNvPr id="2681"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84" name="Gruppieren"/>
                  <p:cNvGrpSpPr/>
                  <p:nvPr/>
                </p:nvGrpSpPr>
                <p:grpSpPr>
                  <a:xfrm>
                    <a:off x="26378" y="26472"/>
                    <a:ext cx="123978" cy="126171"/>
                    <a:chOff x="0" y="0"/>
                    <a:chExt cx="123976" cy="126169"/>
                  </a:xfrm>
                </p:grpSpPr>
                <p:sp>
                  <p:nvSpPr>
                    <p:cNvPr id="2682"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83"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90" name="Gruppieren"/>
                <p:cNvGrpSpPr/>
                <p:nvPr/>
              </p:nvGrpSpPr>
              <p:grpSpPr>
                <a:xfrm>
                  <a:off x="198971" y="0"/>
                  <a:ext cx="176933" cy="176932"/>
                  <a:chOff x="0" y="0"/>
                  <a:chExt cx="176931" cy="176931"/>
                </a:xfrm>
              </p:grpSpPr>
              <p:sp>
                <p:nvSpPr>
                  <p:cNvPr id="2686"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89" name="Gruppieren"/>
                  <p:cNvGrpSpPr/>
                  <p:nvPr/>
                </p:nvGrpSpPr>
                <p:grpSpPr>
                  <a:xfrm>
                    <a:off x="26378" y="26472"/>
                    <a:ext cx="123978" cy="126171"/>
                    <a:chOff x="0" y="0"/>
                    <a:chExt cx="123976" cy="126169"/>
                  </a:xfrm>
                </p:grpSpPr>
                <p:sp>
                  <p:nvSpPr>
                    <p:cNvPr id="2687"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88"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695" name="Gruppieren"/>
                <p:cNvGrpSpPr/>
                <p:nvPr/>
              </p:nvGrpSpPr>
              <p:grpSpPr>
                <a:xfrm>
                  <a:off x="397943" y="0"/>
                  <a:ext cx="176933" cy="176932"/>
                  <a:chOff x="0" y="0"/>
                  <a:chExt cx="176931" cy="176931"/>
                </a:xfrm>
              </p:grpSpPr>
              <p:sp>
                <p:nvSpPr>
                  <p:cNvPr id="2691"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94" name="Gruppieren"/>
                  <p:cNvGrpSpPr/>
                  <p:nvPr/>
                </p:nvGrpSpPr>
                <p:grpSpPr>
                  <a:xfrm>
                    <a:off x="26378" y="26472"/>
                    <a:ext cx="123978" cy="126171"/>
                    <a:chOff x="0" y="0"/>
                    <a:chExt cx="123976" cy="126169"/>
                  </a:xfrm>
                </p:grpSpPr>
                <p:sp>
                  <p:nvSpPr>
                    <p:cNvPr id="2692"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93"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00" name="Gruppieren"/>
                <p:cNvGrpSpPr/>
                <p:nvPr/>
              </p:nvGrpSpPr>
              <p:grpSpPr>
                <a:xfrm>
                  <a:off x="596915" y="0"/>
                  <a:ext cx="176932" cy="176932"/>
                  <a:chOff x="0" y="0"/>
                  <a:chExt cx="176931" cy="176931"/>
                </a:xfrm>
              </p:grpSpPr>
              <p:sp>
                <p:nvSpPr>
                  <p:cNvPr id="2696"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699" name="Gruppieren"/>
                  <p:cNvGrpSpPr/>
                  <p:nvPr/>
                </p:nvGrpSpPr>
                <p:grpSpPr>
                  <a:xfrm>
                    <a:off x="26378" y="26472"/>
                    <a:ext cx="123978" cy="126171"/>
                    <a:chOff x="0" y="0"/>
                    <a:chExt cx="123976" cy="126169"/>
                  </a:xfrm>
                </p:grpSpPr>
                <p:sp>
                  <p:nvSpPr>
                    <p:cNvPr id="2697"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698"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05" name="Gruppieren"/>
                <p:cNvGrpSpPr/>
                <p:nvPr/>
              </p:nvGrpSpPr>
              <p:grpSpPr>
                <a:xfrm>
                  <a:off x="795886" y="0"/>
                  <a:ext cx="176933" cy="176932"/>
                  <a:chOff x="0" y="0"/>
                  <a:chExt cx="176931" cy="176931"/>
                </a:xfrm>
              </p:grpSpPr>
              <p:sp>
                <p:nvSpPr>
                  <p:cNvPr id="2701"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04" name="Gruppieren"/>
                  <p:cNvGrpSpPr/>
                  <p:nvPr/>
                </p:nvGrpSpPr>
                <p:grpSpPr>
                  <a:xfrm>
                    <a:off x="26378" y="26472"/>
                    <a:ext cx="123978" cy="126171"/>
                    <a:chOff x="0" y="0"/>
                    <a:chExt cx="123976" cy="126169"/>
                  </a:xfrm>
                </p:grpSpPr>
                <p:sp>
                  <p:nvSpPr>
                    <p:cNvPr id="2702"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03"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sp>
          <p:nvSpPr>
            <p:cNvPr id="2708" name="Was passt zusammen?"/>
            <p:cNvSpPr/>
            <p:nvPr/>
          </p:nvSpPr>
          <p:spPr>
            <a:xfrm>
              <a:off x="2384151" y="221085"/>
              <a:ext cx="1270001" cy="1270001"/>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lvl1pPr algn="ctr" defTabSz="584200">
                <a:defRPr sz="1500" b="1">
                  <a:latin typeface="Helvetica Neue"/>
                  <a:ea typeface="Helvetica Neue"/>
                  <a:cs typeface="Helvetica Neue"/>
                  <a:sym typeface="Helvetica Neue"/>
                </a:defRPr>
              </a:lvl1pPr>
            </a:lstStyle>
            <a:p>
              <a:r>
                <a:rPr sz="1125"/>
                <a:t>Was passt zusammen?</a:t>
              </a:r>
            </a:p>
          </p:txBody>
        </p:sp>
        <p:grpSp>
          <p:nvGrpSpPr>
            <p:cNvPr id="2715" name="Gruppieren"/>
            <p:cNvGrpSpPr/>
            <p:nvPr/>
          </p:nvGrpSpPr>
          <p:grpSpPr>
            <a:xfrm>
              <a:off x="2840940" y="861976"/>
              <a:ext cx="1713794" cy="1273572"/>
              <a:chOff x="0" y="0"/>
              <a:chExt cx="1713792" cy="1273570"/>
            </a:xfrm>
          </p:grpSpPr>
          <p:sp>
            <p:nvSpPr>
              <p:cNvPr id="2709" name="Ich habe 5 mal…"/>
              <p:cNvSpPr txBox="1"/>
              <p:nvPr/>
            </p:nvSpPr>
            <p:spPr>
              <a:xfrm>
                <a:off x="0" y="0"/>
                <a:ext cx="1713793" cy="12735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Helvetica Neue"/>
                    <a:ea typeface="Helvetica Neue"/>
                    <a:cs typeface="Helvetica Neue"/>
                    <a:sym typeface="Helvetica Neue"/>
                  </a:defRPr>
                </a:pPr>
                <a:r>
                  <a:rPr sz="1050"/>
                  <a:t>Ich habe 5 mal </a:t>
                </a:r>
              </a:p>
              <a:p>
                <a:pPr defTabSz="438150">
                  <a:lnSpc>
                    <a:spcPct val="120000"/>
                  </a:lnSpc>
                  <a:defRPr sz="1400" b="1">
                    <a:latin typeface="Helvetica Neue"/>
                    <a:ea typeface="Helvetica Neue"/>
                    <a:cs typeface="Helvetica Neue"/>
                    <a:sym typeface="Helvetica Neue"/>
                  </a:defRPr>
                </a:pPr>
                <a:r>
                  <a:rPr sz="1050"/>
                  <a:t>eine      gewürfelt.</a:t>
                </a:r>
              </a:p>
            </p:txBody>
          </p:sp>
          <p:grpSp>
            <p:nvGrpSpPr>
              <p:cNvPr id="2714" name="Gruppieren"/>
              <p:cNvGrpSpPr/>
              <p:nvPr/>
            </p:nvGrpSpPr>
            <p:grpSpPr>
              <a:xfrm>
                <a:off x="447764" y="689423"/>
                <a:ext cx="176933" cy="176933"/>
                <a:chOff x="0" y="0"/>
                <a:chExt cx="176931" cy="176931"/>
              </a:xfrm>
            </p:grpSpPr>
            <p:sp>
              <p:nvSpPr>
                <p:cNvPr id="2710"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13" name="Gruppieren"/>
                <p:cNvGrpSpPr/>
                <p:nvPr/>
              </p:nvGrpSpPr>
              <p:grpSpPr>
                <a:xfrm>
                  <a:off x="26378" y="26472"/>
                  <a:ext cx="123978" cy="126171"/>
                  <a:chOff x="0" y="0"/>
                  <a:chExt cx="123976" cy="126169"/>
                </a:xfrm>
              </p:grpSpPr>
              <p:sp>
                <p:nvSpPr>
                  <p:cNvPr id="2711"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12"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761" name="Gruppieren"/>
          <p:cNvGrpSpPr/>
          <p:nvPr/>
        </p:nvGrpSpPr>
        <p:grpSpPr>
          <a:xfrm>
            <a:off x="7236035" y="3974600"/>
            <a:ext cx="929252" cy="630741"/>
            <a:chOff x="0" y="0"/>
            <a:chExt cx="1239002" cy="840986"/>
          </a:xfrm>
        </p:grpSpPr>
        <p:sp>
          <p:nvSpPr>
            <p:cNvPr id="2717" name="Rechteck"/>
            <p:cNvSpPr/>
            <p:nvPr/>
          </p:nvSpPr>
          <p:spPr>
            <a:xfrm>
              <a:off x="0" y="0"/>
              <a:ext cx="1112003"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43" name="Gruppieren"/>
            <p:cNvGrpSpPr/>
            <p:nvPr/>
          </p:nvGrpSpPr>
          <p:grpSpPr>
            <a:xfrm>
              <a:off x="69591" y="268527"/>
              <a:ext cx="972820" cy="176933"/>
              <a:chOff x="0" y="0"/>
              <a:chExt cx="972818" cy="176931"/>
            </a:xfrm>
          </p:grpSpPr>
          <p:grpSp>
            <p:nvGrpSpPr>
              <p:cNvPr id="2722" name="Gruppieren"/>
              <p:cNvGrpSpPr/>
              <p:nvPr/>
            </p:nvGrpSpPr>
            <p:grpSpPr>
              <a:xfrm>
                <a:off x="0" y="0"/>
                <a:ext cx="176932" cy="176932"/>
                <a:chOff x="0" y="0"/>
                <a:chExt cx="176931" cy="176931"/>
              </a:xfrm>
            </p:grpSpPr>
            <p:sp>
              <p:nvSpPr>
                <p:cNvPr id="2718"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21" name="Gruppieren"/>
                <p:cNvGrpSpPr/>
                <p:nvPr/>
              </p:nvGrpSpPr>
              <p:grpSpPr>
                <a:xfrm>
                  <a:off x="26378" y="26472"/>
                  <a:ext cx="123978" cy="126171"/>
                  <a:chOff x="0" y="0"/>
                  <a:chExt cx="123976" cy="126169"/>
                </a:xfrm>
              </p:grpSpPr>
              <p:sp>
                <p:nvSpPr>
                  <p:cNvPr id="2719"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20"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27" name="Gruppieren"/>
              <p:cNvGrpSpPr/>
              <p:nvPr/>
            </p:nvGrpSpPr>
            <p:grpSpPr>
              <a:xfrm>
                <a:off x="198971" y="0"/>
                <a:ext cx="176933" cy="176932"/>
                <a:chOff x="0" y="0"/>
                <a:chExt cx="176931" cy="176931"/>
              </a:xfrm>
            </p:grpSpPr>
            <p:sp>
              <p:nvSpPr>
                <p:cNvPr id="2723"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26" name="Gruppieren"/>
                <p:cNvGrpSpPr/>
                <p:nvPr/>
              </p:nvGrpSpPr>
              <p:grpSpPr>
                <a:xfrm>
                  <a:off x="26378" y="26472"/>
                  <a:ext cx="123978" cy="126171"/>
                  <a:chOff x="0" y="0"/>
                  <a:chExt cx="123976" cy="126169"/>
                </a:xfrm>
              </p:grpSpPr>
              <p:sp>
                <p:nvSpPr>
                  <p:cNvPr id="2724"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25"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32" name="Gruppieren"/>
              <p:cNvGrpSpPr/>
              <p:nvPr/>
            </p:nvGrpSpPr>
            <p:grpSpPr>
              <a:xfrm>
                <a:off x="397943" y="0"/>
                <a:ext cx="176933" cy="176932"/>
                <a:chOff x="0" y="0"/>
                <a:chExt cx="176931" cy="176931"/>
              </a:xfrm>
            </p:grpSpPr>
            <p:sp>
              <p:nvSpPr>
                <p:cNvPr id="2728"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31" name="Gruppieren"/>
                <p:cNvGrpSpPr/>
                <p:nvPr/>
              </p:nvGrpSpPr>
              <p:grpSpPr>
                <a:xfrm>
                  <a:off x="26378" y="26472"/>
                  <a:ext cx="123978" cy="126171"/>
                  <a:chOff x="0" y="0"/>
                  <a:chExt cx="123976" cy="126169"/>
                </a:xfrm>
              </p:grpSpPr>
              <p:sp>
                <p:nvSpPr>
                  <p:cNvPr id="2729"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30"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37" name="Gruppieren"/>
              <p:cNvGrpSpPr/>
              <p:nvPr/>
            </p:nvGrpSpPr>
            <p:grpSpPr>
              <a:xfrm>
                <a:off x="596915" y="0"/>
                <a:ext cx="176932" cy="176932"/>
                <a:chOff x="0" y="0"/>
                <a:chExt cx="176931" cy="176931"/>
              </a:xfrm>
            </p:grpSpPr>
            <p:sp>
              <p:nvSpPr>
                <p:cNvPr id="2733"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36" name="Gruppieren"/>
                <p:cNvGrpSpPr/>
                <p:nvPr/>
              </p:nvGrpSpPr>
              <p:grpSpPr>
                <a:xfrm>
                  <a:off x="26378" y="26472"/>
                  <a:ext cx="123978" cy="126171"/>
                  <a:chOff x="0" y="0"/>
                  <a:chExt cx="123976" cy="126169"/>
                </a:xfrm>
              </p:grpSpPr>
              <p:sp>
                <p:nvSpPr>
                  <p:cNvPr id="2734"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35"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42" name="Gruppieren"/>
              <p:cNvGrpSpPr/>
              <p:nvPr/>
            </p:nvGrpSpPr>
            <p:grpSpPr>
              <a:xfrm>
                <a:off x="795886" y="0"/>
                <a:ext cx="176933" cy="176932"/>
                <a:chOff x="0" y="0"/>
                <a:chExt cx="176931" cy="176931"/>
              </a:xfrm>
            </p:grpSpPr>
            <p:sp>
              <p:nvSpPr>
                <p:cNvPr id="2738"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41" name="Gruppieren"/>
                <p:cNvGrpSpPr/>
                <p:nvPr/>
              </p:nvGrpSpPr>
              <p:grpSpPr>
                <a:xfrm>
                  <a:off x="26378" y="26472"/>
                  <a:ext cx="123978" cy="126171"/>
                  <a:chOff x="0" y="0"/>
                  <a:chExt cx="123976" cy="126169"/>
                </a:xfrm>
              </p:grpSpPr>
              <p:sp>
                <p:nvSpPr>
                  <p:cNvPr id="2739"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40"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sp>
          <p:nvSpPr>
            <p:cNvPr id="2744" name="Rechteck"/>
            <p:cNvSpPr/>
            <p:nvPr/>
          </p:nvSpPr>
          <p:spPr>
            <a:xfrm>
              <a:off x="127000" y="127000"/>
              <a:ext cx="1112003" cy="71398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60" name="Gruppieren"/>
            <p:cNvGrpSpPr/>
            <p:nvPr/>
          </p:nvGrpSpPr>
          <p:grpSpPr>
            <a:xfrm>
              <a:off x="395563" y="395527"/>
              <a:ext cx="574876" cy="176933"/>
              <a:chOff x="0" y="0"/>
              <a:chExt cx="574875" cy="176931"/>
            </a:xfrm>
          </p:grpSpPr>
          <p:grpSp>
            <p:nvGrpSpPr>
              <p:cNvPr id="2749" name="Gruppieren"/>
              <p:cNvGrpSpPr/>
              <p:nvPr/>
            </p:nvGrpSpPr>
            <p:grpSpPr>
              <a:xfrm>
                <a:off x="0" y="0"/>
                <a:ext cx="176932" cy="176932"/>
                <a:chOff x="0" y="0"/>
                <a:chExt cx="176931" cy="176931"/>
              </a:xfrm>
            </p:grpSpPr>
            <p:sp>
              <p:nvSpPr>
                <p:cNvPr id="2745"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48" name="Gruppieren"/>
                <p:cNvGrpSpPr/>
                <p:nvPr/>
              </p:nvGrpSpPr>
              <p:grpSpPr>
                <a:xfrm>
                  <a:off x="26378" y="26472"/>
                  <a:ext cx="123978" cy="126171"/>
                  <a:chOff x="0" y="0"/>
                  <a:chExt cx="123976" cy="126169"/>
                </a:xfrm>
              </p:grpSpPr>
              <p:sp>
                <p:nvSpPr>
                  <p:cNvPr id="2746"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47"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54" name="Gruppieren"/>
              <p:cNvGrpSpPr/>
              <p:nvPr/>
            </p:nvGrpSpPr>
            <p:grpSpPr>
              <a:xfrm>
                <a:off x="198971" y="0"/>
                <a:ext cx="176933" cy="176932"/>
                <a:chOff x="0" y="0"/>
                <a:chExt cx="176931" cy="176931"/>
              </a:xfrm>
            </p:grpSpPr>
            <p:sp>
              <p:nvSpPr>
                <p:cNvPr id="2750"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53" name="Gruppieren"/>
                <p:cNvGrpSpPr/>
                <p:nvPr/>
              </p:nvGrpSpPr>
              <p:grpSpPr>
                <a:xfrm>
                  <a:off x="26378" y="26472"/>
                  <a:ext cx="123978" cy="126171"/>
                  <a:chOff x="0" y="0"/>
                  <a:chExt cx="123976" cy="126169"/>
                </a:xfrm>
              </p:grpSpPr>
              <p:sp>
                <p:nvSpPr>
                  <p:cNvPr id="2751"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52"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nvGrpSpPr>
              <p:cNvPr id="2759" name="Gruppieren"/>
              <p:cNvGrpSpPr/>
              <p:nvPr/>
            </p:nvGrpSpPr>
            <p:grpSpPr>
              <a:xfrm>
                <a:off x="397943" y="0"/>
                <a:ext cx="176933" cy="176932"/>
                <a:chOff x="0" y="0"/>
                <a:chExt cx="176931" cy="176931"/>
              </a:xfrm>
            </p:grpSpPr>
            <p:sp>
              <p:nvSpPr>
                <p:cNvPr id="2755"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58" name="Gruppieren"/>
                <p:cNvGrpSpPr/>
                <p:nvPr/>
              </p:nvGrpSpPr>
              <p:grpSpPr>
                <a:xfrm>
                  <a:off x="26378" y="26472"/>
                  <a:ext cx="123978" cy="126171"/>
                  <a:chOff x="0" y="0"/>
                  <a:chExt cx="123976" cy="126169"/>
                </a:xfrm>
              </p:grpSpPr>
              <p:sp>
                <p:nvSpPr>
                  <p:cNvPr id="2756"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57"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780" name="Gruppieren"/>
          <p:cNvGrpSpPr/>
          <p:nvPr/>
        </p:nvGrpSpPr>
        <p:grpSpPr>
          <a:xfrm>
            <a:off x="7175271" y="4688682"/>
            <a:ext cx="1505102" cy="1002803"/>
            <a:chOff x="0" y="0"/>
            <a:chExt cx="2006800" cy="1337070"/>
          </a:xfrm>
        </p:grpSpPr>
        <p:grpSp>
          <p:nvGrpSpPr>
            <p:cNvPr id="2770" name="Gruppieren"/>
            <p:cNvGrpSpPr/>
            <p:nvPr/>
          </p:nvGrpSpPr>
          <p:grpSpPr>
            <a:xfrm>
              <a:off x="0" y="63499"/>
              <a:ext cx="1795134" cy="1273572"/>
              <a:chOff x="0" y="0"/>
              <a:chExt cx="1795133" cy="1273570"/>
            </a:xfrm>
          </p:grpSpPr>
          <p:sp>
            <p:nvSpPr>
              <p:cNvPr id="2762" name="Rechteck"/>
              <p:cNvSpPr/>
              <p:nvPr/>
            </p:nvSpPr>
            <p:spPr>
              <a:xfrm>
                <a:off x="0" y="139279"/>
                <a:ext cx="1713793" cy="995012"/>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69" name="Gruppieren"/>
              <p:cNvGrpSpPr/>
              <p:nvPr/>
            </p:nvGrpSpPr>
            <p:grpSpPr>
              <a:xfrm>
                <a:off x="81341" y="0"/>
                <a:ext cx="1713793" cy="1273571"/>
                <a:chOff x="0" y="0"/>
                <a:chExt cx="1713792" cy="1273570"/>
              </a:xfrm>
            </p:grpSpPr>
            <p:sp>
              <p:nvSpPr>
                <p:cNvPr id="2763" name="Ich habe 2 mal…"/>
                <p:cNvSpPr txBox="1"/>
                <p:nvPr/>
              </p:nvSpPr>
              <p:spPr>
                <a:xfrm>
                  <a:off x="0" y="0"/>
                  <a:ext cx="1713793" cy="12735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Comic Sans MS"/>
                      <a:ea typeface="Comic Sans MS"/>
                      <a:cs typeface="Comic Sans MS"/>
                      <a:sym typeface="Comic Sans MS"/>
                    </a:defRPr>
                  </a:pPr>
                  <a:r>
                    <a:rPr sz="1050"/>
                    <a:t>Ich habe 2 mal </a:t>
                  </a:r>
                </a:p>
                <a:p>
                  <a:pPr defTabSz="438150">
                    <a:lnSpc>
                      <a:spcPct val="120000"/>
                    </a:lnSpc>
                    <a:defRPr sz="1400" b="1">
                      <a:latin typeface="Comic Sans MS"/>
                      <a:ea typeface="Comic Sans MS"/>
                      <a:cs typeface="Comic Sans MS"/>
                      <a:sym typeface="Comic Sans MS"/>
                    </a:defRPr>
                  </a:pPr>
                  <a:r>
                    <a:rPr sz="1050"/>
                    <a:t>eine    gewürfelt.</a:t>
                  </a:r>
                </a:p>
              </p:txBody>
            </p:sp>
            <p:grpSp>
              <p:nvGrpSpPr>
                <p:cNvPr id="2768" name="Gruppieren"/>
                <p:cNvGrpSpPr/>
                <p:nvPr/>
              </p:nvGrpSpPr>
              <p:grpSpPr>
                <a:xfrm>
                  <a:off x="447764" y="689423"/>
                  <a:ext cx="176933" cy="176933"/>
                  <a:chOff x="0" y="0"/>
                  <a:chExt cx="176931" cy="176931"/>
                </a:xfrm>
              </p:grpSpPr>
              <p:sp>
                <p:nvSpPr>
                  <p:cNvPr id="2764"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67" name="Gruppieren"/>
                  <p:cNvGrpSpPr/>
                  <p:nvPr/>
                </p:nvGrpSpPr>
                <p:grpSpPr>
                  <a:xfrm>
                    <a:off x="26378" y="26472"/>
                    <a:ext cx="123978" cy="126171"/>
                    <a:chOff x="0" y="0"/>
                    <a:chExt cx="123976" cy="126169"/>
                  </a:xfrm>
                </p:grpSpPr>
                <p:sp>
                  <p:nvSpPr>
                    <p:cNvPr id="2765"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66"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nvGrpSpPr>
            <p:cNvPr id="2779" name="Gruppieren"/>
            <p:cNvGrpSpPr/>
            <p:nvPr/>
          </p:nvGrpSpPr>
          <p:grpSpPr>
            <a:xfrm>
              <a:off x="211666" y="0"/>
              <a:ext cx="1795135" cy="1273571"/>
              <a:chOff x="0" y="0"/>
              <a:chExt cx="1795133" cy="1273570"/>
            </a:xfrm>
          </p:grpSpPr>
          <p:sp>
            <p:nvSpPr>
              <p:cNvPr id="2771" name="Rechteck"/>
              <p:cNvSpPr/>
              <p:nvPr/>
            </p:nvSpPr>
            <p:spPr>
              <a:xfrm>
                <a:off x="0" y="139279"/>
                <a:ext cx="1713793" cy="995012"/>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778" name="Gruppieren"/>
              <p:cNvGrpSpPr/>
              <p:nvPr/>
            </p:nvGrpSpPr>
            <p:grpSpPr>
              <a:xfrm>
                <a:off x="81341" y="0"/>
                <a:ext cx="1713793" cy="1273571"/>
                <a:chOff x="0" y="0"/>
                <a:chExt cx="1713792" cy="1273570"/>
              </a:xfrm>
            </p:grpSpPr>
            <p:sp>
              <p:nvSpPr>
                <p:cNvPr id="2772" name="Ich habe 2 mal…"/>
                <p:cNvSpPr txBox="1"/>
                <p:nvPr/>
              </p:nvSpPr>
              <p:spPr>
                <a:xfrm>
                  <a:off x="0" y="0"/>
                  <a:ext cx="1713793" cy="12735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defTabSz="438150">
                    <a:lnSpc>
                      <a:spcPct val="120000"/>
                    </a:lnSpc>
                    <a:defRPr sz="1400" b="1">
                      <a:latin typeface="Helvetica Neue"/>
                      <a:ea typeface="Helvetica Neue"/>
                      <a:cs typeface="Helvetica Neue"/>
                      <a:sym typeface="Helvetica Neue"/>
                    </a:defRPr>
                  </a:pPr>
                  <a:r>
                    <a:rPr sz="1050"/>
                    <a:t>Ich habe 2 mal </a:t>
                  </a:r>
                </a:p>
                <a:p>
                  <a:pPr defTabSz="438150">
                    <a:lnSpc>
                      <a:spcPct val="120000"/>
                    </a:lnSpc>
                    <a:defRPr sz="1400" b="1">
                      <a:latin typeface="Helvetica Neue"/>
                      <a:ea typeface="Helvetica Neue"/>
                      <a:cs typeface="Helvetica Neue"/>
                      <a:sym typeface="Helvetica Neue"/>
                    </a:defRPr>
                  </a:pPr>
                  <a:r>
                    <a:rPr sz="1050"/>
                    <a:t>eine      gewürfelt.</a:t>
                  </a:r>
                </a:p>
              </p:txBody>
            </p:sp>
            <p:grpSp>
              <p:nvGrpSpPr>
                <p:cNvPr id="2777" name="Gruppieren"/>
                <p:cNvGrpSpPr/>
                <p:nvPr/>
              </p:nvGrpSpPr>
              <p:grpSpPr>
                <a:xfrm>
                  <a:off x="447764" y="689423"/>
                  <a:ext cx="176933" cy="176933"/>
                  <a:chOff x="0" y="0"/>
                  <a:chExt cx="176931" cy="176931"/>
                </a:xfrm>
              </p:grpSpPr>
              <p:sp>
                <p:nvSpPr>
                  <p:cNvPr id="2773" name="Abgerundetes Rechteck"/>
                  <p:cNvSpPr/>
                  <p:nvPr/>
                </p:nvSpPr>
                <p:spPr>
                  <a:xfrm>
                    <a:off x="0" y="0"/>
                    <a:ext cx="176932" cy="176932"/>
                  </a:xfrm>
                  <a:prstGeom prst="roundRect">
                    <a:avLst>
                      <a:gd name="adj" fmla="val 15000"/>
                    </a:avLst>
                  </a:prstGeom>
                  <a:noFill/>
                  <a:ln w="12700" cap="flat">
                    <a:solidFill>
                      <a:srgbClr val="000000"/>
                    </a:solidFill>
                    <a:prstDash val="solid"/>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776" name="Gruppieren"/>
                  <p:cNvGrpSpPr/>
                  <p:nvPr/>
                </p:nvGrpSpPr>
                <p:grpSpPr>
                  <a:xfrm>
                    <a:off x="26378" y="26472"/>
                    <a:ext cx="123978" cy="126171"/>
                    <a:chOff x="0" y="0"/>
                    <a:chExt cx="123976" cy="126169"/>
                  </a:xfrm>
                </p:grpSpPr>
                <p:sp>
                  <p:nvSpPr>
                    <p:cNvPr id="2774" name="Kreis"/>
                    <p:cNvSpPr/>
                    <p:nvPr/>
                  </p:nvSpPr>
                  <p:spPr>
                    <a:xfrm>
                      <a:off x="81388" y="0"/>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75" name="Kreis"/>
                    <p:cNvSpPr/>
                    <p:nvPr/>
                  </p:nvSpPr>
                  <p:spPr>
                    <a:xfrm>
                      <a:off x="0" y="83581"/>
                      <a:ext cx="42589" cy="42589"/>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grpSp>
        </p:grpSp>
      </p:grpSp>
      <p:sp>
        <p:nvSpPr>
          <p:cNvPr id="200" name="Reduktion"/>
          <p:cNvSpPr txBox="1"/>
          <p:nvPr/>
        </p:nvSpPr>
        <p:spPr>
          <a:xfrm>
            <a:off x="368220" y="2414130"/>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latin typeface="Arial" charset="0"/>
                <a:ea typeface="Arial" charset="0"/>
                <a:cs typeface="Arial" charset="0"/>
              </a:rPr>
              <a:t>Reduktion</a:t>
            </a:r>
          </a:p>
          <a:p>
            <a:pPr algn="ctr" defTabSz="342900">
              <a:spcBef>
                <a:spcPts val="900"/>
              </a:spcBef>
              <a:defRPr b="1">
                <a:latin typeface="Helvetica Neue"/>
                <a:ea typeface="Helvetica Neue"/>
                <a:cs typeface="Helvetica Neue"/>
                <a:sym typeface="Helvetica Neue"/>
              </a:defRPr>
            </a:pPr>
            <a:endParaRPr sz="1350" dirty="0"/>
          </a:p>
        </p:txBody>
      </p:sp>
      <p:sp>
        <p:nvSpPr>
          <p:cNvPr id="201" name="Einsetzen von Sonderwürfeln…"/>
          <p:cNvSpPr txBox="1"/>
          <p:nvPr/>
        </p:nvSpPr>
        <p:spPr>
          <a:xfrm>
            <a:off x="290780" y="2644246"/>
            <a:ext cx="2861756"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mn-lt"/>
                <a:ea typeface="+mn-ea"/>
                <a:cs typeface="+mn-cs"/>
                <a:sym typeface="Helvetica"/>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Vereinfachen der Spielregeln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Sortieren und Nachlegen von Würfen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sp>
        <p:nvSpPr>
          <p:cNvPr id="204" name="Abgerundetes Rechteck"/>
          <p:cNvSpPr/>
          <p:nvPr/>
        </p:nvSpPr>
        <p:spPr>
          <a:xfrm>
            <a:off x="283684" y="4353788"/>
            <a:ext cx="2868852" cy="574813"/>
          </a:xfrm>
          <a:prstGeom prst="roundRect">
            <a:avLst>
              <a:gd name="adj" fmla="val 47812"/>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97E52362-5769-19CD-38D9-FCA618AE92BB}"/>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2" name="Textplatzhalter 2">
            <a:extLst>
              <a:ext uri="{FF2B5EF4-FFF2-40B4-BE49-F238E27FC236}">
                <a16:creationId xmlns:a16="http://schemas.microsoft.com/office/drawing/2014/main" id="{6B67E5AB-FD3D-A60E-7DBB-B87D59965735}"/>
              </a:ext>
            </a:extLst>
          </p:cNvPr>
          <p:cNvSpPr txBox="1">
            <a:spLocks/>
          </p:cNvSpPr>
          <p:nvPr/>
        </p:nvSpPr>
        <p:spPr>
          <a:xfrm>
            <a:off x="1096421" y="1059424"/>
            <a:ext cx="7542931"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FLEXIBLE DARSTELLUNGSWECHSEL - AUFGABENSTELLUNG KOMPAKT PASCH WÜRFELN - REDUKTION</a:t>
            </a:r>
          </a:p>
        </p:txBody>
      </p:sp>
      <p:sp>
        <p:nvSpPr>
          <p:cNvPr id="3" name="Textfeld 2">
            <a:extLst>
              <a:ext uri="{FF2B5EF4-FFF2-40B4-BE49-F238E27FC236}">
                <a16:creationId xmlns:a16="http://schemas.microsoft.com/office/drawing/2014/main" id="{72DEEFC9-C668-AA05-8DD8-DF8023214987}"/>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28" name="Rechteck 27">
            <a:extLst>
              <a:ext uri="{FF2B5EF4-FFF2-40B4-BE49-F238E27FC236}">
                <a16:creationId xmlns:a16="http://schemas.microsoft.com/office/drawing/2014/main" id="{2B7BED7E-2BF5-FEBE-881F-2B720A19CF75}"/>
              </a:ext>
            </a:extLst>
          </p:cNvPr>
          <p:cNvSpPr/>
          <p:nvPr/>
        </p:nvSpPr>
        <p:spPr>
          <a:xfrm>
            <a:off x="3152536" y="1833531"/>
            <a:ext cx="5619937" cy="19110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pSp>
        <p:nvGrpSpPr>
          <p:cNvPr id="4" name="Gruppieren 3">
            <a:extLst>
              <a:ext uri="{FF2B5EF4-FFF2-40B4-BE49-F238E27FC236}">
                <a16:creationId xmlns:a16="http://schemas.microsoft.com/office/drawing/2014/main" id="{E166892A-9171-352C-34F4-D77911B32FD3}"/>
              </a:ext>
            </a:extLst>
          </p:cNvPr>
          <p:cNvGrpSpPr/>
          <p:nvPr/>
        </p:nvGrpSpPr>
        <p:grpSpPr>
          <a:xfrm>
            <a:off x="3282986" y="1815314"/>
            <a:ext cx="4291388" cy="1592775"/>
            <a:chOff x="1497330" y="4935386"/>
            <a:chExt cx="4291388" cy="1592775"/>
          </a:xfrm>
        </p:grpSpPr>
        <p:sp>
          <p:nvSpPr>
            <p:cNvPr id="7" name="Rechteck 6">
              <a:extLst>
                <a:ext uri="{FF2B5EF4-FFF2-40B4-BE49-F238E27FC236}">
                  <a16:creationId xmlns:a16="http://schemas.microsoft.com/office/drawing/2014/main" id="{48492C47-CF50-B0CE-0AC6-021362572DAC}"/>
                </a:ext>
              </a:extLst>
            </p:cNvPr>
            <p:cNvSpPr/>
            <p:nvPr/>
          </p:nvSpPr>
          <p:spPr>
            <a:xfrm>
              <a:off x="1497330" y="4935386"/>
              <a:ext cx="4291388" cy="1592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49DA96DC-741F-84FF-F05D-04349E79EBDE}"/>
                </a:ext>
              </a:extLst>
            </p:cNvPr>
            <p:cNvGrpSpPr/>
            <p:nvPr/>
          </p:nvGrpSpPr>
          <p:grpSpPr>
            <a:xfrm>
              <a:off x="1563020" y="5403038"/>
              <a:ext cx="4072250" cy="664035"/>
              <a:chOff x="3134003" y="5052265"/>
              <a:chExt cx="4072250" cy="664035"/>
            </a:xfrm>
          </p:grpSpPr>
          <p:grpSp>
            <p:nvGrpSpPr>
              <p:cNvPr id="14" name="Gruppieren 13">
                <a:extLst>
                  <a:ext uri="{FF2B5EF4-FFF2-40B4-BE49-F238E27FC236}">
                    <a16:creationId xmlns:a16="http://schemas.microsoft.com/office/drawing/2014/main" id="{CBAEEB4E-7D97-A3D9-6DE6-2B5AFA51C6C7}"/>
                  </a:ext>
                </a:extLst>
              </p:cNvPr>
              <p:cNvGrpSpPr/>
              <p:nvPr/>
            </p:nvGrpSpPr>
            <p:grpSpPr>
              <a:xfrm>
                <a:off x="3134003" y="5149339"/>
                <a:ext cx="1939445" cy="400050"/>
                <a:chOff x="5966980" y="5122011"/>
                <a:chExt cx="1939445" cy="400050"/>
              </a:xfrm>
            </p:grpSpPr>
            <p:sp>
              <p:nvSpPr>
                <p:cNvPr id="24" name="Abgerundetes Rechteck 23">
                  <a:extLst>
                    <a:ext uri="{FF2B5EF4-FFF2-40B4-BE49-F238E27FC236}">
                      <a16:creationId xmlns:a16="http://schemas.microsoft.com/office/drawing/2014/main" id="{CAED9CD4-7636-9685-98B8-D2EC7E4DE1DA}"/>
                    </a:ext>
                  </a:extLst>
                </p:cNvPr>
                <p:cNvSpPr/>
                <p:nvPr/>
              </p:nvSpPr>
              <p:spPr>
                <a:xfrm>
                  <a:off x="5989256" y="5122011"/>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349D9FAC-2F47-52D1-AF3B-CABBDD368797}"/>
                    </a:ext>
                  </a:extLst>
                </p:cNvPr>
                <p:cNvSpPr txBox="1"/>
                <p:nvPr/>
              </p:nvSpPr>
              <p:spPr>
                <a:xfrm>
                  <a:off x="5966980" y="5142994"/>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Bilder</a:t>
                  </a:r>
                </a:p>
              </p:txBody>
            </p:sp>
          </p:grpSp>
          <p:grpSp>
            <p:nvGrpSpPr>
              <p:cNvPr id="15" name="Gruppieren 14">
                <a:extLst>
                  <a:ext uri="{FF2B5EF4-FFF2-40B4-BE49-F238E27FC236}">
                    <a16:creationId xmlns:a16="http://schemas.microsoft.com/office/drawing/2014/main" id="{C0A108DE-A2FE-17B2-87EE-686E9B846295}"/>
                  </a:ext>
                </a:extLst>
              </p:cNvPr>
              <p:cNvGrpSpPr/>
              <p:nvPr/>
            </p:nvGrpSpPr>
            <p:grpSpPr>
              <a:xfrm>
                <a:off x="5748670" y="5052265"/>
                <a:ext cx="1457583" cy="664035"/>
                <a:chOff x="5921468" y="4826971"/>
                <a:chExt cx="1981908" cy="400050"/>
              </a:xfrm>
            </p:grpSpPr>
            <p:sp>
              <p:nvSpPr>
                <p:cNvPr id="22" name="Abgerundetes Rechteck 21">
                  <a:extLst>
                    <a:ext uri="{FF2B5EF4-FFF2-40B4-BE49-F238E27FC236}">
                      <a16:creationId xmlns:a16="http://schemas.microsoft.com/office/drawing/2014/main" id="{68A0CD5F-EE7A-49C2-017A-D77487E478A3}"/>
                    </a:ext>
                  </a:extLst>
                </p:cNvPr>
                <p:cNvSpPr/>
                <p:nvPr/>
              </p:nvSpPr>
              <p:spPr>
                <a:xfrm>
                  <a:off x="5951998" y="4826971"/>
                  <a:ext cx="191920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1F81FF06-AE2D-1CE9-F8F6-87B375953E65}"/>
                    </a:ext>
                  </a:extLst>
                </p:cNvPr>
                <p:cNvSpPr txBox="1"/>
                <p:nvPr/>
              </p:nvSpPr>
              <p:spPr>
                <a:xfrm>
                  <a:off x="5921468" y="4830861"/>
                  <a:ext cx="1981908" cy="389384"/>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Situationen/ Geschichten</a:t>
                  </a:r>
                </a:p>
              </p:txBody>
            </p:sp>
          </p:grpSp>
          <p:cxnSp>
            <p:nvCxnSpPr>
              <p:cNvPr id="18" name="Gerade Verbindung mit Pfeil 17">
                <a:extLst>
                  <a:ext uri="{FF2B5EF4-FFF2-40B4-BE49-F238E27FC236}">
                    <a16:creationId xmlns:a16="http://schemas.microsoft.com/office/drawing/2014/main" id="{AC500E32-CEB7-A566-54D8-B85F79309B34}"/>
                  </a:ext>
                </a:extLst>
              </p:cNvPr>
              <p:cNvCxnSpPr>
                <a:cxnSpLocks/>
                <a:stCxn id="25" idx="3"/>
              </p:cNvCxnSpPr>
              <p:nvPr/>
            </p:nvCxnSpPr>
            <p:spPr>
              <a:xfrm>
                <a:off x="5073448" y="5354988"/>
                <a:ext cx="632166" cy="13776"/>
              </a:xfrm>
              <a:prstGeom prst="straightConnector1">
                <a:avLst/>
              </a:prstGeom>
              <a:ln w="41275">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9" name="Foliennummernplatzhalter 4">
            <a:extLst>
              <a:ext uri="{FF2B5EF4-FFF2-40B4-BE49-F238E27FC236}">
                <a16:creationId xmlns:a16="http://schemas.microsoft.com/office/drawing/2014/main" id="{7EBA35CD-3940-0D36-D85F-5BA614E68E1E}"/>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74</a:t>
            </a:fld>
            <a:endParaRPr lang="de-DE" dirty="0"/>
          </a:p>
        </p:txBody>
      </p:sp>
      <p:sp>
        <p:nvSpPr>
          <p:cNvPr id="13" name="Titel 1">
            <a:extLst>
              <a:ext uri="{FF2B5EF4-FFF2-40B4-BE49-F238E27FC236}">
                <a16:creationId xmlns:a16="http://schemas.microsoft.com/office/drawing/2014/main" id="{57767789-3144-CD5A-7321-F9A5E3CACCA4}"/>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97151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1846E-91A5-68A4-8EE8-497D184EA6C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38A7AAF-5A12-9017-8BF5-5E5B29F98A53}"/>
              </a:ext>
            </a:extLst>
          </p:cNvPr>
          <p:cNvSpPr>
            <a:spLocks noGrp="1"/>
          </p:cNvSpPr>
          <p:nvPr>
            <p:ph type="sldNum" sz="quarter" idx="12"/>
          </p:nvPr>
        </p:nvSpPr>
        <p:spPr/>
        <p:txBody>
          <a:bodyPr/>
          <a:lstStyle/>
          <a:p>
            <a:fld id="{C3752B7C-18A9-864D-BBCB-54A9F41B5594}" type="slidenum">
              <a:rPr lang="de-DE" smtClean="0"/>
              <a:pPr/>
              <a:t>75</a:t>
            </a:fld>
            <a:endParaRPr lang="de-DE" dirty="0"/>
          </a:p>
        </p:txBody>
      </p:sp>
      <p:sp>
        <p:nvSpPr>
          <p:cNvPr id="5" name="Textplatzhalter 4">
            <a:extLst>
              <a:ext uri="{FF2B5EF4-FFF2-40B4-BE49-F238E27FC236}">
                <a16:creationId xmlns:a16="http://schemas.microsoft.com/office/drawing/2014/main" id="{8C719572-B5D6-887A-4D86-178E38B1677D}"/>
              </a:ext>
            </a:extLst>
          </p:cNvPr>
          <p:cNvSpPr>
            <a:spLocks noGrp="1"/>
          </p:cNvSpPr>
          <p:nvPr>
            <p:ph type="body" sz="quarter" idx="13"/>
          </p:nvPr>
        </p:nvSpPr>
        <p:spPr/>
        <p:txBody>
          <a:bodyPr/>
          <a:lstStyle/>
          <a:p>
            <a:r>
              <a:rPr lang="de-DE" dirty="0"/>
              <a:t>OPERATIONEN VERSTEHEN 6 – NUTZEN VON BEZIEHUNGEN</a:t>
            </a:r>
          </a:p>
        </p:txBody>
      </p:sp>
      <p:sp>
        <p:nvSpPr>
          <p:cNvPr id="6" name="Inhaltsplatzhalter 5">
            <a:extLst>
              <a:ext uri="{FF2B5EF4-FFF2-40B4-BE49-F238E27FC236}">
                <a16:creationId xmlns:a16="http://schemas.microsoft.com/office/drawing/2014/main" id="{714078CB-79E6-FD6D-470E-B2E4822F2F14}"/>
              </a:ext>
            </a:extLst>
          </p:cNvPr>
          <p:cNvSpPr>
            <a:spLocks noGrp="1"/>
          </p:cNvSpPr>
          <p:nvPr>
            <p:ph idx="1"/>
          </p:nvPr>
        </p:nvSpPr>
        <p:spPr>
          <a:xfrm>
            <a:off x="745589" y="1639658"/>
            <a:ext cx="8201464" cy="4527819"/>
          </a:xfrm>
        </p:spPr>
        <p:txBody>
          <a:bodyPr/>
          <a:lstStyle/>
          <a:p>
            <a:r>
              <a:rPr lang="de-DE" dirty="0"/>
              <a:t>Das Erkennen und Nutzen von Beziehungen zwischen Aufgaben bzw. zwischen Rechenoperationen ist das dritte wichtige Merkmal eines umfassenden Operationsverständnisses. Die kommutativen, distributiven und assoziativen sowie die inversen Beziehungen sind in der Grundschule dabei die wesentlichen (vgl. </a:t>
            </a:r>
            <a:r>
              <a:rPr lang="de-DE" dirty="0">
                <a:hlinkClick r:id="rId2"/>
              </a:rPr>
              <a:t>Handreichung Mathematik gemeinsam lernen</a:t>
            </a:r>
            <a:r>
              <a:rPr lang="de-DE" dirty="0"/>
              <a:t>).</a:t>
            </a:r>
          </a:p>
          <a:p>
            <a:pPr marL="800100" lvl="1" indent="-342900">
              <a:buFont typeface="Courier New" panose="02070309020205020404" pitchFamily="49" charset="0"/>
              <a:buChar char="o"/>
            </a:pPr>
            <a:r>
              <a:rPr lang="de-DE" dirty="0"/>
              <a:t>Rechengesetze</a:t>
            </a:r>
          </a:p>
          <a:p>
            <a:pPr marL="1257300" lvl="2" indent="-342900">
              <a:lnSpc>
                <a:spcPct val="100000"/>
              </a:lnSpc>
              <a:buFont typeface="Courier New" panose="02070309020205020404" pitchFamily="49" charset="0"/>
              <a:buChar char="o"/>
            </a:pPr>
            <a:r>
              <a:rPr lang="de-DE" dirty="0"/>
              <a:t>Kommutativgesetz (Vertauschungsgesetz, z.B. 3 • 4 = 4 • 3)</a:t>
            </a:r>
          </a:p>
          <a:p>
            <a:pPr marL="1257300" lvl="2" indent="-342900">
              <a:lnSpc>
                <a:spcPct val="100000"/>
              </a:lnSpc>
              <a:buFont typeface="Courier New" panose="02070309020205020404" pitchFamily="49" charset="0"/>
              <a:buChar char="o"/>
            </a:pPr>
            <a:r>
              <a:rPr lang="de-DE" dirty="0"/>
              <a:t>Assoziativgesetz (Verknüpfungsgesetz, z.B. (4 • 3) • 2 = 4 • (3 • 2))</a:t>
            </a:r>
          </a:p>
          <a:p>
            <a:pPr marL="1257300" lvl="2" indent="-342900">
              <a:lnSpc>
                <a:spcPct val="100000"/>
              </a:lnSpc>
              <a:buFont typeface="Courier New" panose="02070309020205020404" pitchFamily="49" charset="0"/>
              <a:buChar char="o"/>
            </a:pPr>
            <a:r>
              <a:rPr lang="de-DE" dirty="0"/>
              <a:t>Distributivgesetz (Verteilungsgesetz, z.B. 3 • 4 + 3 • 5 = 3 • (4+5))</a:t>
            </a:r>
          </a:p>
          <a:p>
            <a:pPr marL="800100" lvl="1" indent="-342900">
              <a:buFont typeface="Courier New" panose="02070309020205020404" pitchFamily="49" charset="0"/>
              <a:buChar char="o"/>
            </a:pPr>
            <a:r>
              <a:rPr lang="de-DE" dirty="0"/>
              <a:t>Inverse Beziehungen</a:t>
            </a:r>
          </a:p>
          <a:p>
            <a:pPr marL="1257300" lvl="2" indent="-342900">
              <a:buFont typeface="Courier New" panose="02070309020205020404" pitchFamily="49" charset="0"/>
              <a:buChar char="o"/>
            </a:pPr>
            <a:r>
              <a:rPr lang="de-DE" dirty="0"/>
              <a:t>Umkehraufgaben (z.B. 3 • 4 = 12 und 12 : 3 = 4 / 12 : 4 = 3)</a:t>
            </a:r>
          </a:p>
          <a:p>
            <a:endParaRPr lang="de-DE" dirty="0"/>
          </a:p>
          <a:p>
            <a:endParaRPr lang="de-DE" dirty="0"/>
          </a:p>
        </p:txBody>
      </p:sp>
    </p:spTree>
    <p:extLst>
      <p:ext uri="{BB962C8B-B14F-4D97-AF65-F5344CB8AC3E}">
        <p14:creationId xmlns:p14="http://schemas.microsoft.com/office/powerpoint/2010/main" val="1911797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1846E-91A5-68A4-8EE8-497D184EA6C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38A7AAF-5A12-9017-8BF5-5E5B29F98A53}"/>
              </a:ext>
            </a:extLst>
          </p:cNvPr>
          <p:cNvSpPr>
            <a:spLocks noGrp="1"/>
          </p:cNvSpPr>
          <p:nvPr>
            <p:ph type="sldNum" sz="quarter" idx="12"/>
          </p:nvPr>
        </p:nvSpPr>
        <p:spPr/>
        <p:txBody>
          <a:bodyPr/>
          <a:lstStyle/>
          <a:p>
            <a:fld id="{C3752B7C-18A9-864D-BBCB-54A9F41B5594}" type="slidenum">
              <a:rPr lang="de-DE" smtClean="0"/>
              <a:pPr/>
              <a:t>76</a:t>
            </a:fld>
            <a:endParaRPr lang="de-DE" dirty="0"/>
          </a:p>
        </p:txBody>
      </p:sp>
      <p:sp>
        <p:nvSpPr>
          <p:cNvPr id="5" name="Textplatzhalter 4">
            <a:extLst>
              <a:ext uri="{FF2B5EF4-FFF2-40B4-BE49-F238E27FC236}">
                <a16:creationId xmlns:a16="http://schemas.microsoft.com/office/drawing/2014/main" id="{8C719572-B5D6-887A-4D86-178E38B1677D}"/>
              </a:ext>
            </a:extLst>
          </p:cNvPr>
          <p:cNvSpPr>
            <a:spLocks noGrp="1"/>
          </p:cNvSpPr>
          <p:nvPr>
            <p:ph type="body" sz="quarter" idx="13"/>
          </p:nvPr>
        </p:nvSpPr>
        <p:spPr/>
        <p:txBody>
          <a:bodyPr/>
          <a:lstStyle/>
          <a:p>
            <a:r>
              <a:rPr lang="de-DE" dirty="0"/>
              <a:t>OPERATIONEN VERSTEHEN 7 – NUTZEN VON BEZIEHUNGEN</a:t>
            </a:r>
          </a:p>
        </p:txBody>
      </p:sp>
      <p:sp>
        <p:nvSpPr>
          <p:cNvPr id="6" name="Inhaltsplatzhalter 5">
            <a:extLst>
              <a:ext uri="{FF2B5EF4-FFF2-40B4-BE49-F238E27FC236}">
                <a16:creationId xmlns:a16="http://schemas.microsoft.com/office/drawing/2014/main" id="{714078CB-79E6-FD6D-470E-B2E4822F2F14}"/>
              </a:ext>
            </a:extLst>
          </p:cNvPr>
          <p:cNvSpPr>
            <a:spLocks noGrp="1"/>
          </p:cNvSpPr>
          <p:nvPr>
            <p:ph idx="1"/>
          </p:nvPr>
        </p:nvSpPr>
        <p:spPr>
          <a:xfrm>
            <a:off x="1096423" y="1639658"/>
            <a:ext cx="7259786" cy="4527819"/>
          </a:xfrm>
        </p:spPr>
        <p:txBody>
          <a:bodyPr/>
          <a:lstStyle/>
          <a:p>
            <a:r>
              <a:rPr lang="de-DE" dirty="0"/>
              <a:t>Die Aufgabe kompakt „Pasch würfeln“ bietet in der Erweiterung einige Anlässe für stärkere Kinder, sich mit den Beziehungen auseinanderzusetzen. So kann durch eine symbolische Notation der 3 Würfe (3 • 4 + 1 • 4 + 1 • 4) das Distributivgesetz erfahren werden (= 5 • 4 ) (siehe Folie 79). Auch das Thema Umkehraufgaben kann anhand von weiterführenden Aufgaben im Rahmen von „Pasch würfeln“ thematisiert werden. Dabei können die Ergebnisse des Wurfes (z.B. 4) und die Würfelzahl (z.B.  •  ) vorgegeben werden und die Anzahl der Würfel muss ermittelt werden (siehe Folie 80). Noch etwas schwerer ist die zweite Aufgabe, wo bereits drei Würfelreihen gewürfelt wurden und das Endergebnis (z.B. 10) vorgegeben ist.</a:t>
            </a:r>
          </a:p>
        </p:txBody>
      </p:sp>
      <p:sp>
        <p:nvSpPr>
          <p:cNvPr id="7" name="Abgerundetes Rechteck 6">
            <a:extLst>
              <a:ext uri="{FF2B5EF4-FFF2-40B4-BE49-F238E27FC236}">
                <a16:creationId xmlns:a16="http://schemas.microsoft.com/office/drawing/2014/main" id="{040B0B0C-F6E9-9784-EBBF-C2B56E8D5FF7}"/>
              </a:ext>
            </a:extLst>
          </p:cNvPr>
          <p:cNvSpPr/>
          <p:nvPr/>
        </p:nvSpPr>
        <p:spPr>
          <a:xfrm>
            <a:off x="5247249" y="4684542"/>
            <a:ext cx="239151" cy="2391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567577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4221539-C737-FDDA-147A-528A8FA50F26}"/>
              </a:ext>
            </a:extLst>
          </p:cNvPr>
          <p:cNvSpPr>
            <a:spLocks noGrp="1"/>
          </p:cNvSpPr>
          <p:nvPr>
            <p:ph type="body" sz="quarter" idx="13"/>
          </p:nvPr>
        </p:nvSpPr>
        <p:spPr/>
        <p:txBody>
          <a:bodyPr/>
          <a:lstStyle/>
          <a:p>
            <a:r>
              <a:rPr lang="de-DE" dirty="0"/>
              <a:t>FLEXIBLE OPERATIONSVORSTELLUNGEN</a:t>
            </a:r>
          </a:p>
        </p:txBody>
      </p:sp>
      <p:sp>
        <p:nvSpPr>
          <p:cNvPr id="4" name="Inhaltsplatzhalter 3">
            <a:extLst>
              <a:ext uri="{FF2B5EF4-FFF2-40B4-BE49-F238E27FC236}">
                <a16:creationId xmlns:a16="http://schemas.microsoft.com/office/drawing/2014/main" id="{B2D9438F-8F5E-ABDF-2077-232264D75496}"/>
              </a:ext>
            </a:extLst>
          </p:cNvPr>
          <p:cNvSpPr>
            <a:spLocks noGrp="1"/>
          </p:cNvSpPr>
          <p:nvPr>
            <p:ph idx="1"/>
          </p:nvPr>
        </p:nvSpPr>
        <p:spPr>
          <a:xfrm>
            <a:off x="1096423" y="1748861"/>
            <a:ext cx="7009509" cy="1680140"/>
          </a:xfrm>
        </p:spPr>
        <p:txBody>
          <a:bodyPr/>
          <a:lstStyle/>
          <a:p>
            <a:r>
              <a:rPr lang="de-DE" dirty="0"/>
              <a:t>Aufbau von tragfähigen Grundvorstellungen</a:t>
            </a:r>
          </a:p>
          <a:p>
            <a:r>
              <a:rPr lang="de-DE" dirty="0"/>
              <a:t>Flexibler Darstellungswechsel</a:t>
            </a:r>
          </a:p>
          <a:p>
            <a:r>
              <a:rPr lang="de-DE" dirty="0"/>
              <a:t>Nutzen von Beziehungen zwischen Aufgaben</a:t>
            </a:r>
          </a:p>
        </p:txBody>
      </p:sp>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77</a:t>
            </a:fld>
            <a:endParaRPr lang="de-DE" dirty="0"/>
          </a:p>
        </p:txBody>
      </p:sp>
      <p:sp>
        <p:nvSpPr>
          <p:cNvPr id="11" name="Inhaltsplatzhalter 3">
            <a:extLst>
              <a:ext uri="{FF2B5EF4-FFF2-40B4-BE49-F238E27FC236}">
                <a16:creationId xmlns:a16="http://schemas.microsoft.com/office/drawing/2014/main" id="{2496D852-1337-4911-1A7C-3F35EF3172E8}"/>
              </a:ext>
            </a:extLst>
          </p:cNvPr>
          <p:cNvSpPr txBox="1">
            <a:spLocks/>
          </p:cNvSpPr>
          <p:nvPr/>
        </p:nvSpPr>
        <p:spPr>
          <a:xfrm>
            <a:off x="1096265" y="1748861"/>
            <a:ext cx="7009509" cy="1824844"/>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Aufbau von tragfähigen Grundvorstellungen</a:t>
            </a:r>
          </a:p>
          <a:p>
            <a:r>
              <a:rPr lang="de-DE" dirty="0"/>
              <a:t>Flexibler Darstellungswechsel</a:t>
            </a:r>
          </a:p>
          <a:p>
            <a:r>
              <a:rPr lang="de-DE" b="1" dirty="0"/>
              <a:t>Nutzen von Beziehungen zwischen Aufgaben</a:t>
            </a:r>
          </a:p>
        </p:txBody>
      </p:sp>
      <p:sp>
        <p:nvSpPr>
          <p:cNvPr id="12" name="Textfeld 11">
            <a:extLst>
              <a:ext uri="{FF2B5EF4-FFF2-40B4-BE49-F238E27FC236}">
                <a16:creationId xmlns:a16="http://schemas.microsoft.com/office/drawing/2014/main" id="{B35A2D52-337C-91BF-AB2B-1A725C73767B}"/>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C2467533-A580-2112-F978-CE8B658BFCB3}"/>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8061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4221539-C737-FDDA-147A-528A8FA50F26}"/>
              </a:ext>
            </a:extLst>
          </p:cNvPr>
          <p:cNvSpPr>
            <a:spLocks noGrp="1"/>
          </p:cNvSpPr>
          <p:nvPr>
            <p:ph type="body" sz="quarter" idx="13"/>
          </p:nvPr>
        </p:nvSpPr>
        <p:spPr/>
        <p:txBody>
          <a:bodyPr/>
          <a:lstStyle/>
          <a:p>
            <a:r>
              <a:rPr lang="de-DE" dirty="0"/>
              <a:t>FLEXIBLE OPERATIONSVORSTELLUNGEN</a:t>
            </a:r>
          </a:p>
        </p:txBody>
      </p:sp>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
        <p:nvSpPr>
          <p:cNvPr id="14" name="Inhaltsplatzhalter 3">
            <a:extLst>
              <a:ext uri="{FF2B5EF4-FFF2-40B4-BE49-F238E27FC236}">
                <a16:creationId xmlns:a16="http://schemas.microsoft.com/office/drawing/2014/main" id="{24EC4D96-7FA1-A6DC-12AD-283619D9425F}"/>
              </a:ext>
            </a:extLst>
          </p:cNvPr>
          <p:cNvSpPr txBox="1">
            <a:spLocks/>
          </p:cNvSpPr>
          <p:nvPr/>
        </p:nvSpPr>
        <p:spPr>
          <a:xfrm>
            <a:off x="1096265" y="1748861"/>
            <a:ext cx="7009509" cy="1824844"/>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Aufbau von tragfähigen Grundvorstellungen</a:t>
            </a:r>
          </a:p>
          <a:p>
            <a:r>
              <a:rPr lang="de-DE" dirty="0"/>
              <a:t>Flexibler Darstellungswechsel</a:t>
            </a:r>
          </a:p>
          <a:p>
            <a:r>
              <a:rPr lang="de-DE" b="1" dirty="0"/>
              <a:t>Nutzen von Beziehungen zwischen Aufgaben</a:t>
            </a:r>
          </a:p>
        </p:txBody>
      </p:sp>
      <p:sp>
        <p:nvSpPr>
          <p:cNvPr id="15" name="Inhaltsplatzhalter 3">
            <a:extLst>
              <a:ext uri="{FF2B5EF4-FFF2-40B4-BE49-F238E27FC236}">
                <a16:creationId xmlns:a16="http://schemas.microsoft.com/office/drawing/2014/main" id="{51EB3CD9-AE83-8B52-9D6F-CF63773C54C1}"/>
              </a:ext>
            </a:extLst>
          </p:cNvPr>
          <p:cNvSpPr txBox="1">
            <a:spLocks/>
          </p:cNvSpPr>
          <p:nvPr/>
        </p:nvSpPr>
        <p:spPr>
          <a:xfrm>
            <a:off x="1096264" y="3345860"/>
            <a:ext cx="7636255" cy="2300104"/>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dirty="0"/>
              <a:t>Rechengesetze</a:t>
            </a:r>
          </a:p>
          <a:p>
            <a:pPr marL="1257300" lvl="2" indent="-342900">
              <a:buFont typeface="Courier New" panose="02070309020205020404" pitchFamily="49" charset="0"/>
              <a:buChar char="o"/>
            </a:pPr>
            <a:r>
              <a:rPr lang="de-DE" dirty="0"/>
              <a:t>Kommutativgesetz (Vertauschungsgesetz, z.B. 3 • 4 = 4 • 3)</a:t>
            </a:r>
          </a:p>
          <a:p>
            <a:pPr marL="1257300" lvl="2" indent="-342900">
              <a:buFont typeface="Courier New" panose="02070309020205020404" pitchFamily="49" charset="0"/>
              <a:buChar char="o"/>
            </a:pPr>
            <a:r>
              <a:rPr lang="de-DE" dirty="0"/>
              <a:t>Assoziativgesetz (Verknüpfungsgesetz, z.B. (4 • 3) • 2 = 4 • (3 • 2))</a:t>
            </a:r>
          </a:p>
          <a:p>
            <a:pPr marL="1257300" lvl="2" indent="-342900">
              <a:buFont typeface="Courier New" panose="02070309020205020404" pitchFamily="49" charset="0"/>
              <a:buChar char="o"/>
            </a:pPr>
            <a:r>
              <a:rPr lang="de-DE" dirty="0"/>
              <a:t>Distributivgesetz (Verteilungsgesetz, z.B. 3 • 4 + 3 • 5 = 3 • (4+5))</a:t>
            </a:r>
          </a:p>
        </p:txBody>
      </p:sp>
      <p:sp>
        <p:nvSpPr>
          <p:cNvPr id="4" name="Textfeld 3">
            <a:extLst>
              <a:ext uri="{FF2B5EF4-FFF2-40B4-BE49-F238E27FC236}">
                <a16:creationId xmlns:a16="http://schemas.microsoft.com/office/drawing/2014/main" id="{29BB906A-6504-72BF-0AC3-9360E4FA6C6B}"/>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EF58C35-ADEC-8559-BA49-0761A959DB1C}"/>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1116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4221539-C737-FDDA-147A-528A8FA50F26}"/>
              </a:ext>
            </a:extLst>
          </p:cNvPr>
          <p:cNvSpPr>
            <a:spLocks noGrp="1"/>
          </p:cNvSpPr>
          <p:nvPr>
            <p:ph type="body" sz="quarter" idx="13"/>
          </p:nvPr>
        </p:nvSpPr>
        <p:spPr/>
        <p:txBody>
          <a:bodyPr/>
          <a:lstStyle/>
          <a:p>
            <a:r>
              <a:rPr lang="de-DE" dirty="0"/>
              <a:t>FLEXIBLE OPERATIONSVORSTELLUNGEN</a:t>
            </a:r>
          </a:p>
        </p:txBody>
      </p:sp>
      <p:sp>
        <p:nvSpPr>
          <p:cNvPr id="6" name="Foliennummernplatzhalter 5">
            <a:extLst>
              <a:ext uri="{FF2B5EF4-FFF2-40B4-BE49-F238E27FC236}">
                <a16:creationId xmlns:a16="http://schemas.microsoft.com/office/drawing/2014/main" id="{A6156674-4CDA-5CDD-7096-E09EFF3C8A5E}"/>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
        <p:nvSpPr>
          <p:cNvPr id="14" name="Inhaltsplatzhalter 3">
            <a:extLst>
              <a:ext uri="{FF2B5EF4-FFF2-40B4-BE49-F238E27FC236}">
                <a16:creationId xmlns:a16="http://schemas.microsoft.com/office/drawing/2014/main" id="{24EC4D96-7FA1-A6DC-12AD-283619D9425F}"/>
              </a:ext>
            </a:extLst>
          </p:cNvPr>
          <p:cNvSpPr txBox="1">
            <a:spLocks/>
          </p:cNvSpPr>
          <p:nvPr/>
        </p:nvSpPr>
        <p:spPr>
          <a:xfrm>
            <a:off x="1096265" y="1748861"/>
            <a:ext cx="7009509" cy="1824844"/>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Aufbau von tragfähigen Grundvorstellungen</a:t>
            </a:r>
          </a:p>
          <a:p>
            <a:r>
              <a:rPr lang="de-DE" dirty="0"/>
              <a:t>Flexibler Darstellungswechsel</a:t>
            </a:r>
          </a:p>
          <a:p>
            <a:r>
              <a:rPr lang="de-DE" b="1" dirty="0"/>
              <a:t>Nutzen von Beziehungen zwischen Aufgaben</a:t>
            </a:r>
          </a:p>
        </p:txBody>
      </p:sp>
      <p:sp>
        <p:nvSpPr>
          <p:cNvPr id="15" name="Inhaltsplatzhalter 3">
            <a:extLst>
              <a:ext uri="{FF2B5EF4-FFF2-40B4-BE49-F238E27FC236}">
                <a16:creationId xmlns:a16="http://schemas.microsoft.com/office/drawing/2014/main" id="{51EB3CD9-AE83-8B52-9D6F-CF63773C54C1}"/>
              </a:ext>
            </a:extLst>
          </p:cNvPr>
          <p:cNvSpPr txBox="1">
            <a:spLocks/>
          </p:cNvSpPr>
          <p:nvPr/>
        </p:nvSpPr>
        <p:spPr>
          <a:xfrm>
            <a:off x="1096265" y="3345860"/>
            <a:ext cx="7009509" cy="2300104"/>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Courier New" panose="02070309020205020404" pitchFamily="49" charset="0"/>
              <a:buChar char="o"/>
            </a:pPr>
            <a:r>
              <a:rPr lang="de-DE" dirty="0"/>
              <a:t>Rechengesetze</a:t>
            </a:r>
          </a:p>
          <a:p>
            <a:pPr marL="800100" lvl="1" indent="-342900">
              <a:buFont typeface="Courier New" panose="02070309020205020404" pitchFamily="49" charset="0"/>
              <a:buChar char="o"/>
            </a:pPr>
            <a:r>
              <a:rPr lang="de-DE" dirty="0"/>
              <a:t>Inverse Beziehungen</a:t>
            </a:r>
          </a:p>
          <a:p>
            <a:pPr marL="1257300" lvl="2" indent="-342900">
              <a:buFont typeface="Courier New" panose="02070309020205020404" pitchFamily="49" charset="0"/>
              <a:buChar char="o"/>
            </a:pPr>
            <a:r>
              <a:rPr lang="de-DE" dirty="0"/>
              <a:t>Umkehraufgaben (z.B. 3 • 4 = 12 und 12 : 3 = 4 / 12 : 4 = 3)</a:t>
            </a:r>
          </a:p>
        </p:txBody>
      </p:sp>
      <p:sp>
        <p:nvSpPr>
          <p:cNvPr id="4" name="Textfeld 3">
            <a:extLst>
              <a:ext uri="{FF2B5EF4-FFF2-40B4-BE49-F238E27FC236}">
                <a16:creationId xmlns:a16="http://schemas.microsoft.com/office/drawing/2014/main" id="{B0C8D62B-0A89-E212-097C-53F27E2E6161}"/>
              </a:ext>
            </a:extLst>
          </p:cNvPr>
          <p:cNvSpPr txBox="1"/>
          <p:nvPr/>
        </p:nvSpPr>
        <p:spPr>
          <a:xfrm>
            <a:off x="6321347" y="786867"/>
            <a:ext cx="2330605"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/589</a:t>
            </a:r>
            <a:endParaRPr lang="de-DE" sz="1000" dirty="0">
              <a:solidFill>
                <a:srgbClr val="327D87"/>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FD70C5E8-C60A-FCCB-4AD4-3F7F62B63882}"/>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3280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CCBFD-1D08-9C4A-83EE-2B8E73A6547C}"/>
              </a:ext>
            </a:extLst>
          </p:cNvPr>
          <p:cNvSpPr>
            <a:spLocks noGrp="1"/>
          </p:cNvSpPr>
          <p:nvPr>
            <p:ph type="title"/>
          </p:nvPr>
        </p:nvSpPr>
        <p:spPr/>
        <p:txBody>
          <a:bodyPr/>
          <a:lstStyle/>
          <a:p>
            <a:r>
              <a:rPr lang="de-DE" dirty="0"/>
              <a:t>1. Reflexion der Praxisphase</a:t>
            </a:r>
          </a:p>
        </p:txBody>
      </p:sp>
      <p:sp>
        <p:nvSpPr>
          <p:cNvPr id="6" name="Foliennummernplatzhalter 5">
            <a:extLst>
              <a:ext uri="{FF2B5EF4-FFF2-40B4-BE49-F238E27FC236}">
                <a16:creationId xmlns:a16="http://schemas.microsoft.com/office/drawing/2014/main" id="{D25A4723-2A70-F546-8E40-FCDFBB49A71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13" name="Textplatzhalter 2">
            <a:extLst>
              <a:ext uri="{FF2B5EF4-FFF2-40B4-BE49-F238E27FC236}">
                <a16:creationId xmlns:a16="http://schemas.microsoft.com/office/drawing/2014/main" id="{A2C89F86-DD52-1140-A36F-83BE8453D28E}"/>
              </a:ext>
            </a:extLst>
          </p:cNvPr>
          <p:cNvSpPr>
            <a:spLocks noGrp="1"/>
          </p:cNvSpPr>
          <p:nvPr>
            <p:ph type="body" sz="quarter" idx="13"/>
          </p:nvPr>
        </p:nvSpPr>
        <p:spPr>
          <a:xfrm>
            <a:off x="1000033" y="4042063"/>
            <a:ext cx="7515317" cy="2296667"/>
          </a:xfrm>
        </p:spPr>
        <p:txBody>
          <a:bodyPr lIns="91440" tIns="45720" rIns="91440" bIns="45720" anchor="t">
            <a:normAutofit fontScale="85000" lnSpcReduction="20000"/>
          </a:bodyPr>
          <a:lstStyle/>
          <a:p>
            <a:r>
              <a:rPr lang="de-DE" dirty="0">
                <a:latin typeface="Arial"/>
                <a:cs typeface="Arial"/>
              </a:rPr>
              <a:t>Reflexionsfragen zur Durchführung der Aufgabenstellung kompakt „Zahlen darstellen":</a:t>
            </a:r>
          </a:p>
          <a:p>
            <a:pPr marL="285750" indent="-285750">
              <a:lnSpc>
                <a:spcPct val="120000"/>
              </a:lnSpc>
              <a:buFont typeface="Arial" panose="020B0604020202020204" pitchFamily="34" charset="0"/>
              <a:buChar char="•"/>
            </a:pPr>
            <a:r>
              <a:rPr lang="de-DE" dirty="0">
                <a:latin typeface="Arial"/>
                <a:cs typeface="Arial"/>
              </a:rPr>
              <a:t>Inwiefern wurden die mathematischen Zugänge und Lösungsprozesse der Kinder durch die adaptierte Basisaufgabe beeinflusst? </a:t>
            </a:r>
          </a:p>
          <a:p>
            <a:pPr marL="285750" indent="-285750">
              <a:lnSpc>
                <a:spcPct val="120000"/>
              </a:lnSpc>
              <a:buFont typeface="Arial" panose="020B0604020202020204" pitchFamily="34" charset="0"/>
              <a:buChar char="•"/>
            </a:pPr>
            <a:r>
              <a:rPr lang="de-DE" dirty="0">
                <a:latin typeface="Arial"/>
                <a:cs typeface="Arial"/>
              </a:rPr>
              <a:t>Inwiefern konnte jedes Kindes auf seinem Niveau mit der Arbeit am gemeinsamen mathematischen Thema beginnen?</a:t>
            </a:r>
          </a:p>
          <a:p>
            <a:pPr marL="285750" indent="-285750">
              <a:buFont typeface="Arial" panose="020B0604020202020204" pitchFamily="34" charset="0"/>
              <a:buChar char="•"/>
            </a:pPr>
            <a:r>
              <a:rPr lang="de-DE" dirty="0"/>
              <a:t>Inwiefern konnte jedes Kind etwas zur gemeinsamen Abschlussreflexion beitragen?</a:t>
            </a:r>
          </a:p>
        </p:txBody>
      </p:sp>
      <p:sp>
        <p:nvSpPr>
          <p:cNvPr id="14" name="Textplatzhalter 3">
            <a:extLst>
              <a:ext uri="{FF2B5EF4-FFF2-40B4-BE49-F238E27FC236}">
                <a16:creationId xmlns:a16="http://schemas.microsoft.com/office/drawing/2014/main" id="{55D52C68-015B-D840-A9E4-5E6E92C438F1}"/>
              </a:ext>
            </a:extLst>
          </p:cNvPr>
          <p:cNvSpPr>
            <a:spLocks noGrp="1"/>
          </p:cNvSpPr>
          <p:nvPr>
            <p:ph type="body" sz="quarter" idx="14"/>
          </p:nvPr>
        </p:nvSpPr>
        <p:spPr>
          <a:xfrm>
            <a:off x="1096423" y="1797268"/>
            <a:ext cx="7781339" cy="2244795"/>
          </a:xfrm>
        </p:spPr>
        <p:txBody>
          <a:bodyPr lIns="91440" tIns="45720" rIns="91440" bIns="45720" anchor="t">
            <a:normAutofit fontScale="92500" lnSpcReduction="20000"/>
          </a:bodyPr>
          <a:lstStyle/>
          <a:p>
            <a:r>
              <a:rPr lang="de-DE" dirty="0">
                <a:latin typeface="Arial"/>
                <a:cs typeface="Arial"/>
              </a:rPr>
              <a:t>Tauschen Sie sich untereinander über Ihre adaptierte und durchgeführte Basisaufgabe der Aufgabenstellung kompakt „</a:t>
            </a:r>
            <a:r>
              <a:rPr lang="de-DE" dirty="0">
                <a:latin typeface="Arial"/>
                <a:cs typeface="Arial"/>
                <a:hlinkClick r:id="rId3"/>
              </a:rPr>
              <a:t>Zahlen darstellen</a:t>
            </a:r>
            <a:r>
              <a:rPr lang="de-DE" dirty="0">
                <a:latin typeface="Arial"/>
                <a:cs typeface="Arial"/>
              </a:rPr>
              <a:t>“ aus.</a:t>
            </a:r>
          </a:p>
          <a:p>
            <a:r>
              <a:rPr lang="de-DE" dirty="0">
                <a:latin typeface="Arial"/>
                <a:cs typeface="Arial"/>
              </a:rPr>
              <a:t>Zusatzfrage: Inwiefern haben Sie Elemente der differenzsensiblen Unterrichtsplanung genutzt?</a:t>
            </a:r>
            <a:endParaRPr lang="de-DE" dirty="0"/>
          </a:p>
        </p:txBody>
      </p:sp>
    </p:spTree>
    <p:extLst>
      <p:ext uri="{BB962C8B-B14F-4D97-AF65-F5344CB8AC3E}">
        <p14:creationId xmlns:p14="http://schemas.microsoft.com/office/powerpoint/2010/main" val="132735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6" name="Einsetzen von Sonderwürfeln…"/>
          <p:cNvSpPr txBox="1"/>
          <p:nvPr/>
        </p:nvSpPr>
        <p:spPr>
          <a:xfrm>
            <a:off x="5391643" y="3213651"/>
            <a:ext cx="3245425"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Den Schwerpunkt legen auf symbolische Notationsformen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56269" indent="-156269" defTabSz="342900">
              <a:buSzPct val="145000"/>
              <a:buChar char="•"/>
              <a:defRPr>
                <a:latin typeface="Helvetica Neue"/>
                <a:ea typeface="Helvetica Neue"/>
                <a:cs typeface="Helvetica Neue"/>
                <a:sym typeface="Helvetica Neue"/>
              </a:defRPr>
            </a:pPr>
            <a:r>
              <a:rPr sz="1600" dirty="0">
                <a:latin typeface="Arial" charset="0"/>
                <a:ea typeface="Arial" charset="0"/>
                <a:cs typeface="Arial" charset="0"/>
              </a:rPr>
              <a:t>Die Anzahl der Würfe ermitteln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grpSp>
        <p:nvGrpSpPr>
          <p:cNvPr id="2789" name="Gruppieren"/>
          <p:cNvGrpSpPr/>
          <p:nvPr/>
        </p:nvGrpSpPr>
        <p:grpSpPr>
          <a:xfrm>
            <a:off x="3265220" y="3834668"/>
            <a:ext cx="2002899" cy="1129722"/>
            <a:chOff x="-26061" y="338901"/>
            <a:chExt cx="2670530" cy="1506296"/>
          </a:xfrm>
        </p:grpSpPr>
        <p:sp>
          <p:nvSpPr>
            <p:cNvPr id="2787" name="Linie"/>
            <p:cNvSpPr/>
            <p:nvPr/>
          </p:nvSpPr>
          <p:spPr>
            <a:xfrm>
              <a:off x="-26061" y="535101"/>
              <a:ext cx="2670530" cy="556948"/>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788" name="Erweiterung"/>
            <p:cNvSpPr/>
            <p:nvPr/>
          </p:nvSpPr>
          <p:spPr>
            <a:xfrm>
              <a:off x="1333931" y="338901"/>
              <a:ext cx="978200" cy="1506296"/>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lvl1pPr algn="ctr" defTabSz="457200">
                <a:spcBef>
                  <a:spcPts val="1200"/>
                </a:spcBef>
                <a:defRPr b="1">
                  <a:latin typeface="Helvetica Neue"/>
                  <a:ea typeface="Helvetica Neue"/>
                  <a:cs typeface="Helvetica Neue"/>
                  <a:sym typeface="Helvetica Neue"/>
                </a:defRPr>
              </a:lvl1pPr>
            </a:lstStyle>
            <a:p>
              <a:r>
                <a:rPr sz="1350" dirty="0"/>
                <a:t>Erweiterung</a:t>
              </a:r>
            </a:p>
          </p:txBody>
        </p:sp>
      </p:grpSp>
      <p:grpSp>
        <p:nvGrpSpPr>
          <p:cNvPr id="2799" name="Gruppieren"/>
          <p:cNvGrpSpPr/>
          <p:nvPr/>
        </p:nvGrpSpPr>
        <p:grpSpPr>
          <a:xfrm>
            <a:off x="210576" y="1922328"/>
            <a:ext cx="2790823" cy="3615072"/>
            <a:chOff x="0" y="0"/>
            <a:chExt cx="3721096" cy="4820095"/>
          </a:xfrm>
        </p:grpSpPr>
        <p:sp>
          <p:nvSpPr>
            <p:cNvPr id="2796" name="Abgerundetes Rechteck"/>
            <p:cNvSpPr/>
            <p:nvPr/>
          </p:nvSpPr>
          <p:spPr>
            <a:xfrm>
              <a:off x="207734" y="101678"/>
              <a:ext cx="3513363" cy="4718418"/>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ctr">
              <a:noAutofit/>
            </a:bodyPr>
            <a:lstStyle/>
            <a:p>
              <a:pPr algn="ctr" defTabSz="438150">
                <a:defRPr sz="2400">
                  <a:solidFill>
                    <a:srgbClr val="FFFFFF"/>
                  </a:solidFill>
                  <a:latin typeface="Helvetica Light"/>
                  <a:ea typeface="Helvetica Light"/>
                  <a:cs typeface="Helvetica Light"/>
                  <a:sym typeface="Helvetica Light"/>
                </a:defRPr>
              </a:pPr>
              <a:endParaRPr/>
            </a:p>
          </p:txBody>
        </p:sp>
        <p:sp>
          <p:nvSpPr>
            <p:cNvPr id="2797" name="Basisaufgabe…"/>
            <p:cNvSpPr txBox="1"/>
            <p:nvPr/>
          </p:nvSpPr>
          <p:spPr>
            <a:xfrm>
              <a:off x="322089" y="0"/>
              <a:ext cx="3284652" cy="1352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p>
              <a:pPr algn="ctr" defTabSz="438150">
                <a:defRPr b="1">
                  <a:latin typeface="Helvetica Neue"/>
                  <a:ea typeface="Helvetica Neue"/>
                  <a:cs typeface="Helvetica Neue"/>
                  <a:sym typeface="Helvetica Neue"/>
                </a:defRPr>
              </a:pPr>
              <a:r>
                <a:rPr sz="1350" dirty="0"/>
                <a:t>Basisaufgabe</a:t>
              </a:r>
            </a:p>
            <a:p>
              <a:pPr algn="ctr" defTabSz="342900">
                <a:spcBef>
                  <a:spcPts val="900"/>
                </a:spcBef>
                <a:defRPr b="1">
                  <a:latin typeface="Helvetica Neue"/>
                  <a:ea typeface="Helvetica Neue"/>
                  <a:cs typeface="Helvetica Neue"/>
                  <a:sym typeface="Helvetica Neue"/>
                </a:defRPr>
              </a:pPr>
              <a:r>
                <a:rPr sz="1350" dirty="0"/>
                <a:t>„</a:t>
              </a:r>
              <a:r>
                <a:rPr lang="de-DE" sz="1350" dirty="0"/>
                <a:t> Wer würfelt den höchsten Pasch?</a:t>
              </a:r>
              <a:r>
                <a:rPr sz="1350" dirty="0"/>
                <a:t>“</a:t>
              </a:r>
            </a:p>
          </p:txBody>
        </p:sp>
        <p:sp>
          <p:nvSpPr>
            <p:cNvPr id="2798" name="Beschreiben der Würfe.…"/>
            <p:cNvSpPr txBox="1"/>
            <p:nvPr/>
          </p:nvSpPr>
          <p:spPr>
            <a:xfrm>
              <a:off x="0" y="1372581"/>
              <a:ext cx="3697500" cy="34064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p>
              <a:pPr marL="310356" indent="-138906" defTabSz="342900">
                <a:buSzPct val="150000"/>
                <a:buChar char="•"/>
                <a:defRPr>
                  <a:latin typeface="Helvetica Neue"/>
                  <a:ea typeface="Helvetica Neue"/>
                  <a:cs typeface="Helvetica Neue"/>
                  <a:sym typeface="Helvetica Neue"/>
                </a:defRPr>
              </a:pPr>
              <a:r>
                <a:rPr sz="1350"/>
                <a:t>Beschreiben der Würfe.</a:t>
              </a:r>
            </a:p>
            <a:p>
              <a:pPr marL="171450" defTabSz="342900">
                <a:defRPr>
                  <a:latin typeface="Helvetica Neue"/>
                  <a:ea typeface="Helvetica Neue"/>
                  <a:cs typeface="Helvetica Neue"/>
                  <a:sym typeface="Helvetica Neue"/>
                </a:defRPr>
              </a:pPr>
              <a:endParaRPr sz="1350"/>
            </a:p>
            <a:p>
              <a:pPr marL="310356" indent="-138906" defTabSz="342900">
                <a:buSzPct val="150000"/>
                <a:buChar char="•"/>
                <a:defRPr>
                  <a:latin typeface="Helvetica Neue"/>
                  <a:ea typeface="Helvetica Neue"/>
                  <a:cs typeface="Helvetica Neue"/>
                  <a:sym typeface="Helvetica Neue"/>
                </a:defRPr>
              </a:pPr>
              <a:r>
                <a:rPr sz="1350"/>
                <a:t>Dokumentation der Würfe.</a:t>
              </a:r>
            </a:p>
            <a:p>
              <a:pPr marL="342900" indent="-171450" algn="just" defTabSz="342900">
                <a:defRPr>
                  <a:latin typeface="Helvetica Neue"/>
                  <a:ea typeface="Helvetica Neue"/>
                  <a:cs typeface="Helvetica Neue"/>
                  <a:sym typeface="Helvetica Neue"/>
                </a:defRPr>
              </a:pPr>
              <a:endParaRPr sz="1350"/>
            </a:p>
            <a:p>
              <a:pPr marL="282575" indent="-111125" defTabSz="342900">
                <a:buSzPct val="150000"/>
                <a:buChar char="•"/>
                <a:defRPr>
                  <a:latin typeface="Helvetica Neue"/>
                  <a:ea typeface="Helvetica Neue"/>
                  <a:cs typeface="Helvetica Neue"/>
                  <a:sym typeface="Helvetica Neue"/>
                </a:defRPr>
              </a:pPr>
              <a:r>
                <a:rPr sz="1350"/>
                <a:t>Sortieren und zuordnen verschiedener Darstellungen (multiplikativ)</a:t>
              </a:r>
            </a:p>
            <a:p>
              <a:pPr marL="282575" indent="-111125" algn="just" defTabSz="342900">
                <a:buSzPct val="75000"/>
                <a:buChar char="➡"/>
                <a:defRPr>
                  <a:latin typeface="Helvetica Neue"/>
                  <a:ea typeface="Helvetica Neue"/>
                  <a:cs typeface="Helvetica Neue"/>
                  <a:sym typeface="Helvetica Neue"/>
                </a:defRPr>
              </a:pPr>
              <a:endParaRPr sz="1350"/>
            </a:p>
            <a:p>
              <a:pPr marL="282575" indent="-111125" defTabSz="342900">
                <a:buSzPct val="150000"/>
                <a:buChar char="•"/>
                <a:defRPr>
                  <a:latin typeface="Helvetica Neue"/>
                  <a:ea typeface="Helvetica Neue"/>
                  <a:cs typeface="Helvetica Neue"/>
                  <a:sym typeface="Helvetica Neue"/>
                </a:defRPr>
              </a:pPr>
              <a:r>
                <a:rPr sz="1350"/>
                <a:t>Übersetzen von Darstellungsformen der Multiplikation.</a:t>
              </a:r>
            </a:p>
          </p:txBody>
        </p:sp>
      </p:grpSp>
      <p:pic>
        <p:nvPicPr>
          <p:cNvPr id="6" name="Bildschirmfoto 2018-11-06 um 17.59.14.png" descr="Bildschirmfoto 2018-11-06 um 17.59.14.png">
            <a:extLst>
              <a:ext uri="{FF2B5EF4-FFF2-40B4-BE49-F238E27FC236}">
                <a16:creationId xmlns:a16="http://schemas.microsoft.com/office/drawing/2014/main" id="{0EF5E7C4-E4C9-7A5D-19F6-84FEE3D7E182}"/>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687F9B16-4767-9CED-BA32-C9A123963B6D}"/>
              </a:ext>
            </a:extLst>
          </p:cNvPr>
          <p:cNvSpPr txBox="1">
            <a:spLocks/>
          </p:cNvSpPr>
          <p:nvPr/>
        </p:nvSpPr>
        <p:spPr>
          <a:xfrm>
            <a:off x="1096422" y="1059424"/>
            <a:ext cx="7056978"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AUFGABENSTELLUNG KOMPAKT PASCH WÜRFELN - ERWEITERUNG</a:t>
            </a:r>
          </a:p>
        </p:txBody>
      </p:sp>
      <p:sp>
        <p:nvSpPr>
          <p:cNvPr id="2" name="Textfeld 1">
            <a:extLst>
              <a:ext uri="{FF2B5EF4-FFF2-40B4-BE49-F238E27FC236}">
                <a16:creationId xmlns:a16="http://schemas.microsoft.com/office/drawing/2014/main" id="{61080E41-6468-E0B6-2091-224B10E8DCF1}"/>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4" name="Foliennummernplatzhalter 4">
            <a:extLst>
              <a:ext uri="{FF2B5EF4-FFF2-40B4-BE49-F238E27FC236}">
                <a16:creationId xmlns:a16="http://schemas.microsoft.com/office/drawing/2014/main" id="{C158DAD0-7E23-226F-A1AF-20DDCA5E0079}"/>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80</a:t>
            </a:fld>
            <a:endParaRPr lang="de-DE" dirty="0"/>
          </a:p>
        </p:txBody>
      </p:sp>
      <p:sp>
        <p:nvSpPr>
          <p:cNvPr id="10" name="Titel 1">
            <a:extLst>
              <a:ext uri="{FF2B5EF4-FFF2-40B4-BE49-F238E27FC236}">
                <a16:creationId xmlns:a16="http://schemas.microsoft.com/office/drawing/2014/main" id="{EA88485D-4180-B74A-2C5E-2B4E22B08B6F}"/>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21861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6" name="Einsetzen von Sonderwürfeln…"/>
          <p:cNvSpPr txBox="1"/>
          <p:nvPr/>
        </p:nvSpPr>
        <p:spPr>
          <a:xfrm>
            <a:off x="5391643" y="3213651"/>
            <a:ext cx="3006769"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Einsetzen von Sonderwürfeln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38906" indent="-138906" defTabSz="34290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Den Schwerpunkt legen auf symbolische Notationsformen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56269" indent="-156269" defTabSz="342900">
              <a:buSzPct val="145000"/>
              <a:buChar char="•"/>
              <a:defRPr>
                <a:latin typeface="Helvetica Neue"/>
                <a:ea typeface="Helvetica Neue"/>
                <a:cs typeface="Helvetica Neue"/>
                <a:sym typeface="Helvetica Neue"/>
              </a:defRPr>
            </a:pPr>
            <a:r>
              <a:rPr sz="1600" dirty="0">
                <a:latin typeface="Arial" charset="0"/>
                <a:ea typeface="Arial" charset="0"/>
                <a:cs typeface="Arial" charset="0"/>
              </a:rPr>
              <a:t>Die Anzahl der Würfe ermitteln</a:t>
            </a:r>
          </a:p>
          <a:p>
            <a:pPr defTabSz="342900">
              <a:defRPr>
                <a:latin typeface="Helvetica Neue"/>
                <a:ea typeface="Helvetica Neue"/>
                <a:cs typeface="Helvetica Neue"/>
                <a:sym typeface="Helvetica Neue"/>
              </a:defRPr>
            </a:pPr>
            <a:endParaRPr sz="1600" dirty="0">
              <a:latin typeface="Arial" charset="0"/>
              <a:ea typeface="Arial" charset="0"/>
              <a:cs typeface="Arial" charset="0"/>
            </a:endParaRPr>
          </a:p>
          <a:p>
            <a:pPr marL="129646" indent="-129646" defTabSz="438150">
              <a:buSzPct val="150000"/>
              <a:buChar char="•"/>
              <a:defRPr>
                <a:latin typeface="Helvetica Neue"/>
                <a:ea typeface="Helvetica Neue"/>
                <a:cs typeface="Helvetica Neue"/>
                <a:sym typeface="Helvetica Neue"/>
              </a:defRPr>
            </a:pPr>
            <a:r>
              <a:rPr sz="1600" dirty="0">
                <a:latin typeface="Arial" charset="0"/>
                <a:ea typeface="Arial" charset="0"/>
                <a:cs typeface="Arial" charset="0"/>
              </a:rPr>
              <a:t>Zuordnen ausgewählter Darstellungen</a:t>
            </a:r>
          </a:p>
        </p:txBody>
      </p:sp>
      <p:sp>
        <p:nvSpPr>
          <p:cNvPr id="2788" name="Erweiterung"/>
          <p:cNvSpPr/>
          <p:nvPr/>
        </p:nvSpPr>
        <p:spPr>
          <a:xfrm>
            <a:off x="4285215" y="3834668"/>
            <a:ext cx="733651" cy="1129722"/>
          </a:xfrm>
          <a:prstGeom prst="line">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lvl1pPr algn="ctr" defTabSz="457200">
              <a:spcBef>
                <a:spcPts val="1200"/>
              </a:spcBef>
              <a:defRPr b="1">
                <a:latin typeface="Helvetica Neue"/>
                <a:ea typeface="Helvetica Neue"/>
                <a:cs typeface="Helvetica Neue"/>
                <a:sym typeface="Helvetica Neue"/>
              </a:defRPr>
            </a:lvl1pPr>
          </a:lstStyle>
          <a:p>
            <a:r>
              <a:rPr sz="1350" dirty="0"/>
              <a:t>Erweiterung</a:t>
            </a:r>
          </a:p>
        </p:txBody>
      </p:sp>
      <p:pic>
        <p:nvPicPr>
          <p:cNvPr id="6" name="Bildschirmfoto 2018-11-06 um 17.59.14.png" descr="Bildschirmfoto 2018-11-06 um 17.59.14.png">
            <a:extLst>
              <a:ext uri="{FF2B5EF4-FFF2-40B4-BE49-F238E27FC236}">
                <a16:creationId xmlns:a16="http://schemas.microsoft.com/office/drawing/2014/main" id="{0EF5E7C4-E4C9-7A5D-19F6-84FEE3D7E182}"/>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2" name="Textfeld 1">
            <a:extLst>
              <a:ext uri="{FF2B5EF4-FFF2-40B4-BE49-F238E27FC236}">
                <a16:creationId xmlns:a16="http://schemas.microsoft.com/office/drawing/2014/main" id="{5A8327CE-A15A-969F-676C-4E25AE03EF44}"/>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3" name="Textplatzhalter 2">
            <a:extLst>
              <a:ext uri="{FF2B5EF4-FFF2-40B4-BE49-F238E27FC236}">
                <a16:creationId xmlns:a16="http://schemas.microsoft.com/office/drawing/2014/main" id="{9F7A5FA9-4634-5263-487E-6F056C6CB9D0}"/>
              </a:ext>
            </a:extLst>
          </p:cNvPr>
          <p:cNvSpPr txBox="1">
            <a:spLocks/>
          </p:cNvSpPr>
          <p:nvPr/>
        </p:nvSpPr>
        <p:spPr>
          <a:xfrm>
            <a:off x="1096422" y="1059424"/>
            <a:ext cx="7056978"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AUFGABENSTELLUNG KOMPAKT PASCH WÜRFELN - ERWEITERUNG</a:t>
            </a:r>
          </a:p>
        </p:txBody>
      </p:sp>
      <p:sp>
        <p:nvSpPr>
          <p:cNvPr id="8" name="Foliennummernplatzhalter 4">
            <a:extLst>
              <a:ext uri="{FF2B5EF4-FFF2-40B4-BE49-F238E27FC236}">
                <a16:creationId xmlns:a16="http://schemas.microsoft.com/office/drawing/2014/main" id="{4B0FE1EC-6199-BD7E-B156-54F58B8DB388}"/>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81</a:t>
            </a:fld>
            <a:endParaRPr lang="de-DE" dirty="0"/>
          </a:p>
        </p:txBody>
      </p:sp>
      <p:sp>
        <p:nvSpPr>
          <p:cNvPr id="10" name="Titel 1">
            <a:extLst>
              <a:ext uri="{FF2B5EF4-FFF2-40B4-BE49-F238E27FC236}">
                <a16:creationId xmlns:a16="http://schemas.microsoft.com/office/drawing/2014/main" id="{26B0AD47-A8B3-3D64-74BF-D87E3A2990E4}"/>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322712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868 0.00578 L -0.28871 -0.22917 " pathEditMode="relative" rAng="0" ptsTypes="AA">
                                      <p:cBhvr>
                                        <p:cTn id="6" dur="1000" fill="hold"/>
                                        <p:tgtEl>
                                          <p:spTgt spid="2788"/>
                                        </p:tgtEl>
                                        <p:attrNameLst>
                                          <p:attrName>ppt_x</p:attrName>
                                          <p:attrName>ppt_y</p:attrName>
                                        </p:attrNameLst>
                                      </p:cBhvr>
                                      <p:rCtr x="-14010" y="-11759"/>
                                    </p:animMotion>
                                  </p:childTnLst>
                                </p:cTn>
                              </p:par>
                              <p:par>
                                <p:cTn id="7" presetID="0" presetClass="path" presetSubtype="0" accel="50000" decel="50000" fill="hold" grpId="0" nodeType="withEffect">
                                  <p:stCondLst>
                                    <p:cond delay="0"/>
                                  </p:stCondLst>
                                  <p:childTnLst>
                                    <p:animMotion origin="layout" path="M -0.00416 -0.00486 L -0.55711 -0.11459 " pathEditMode="relative" rAng="0" ptsTypes="AA">
                                      <p:cBhvr>
                                        <p:cTn id="8" dur="1000" fill="hold"/>
                                        <p:tgtEl>
                                          <p:spTgt spid="2786"/>
                                        </p:tgtEl>
                                        <p:attrNameLst>
                                          <p:attrName>ppt_x</p:attrName>
                                          <p:attrName>ppt_y</p:attrName>
                                        </p:attrNameLst>
                                      </p:cBhvr>
                                      <p:rCtr x="-27656" y="-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6" grpId="0" animBg="1"/>
      <p:bldP spid="278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5" name="Bildschirmfoto 2018-10-20 um 18.21.13.png" descr="Bildschirmfoto 2018-10-20 um 18.21.13.png"/>
          <p:cNvPicPr>
            <a:picLocks/>
          </p:cNvPicPr>
          <p:nvPr/>
        </p:nvPicPr>
        <p:blipFill>
          <a:blip r:embed="rId3"/>
          <a:stretch>
            <a:fillRect/>
          </a:stretch>
        </p:blipFill>
        <p:spPr>
          <a:xfrm>
            <a:off x="4674870" y="1725929"/>
            <a:ext cx="4304045" cy="2147301"/>
          </a:xfrm>
          <a:prstGeom prst="rect">
            <a:avLst/>
          </a:prstGeom>
          <a:effectLst>
            <a:outerShdw blurRad="190500" dist="8455" dir="5400000" rotWithShape="0">
              <a:srgbClr val="000000"/>
            </a:outerShdw>
          </a:effectLst>
        </p:spPr>
      </p:pic>
      <p:pic>
        <p:nvPicPr>
          <p:cNvPr id="2896" name="Bildschirmfoto 2018-10-20 um 18.20.30.png" descr="Bildschirmfoto 2018-10-20 um 18.20.30.png"/>
          <p:cNvPicPr>
            <a:picLocks/>
          </p:cNvPicPr>
          <p:nvPr/>
        </p:nvPicPr>
        <p:blipFill>
          <a:blip r:embed="rId4"/>
          <a:stretch>
            <a:fillRect/>
          </a:stretch>
        </p:blipFill>
        <p:spPr>
          <a:xfrm>
            <a:off x="3998012" y="3822258"/>
            <a:ext cx="4821766" cy="2316217"/>
          </a:xfrm>
          <a:prstGeom prst="rect">
            <a:avLst/>
          </a:prstGeom>
          <a:effectLst>
            <a:outerShdw blurRad="190500" dist="8455" dir="5400000" rotWithShape="0">
              <a:srgbClr val="000000"/>
            </a:outerShdw>
          </a:effectLst>
        </p:spPr>
      </p:pic>
      <p:sp>
        <p:nvSpPr>
          <p:cNvPr id="11" name="Einsetzen von Sonderwürfeln…"/>
          <p:cNvSpPr txBox="1"/>
          <p:nvPr/>
        </p:nvSpPr>
        <p:spPr>
          <a:xfrm>
            <a:off x="278971" y="2442404"/>
            <a:ext cx="3043923"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t>Einsetzen von Sonderwürfeln</a:t>
            </a:r>
          </a:p>
          <a:p>
            <a:pPr defTabSz="342900">
              <a:defRPr>
                <a:latin typeface="Helvetica Neue"/>
                <a:ea typeface="Helvetica Neue"/>
                <a:cs typeface="Helvetica Neue"/>
                <a:sym typeface="Helvetica Neue"/>
              </a:defRPr>
            </a:pPr>
            <a:endParaRPr sz="1600" dirty="0"/>
          </a:p>
          <a:p>
            <a:pPr marL="138906" indent="-138906" defTabSz="342900">
              <a:buSzPct val="150000"/>
              <a:buChar char="•"/>
              <a:defRPr>
                <a:latin typeface="Helvetica Neue"/>
                <a:ea typeface="Helvetica Neue"/>
                <a:cs typeface="Helvetica Neue"/>
                <a:sym typeface="Helvetica Neue"/>
              </a:defRPr>
            </a:pPr>
            <a:r>
              <a:rPr sz="1600" dirty="0"/>
              <a:t>Den Schwerpunkt legen auf symbolische Notationsformen</a:t>
            </a:r>
          </a:p>
          <a:p>
            <a:pPr defTabSz="342900">
              <a:defRPr>
                <a:latin typeface="Helvetica Neue"/>
                <a:ea typeface="Helvetica Neue"/>
                <a:cs typeface="Helvetica Neue"/>
                <a:sym typeface="Helvetica Neue"/>
              </a:defRPr>
            </a:pPr>
            <a:endParaRPr sz="1600" dirty="0"/>
          </a:p>
          <a:p>
            <a:pPr marL="156269" indent="-156269" defTabSz="342900">
              <a:buSzPct val="145000"/>
              <a:buChar char="•"/>
              <a:defRPr>
                <a:latin typeface="Helvetica Neue"/>
                <a:ea typeface="Helvetica Neue"/>
                <a:cs typeface="Helvetica Neue"/>
                <a:sym typeface="Helvetica Neue"/>
              </a:defRPr>
            </a:pPr>
            <a:r>
              <a:rPr sz="1600" dirty="0"/>
              <a:t>Die Anzahl der Würfe ermitteln</a:t>
            </a:r>
          </a:p>
          <a:p>
            <a:pPr defTabSz="342900">
              <a:defRPr>
                <a:latin typeface="Helvetica Neue"/>
                <a:ea typeface="Helvetica Neue"/>
                <a:cs typeface="Helvetica Neue"/>
                <a:sym typeface="Helvetica Neue"/>
              </a:defRPr>
            </a:pPr>
            <a:endParaRPr sz="1600" dirty="0"/>
          </a:p>
          <a:p>
            <a:pPr marL="129646" indent="-129646" defTabSz="438150">
              <a:buSzPct val="150000"/>
              <a:buChar char="•"/>
              <a:defRPr>
                <a:latin typeface="Helvetica Neue"/>
                <a:ea typeface="Helvetica Neue"/>
                <a:cs typeface="Helvetica Neue"/>
                <a:sym typeface="Helvetica Neue"/>
              </a:defRPr>
            </a:pPr>
            <a:r>
              <a:rPr sz="1600" dirty="0"/>
              <a:t>Zuordnen ausgewählter Darstellungen</a:t>
            </a:r>
          </a:p>
        </p:txBody>
      </p:sp>
      <p:sp>
        <p:nvSpPr>
          <p:cNvPr id="12" name="Erweiterung"/>
          <p:cNvSpPr txBox="1"/>
          <p:nvPr/>
        </p:nvSpPr>
        <p:spPr>
          <a:xfrm>
            <a:off x="343478" y="2218724"/>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t>Erweiterung</a:t>
            </a:r>
          </a:p>
          <a:p>
            <a:pPr algn="ctr" defTabSz="342900">
              <a:spcBef>
                <a:spcPts val="900"/>
              </a:spcBef>
              <a:defRPr b="1">
                <a:latin typeface="Helvetica Neue"/>
                <a:ea typeface="Helvetica Neue"/>
                <a:cs typeface="Helvetica Neue"/>
                <a:sym typeface="Helvetica Neue"/>
              </a:defRPr>
            </a:pPr>
            <a:endParaRPr sz="1350" dirty="0"/>
          </a:p>
        </p:txBody>
      </p:sp>
      <p:sp>
        <p:nvSpPr>
          <p:cNvPr id="13" name="Abgerundetes Rechteck"/>
          <p:cNvSpPr/>
          <p:nvPr/>
        </p:nvSpPr>
        <p:spPr>
          <a:xfrm>
            <a:off x="278971" y="2953440"/>
            <a:ext cx="3048943" cy="581329"/>
          </a:xfrm>
          <a:prstGeom prst="roundRect">
            <a:avLst>
              <a:gd name="adj" fmla="val 44820"/>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F2549902-1AEA-6B78-365C-FD95A7B7879B}"/>
              </a:ext>
            </a:extLst>
          </p:cNvPr>
          <p:cNvPicPr>
            <a:picLocks noChangeAspect="1"/>
          </p:cNvPicPr>
          <p:nvPr/>
        </p:nvPicPr>
        <p:blipFill>
          <a:blip r:embed="rId5"/>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8426F26E-05B9-3A65-D165-F4862C244B42}"/>
              </a:ext>
            </a:extLst>
          </p:cNvPr>
          <p:cNvSpPr txBox="1">
            <a:spLocks/>
          </p:cNvSpPr>
          <p:nvPr/>
        </p:nvSpPr>
        <p:spPr>
          <a:xfrm>
            <a:off x="1096423" y="1059424"/>
            <a:ext cx="7110876"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NUTZEN VON BEZIEHUNGEN - AUFGABENSTELLUNG KOMPAKT PASCH WÜRFELN - ERWEITERUNG</a:t>
            </a:r>
          </a:p>
        </p:txBody>
      </p:sp>
      <p:grpSp>
        <p:nvGrpSpPr>
          <p:cNvPr id="8" name="Gruppieren 7">
            <a:extLst>
              <a:ext uri="{FF2B5EF4-FFF2-40B4-BE49-F238E27FC236}">
                <a16:creationId xmlns:a16="http://schemas.microsoft.com/office/drawing/2014/main" id="{2C1A0848-548A-89B7-483E-5B15F240076C}"/>
              </a:ext>
            </a:extLst>
          </p:cNvPr>
          <p:cNvGrpSpPr/>
          <p:nvPr/>
        </p:nvGrpSpPr>
        <p:grpSpPr>
          <a:xfrm>
            <a:off x="5990178" y="5076060"/>
            <a:ext cx="1939445" cy="400050"/>
            <a:chOff x="5990178" y="5076060"/>
            <a:chExt cx="1939445" cy="400050"/>
          </a:xfrm>
        </p:grpSpPr>
        <p:sp>
          <p:nvSpPr>
            <p:cNvPr id="4" name="Abgerundetes Rechteck 3">
              <a:extLst>
                <a:ext uri="{FF2B5EF4-FFF2-40B4-BE49-F238E27FC236}">
                  <a16:creationId xmlns:a16="http://schemas.microsoft.com/office/drawing/2014/main" id="{FAEB9A9B-D82E-2AE9-487C-1DAAC27AD36B}"/>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5BE29EF7-EFD0-2DD2-02DD-8D19227E9F06}"/>
                </a:ext>
              </a:extLst>
            </p:cNvPr>
            <p:cNvSpPr txBox="1"/>
            <p:nvPr/>
          </p:nvSpPr>
          <p:spPr>
            <a:xfrm>
              <a:off x="5990178" y="5085058"/>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Distributivgesetz</a:t>
              </a:r>
            </a:p>
          </p:txBody>
        </p:sp>
      </p:grpSp>
      <p:sp>
        <p:nvSpPr>
          <p:cNvPr id="3" name="Textfeld 2">
            <a:extLst>
              <a:ext uri="{FF2B5EF4-FFF2-40B4-BE49-F238E27FC236}">
                <a16:creationId xmlns:a16="http://schemas.microsoft.com/office/drawing/2014/main" id="{27002934-2CC7-215F-8270-FEEA2BA4C014}"/>
              </a:ext>
            </a:extLst>
          </p:cNvPr>
          <p:cNvSpPr txBox="1"/>
          <p:nvPr/>
        </p:nvSpPr>
        <p:spPr>
          <a:xfrm>
            <a:off x="6856221" y="6100326"/>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10" name="Foliennummernplatzhalter 4">
            <a:extLst>
              <a:ext uri="{FF2B5EF4-FFF2-40B4-BE49-F238E27FC236}">
                <a16:creationId xmlns:a16="http://schemas.microsoft.com/office/drawing/2014/main" id="{17505EBD-6DB6-40A4-2A2F-7D7CFC828622}"/>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82</a:t>
            </a:fld>
            <a:endParaRPr lang="de-DE" dirty="0"/>
          </a:p>
        </p:txBody>
      </p:sp>
      <p:sp>
        <p:nvSpPr>
          <p:cNvPr id="16" name="Titel 1">
            <a:extLst>
              <a:ext uri="{FF2B5EF4-FFF2-40B4-BE49-F238E27FC236}">
                <a16:creationId xmlns:a16="http://schemas.microsoft.com/office/drawing/2014/main" id="{8CF53E7E-C983-AF8D-4233-E1FF35520A82}"/>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78236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5" name="Bildschirmfoto 2018-10-20 um 19.59.14.png" descr="Bildschirmfoto 2018-10-20 um 19.59.14.png"/>
          <p:cNvPicPr>
            <a:picLocks/>
          </p:cNvPicPr>
          <p:nvPr/>
        </p:nvPicPr>
        <p:blipFill>
          <a:blip r:embed="rId3"/>
          <a:stretch>
            <a:fillRect/>
          </a:stretch>
        </p:blipFill>
        <p:spPr>
          <a:xfrm>
            <a:off x="3482808" y="1809436"/>
            <a:ext cx="2751572" cy="3781704"/>
          </a:xfrm>
          <a:prstGeom prst="rect">
            <a:avLst/>
          </a:prstGeom>
          <a:effectLst>
            <a:outerShdw blurRad="190500" dist="8455" dir="5400000" rotWithShape="0">
              <a:srgbClr val="000000"/>
            </a:outerShdw>
          </a:effectLst>
        </p:spPr>
      </p:pic>
      <p:sp>
        <p:nvSpPr>
          <p:cNvPr id="2906" name="Hannah hat auf ihrem Zettel bereits…"/>
          <p:cNvSpPr txBox="1"/>
          <p:nvPr/>
        </p:nvSpPr>
        <p:spPr>
          <a:xfrm>
            <a:off x="6262053" y="2763432"/>
            <a:ext cx="2716862" cy="1554272"/>
          </a:xfrm>
          <a:prstGeom prst="rect">
            <a:avLst/>
          </a:prstGeom>
          <a:solidFill>
            <a:srgbClr val="FFFFFF"/>
          </a:solidFill>
          <a:ln w="12700">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38100" tIns="38100" rIns="38100" bIns="38100" anchor="ctr">
            <a:spAutoFit/>
          </a:bodyPr>
          <a:lstStyle/>
          <a:p>
            <a:pPr defTabSz="438150">
              <a:defRPr sz="1600" b="1">
                <a:latin typeface="Helvetica Neue"/>
                <a:ea typeface="Helvetica Neue"/>
                <a:cs typeface="Helvetica Neue"/>
                <a:sym typeface="Helvetica Neue"/>
              </a:defRPr>
            </a:pPr>
            <a:r>
              <a:rPr sz="1200" dirty="0"/>
              <a:t>Hannah hat auf ihrem Zettel bereits </a:t>
            </a:r>
          </a:p>
          <a:p>
            <a:pPr defTabSz="438150">
              <a:defRPr sz="1600" b="1">
                <a:latin typeface="Helvetica Neue"/>
                <a:ea typeface="Helvetica Neue"/>
                <a:cs typeface="Helvetica Neue"/>
                <a:sym typeface="Helvetica Neue"/>
              </a:defRPr>
            </a:pPr>
            <a:r>
              <a:rPr sz="1200" dirty="0"/>
              <a:t>die Einer, Zweier und Dreier-Reihe ausgefüllt.</a:t>
            </a:r>
          </a:p>
          <a:p>
            <a:pPr defTabSz="438150">
              <a:defRPr sz="1600" b="1">
                <a:latin typeface="Helvetica Neue"/>
                <a:ea typeface="Helvetica Neue"/>
                <a:cs typeface="Helvetica Neue"/>
                <a:sym typeface="Helvetica Neue"/>
              </a:defRPr>
            </a:pPr>
            <a:r>
              <a:rPr sz="1200" dirty="0"/>
              <a:t>Zusammen hat sie 10 Punkte.</a:t>
            </a:r>
          </a:p>
          <a:p>
            <a:pPr defTabSz="438150">
              <a:defRPr sz="1600" b="1">
                <a:latin typeface="Helvetica Neue"/>
                <a:ea typeface="Helvetica Neue"/>
                <a:cs typeface="Helvetica Neue"/>
                <a:sym typeface="Helvetica Neue"/>
              </a:defRPr>
            </a:pPr>
            <a:r>
              <a:rPr sz="1200" dirty="0"/>
              <a:t>Wie hat sie gewürfelt? </a:t>
            </a:r>
          </a:p>
          <a:p>
            <a:pPr defTabSz="438150">
              <a:defRPr sz="1600" b="1">
                <a:latin typeface="Helvetica Neue"/>
                <a:ea typeface="Helvetica Neue"/>
                <a:cs typeface="Helvetica Neue"/>
                <a:sym typeface="Helvetica Neue"/>
              </a:defRPr>
            </a:pPr>
            <a:endParaRPr sz="1200" dirty="0"/>
          </a:p>
          <a:p>
            <a:pPr defTabSz="438150">
              <a:defRPr sz="1600" b="1">
                <a:latin typeface="Helvetica Neue"/>
                <a:ea typeface="Helvetica Neue"/>
                <a:cs typeface="Helvetica Neue"/>
                <a:sym typeface="Helvetica Neue"/>
              </a:defRPr>
            </a:pPr>
            <a:r>
              <a:rPr sz="1200" dirty="0"/>
              <a:t>Finde verschiedene Möglichkeiten!</a:t>
            </a:r>
          </a:p>
          <a:p>
            <a:pPr defTabSz="438150">
              <a:defRPr sz="1600" b="1">
                <a:latin typeface="Helvetica Neue"/>
                <a:ea typeface="Helvetica Neue"/>
                <a:cs typeface="Helvetica Neue"/>
                <a:sym typeface="Helvetica Neue"/>
              </a:defRPr>
            </a:pPr>
            <a:r>
              <a:rPr sz="1200" dirty="0"/>
              <a:t>Wie gehst du vor?</a:t>
            </a:r>
          </a:p>
        </p:txBody>
      </p:sp>
      <p:sp>
        <p:nvSpPr>
          <p:cNvPr id="15" name="Einsetzen von Sonderwürfeln…"/>
          <p:cNvSpPr txBox="1"/>
          <p:nvPr/>
        </p:nvSpPr>
        <p:spPr>
          <a:xfrm>
            <a:off x="303703" y="2460333"/>
            <a:ext cx="3043923"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t>Einsetzen von Sonderwürfeln</a:t>
            </a:r>
          </a:p>
          <a:p>
            <a:pPr defTabSz="342900">
              <a:defRPr>
                <a:latin typeface="Helvetica Neue"/>
                <a:ea typeface="Helvetica Neue"/>
                <a:cs typeface="Helvetica Neue"/>
                <a:sym typeface="Helvetica Neue"/>
              </a:defRPr>
            </a:pPr>
            <a:endParaRPr sz="1600" dirty="0"/>
          </a:p>
          <a:p>
            <a:pPr marL="138906" indent="-138906" defTabSz="342900">
              <a:buSzPct val="150000"/>
              <a:buChar char="•"/>
              <a:defRPr>
                <a:latin typeface="Helvetica Neue"/>
                <a:ea typeface="Helvetica Neue"/>
                <a:cs typeface="Helvetica Neue"/>
                <a:sym typeface="Helvetica Neue"/>
              </a:defRPr>
            </a:pPr>
            <a:r>
              <a:rPr sz="1600" dirty="0"/>
              <a:t>Den Schwerpunkt legen auf symbolische Notationsformen</a:t>
            </a:r>
          </a:p>
          <a:p>
            <a:pPr defTabSz="342900">
              <a:defRPr>
                <a:latin typeface="Helvetica Neue"/>
                <a:ea typeface="Helvetica Neue"/>
                <a:cs typeface="Helvetica Neue"/>
                <a:sym typeface="Helvetica Neue"/>
              </a:defRPr>
            </a:pPr>
            <a:endParaRPr sz="1600" dirty="0"/>
          </a:p>
          <a:p>
            <a:pPr marL="156269" indent="-156269" defTabSz="342900">
              <a:buSzPct val="145000"/>
              <a:buChar char="•"/>
              <a:defRPr>
                <a:latin typeface="Helvetica Neue"/>
                <a:ea typeface="Helvetica Neue"/>
                <a:cs typeface="Helvetica Neue"/>
                <a:sym typeface="Helvetica Neue"/>
              </a:defRPr>
            </a:pPr>
            <a:r>
              <a:rPr sz="1600" dirty="0"/>
              <a:t>Die Anzahl der Würfe ermitteln</a:t>
            </a:r>
          </a:p>
          <a:p>
            <a:pPr defTabSz="342900">
              <a:defRPr>
                <a:latin typeface="Helvetica Neue"/>
                <a:ea typeface="Helvetica Neue"/>
                <a:cs typeface="Helvetica Neue"/>
                <a:sym typeface="Helvetica Neue"/>
              </a:defRPr>
            </a:pPr>
            <a:endParaRPr sz="1600" dirty="0"/>
          </a:p>
          <a:p>
            <a:pPr marL="129646" indent="-129646" defTabSz="438150">
              <a:buSzPct val="150000"/>
              <a:buChar char="•"/>
              <a:defRPr>
                <a:latin typeface="Helvetica Neue"/>
                <a:ea typeface="Helvetica Neue"/>
                <a:cs typeface="Helvetica Neue"/>
                <a:sym typeface="Helvetica Neue"/>
              </a:defRPr>
            </a:pPr>
            <a:r>
              <a:rPr sz="1600" dirty="0"/>
              <a:t>Zuordnen ausgewählter Darstellungen</a:t>
            </a:r>
          </a:p>
        </p:txBody>
      </p:sp>
      <p:sp>
        <p:nvSpPr>
          <p:cNvPr id="16" name="Erweiterung"/>
          <p:cNvSpPr txBox="1"/>
          <p:nvPr/>
        </p:nvSpPr>
        <p:spPr>
          <a:xfrm>
            <a:off x="368210" y="2236653"/>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t>Erweiterung</a:t>
            </a:r>
          </a:p>
          <a:p>
            <a:pPr algn="ctr" defTabSz="342900">
              <a:spcBef>
                <a:spcPts val="900"/>
              </a:spcBef>
              <a:defRPr b="1">
                <a:latin typeface="Helvetica Neue"/>
                <a:ea typeface="Helvetica Neue"/>
                <a:cs typeface="Helvetica Neue"/>
                <a:sym typeface="Helvetica Neue"/>
              </a:defRPr>
            </a:pPr>
            <a:endParaRPr sz="1350" dirty="0"/>
          </a:p>
        </p:txBody>
      </p:sp>
      <p:sp>
        <p:nvSpPr>
          <p:cNvPr id="17" name="Abgerundetes Rechteck"/>
          <p:cNvSpPr/>
          <p:nvPr/>
        </p:nvSpPr>
        <p:spPr>
          <a:xfrm>
            <a:off x="298683" y="3700288"/>
            <a:ext cx="3048943" cy="313802"/>
          </a:xfrm>
          <a:prstGeom prst="roundRect">
            <a:avLst>
              <a:gd name="adj" fmla="val 44820"/>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1DF1F1BD-06A9-5D3C-A2BC-05EC750359FC}"/>
              </a:ext>
            </a:extLst>
          </p:cNvPr>
          <p:cNvPicPr>
            <a:picLocks noChangeAspect="1"/>
          </p:cNvPicPr>
          <p:nvPr/>
        </p:nvPicPr>
        <p:blipFill>
          <a:blip r:embed="rId4"/>
          <a:stretch>
            <a:fillRect/>
          </a:stretch>
        </p:blipFill>
        <p:spPr>
          <a:xfrm>
            <a:off x="452143" y="1032861"/>
            <a:ext cx="517227" cy="498755"/>
          </a:xfrm>
          <a:prstGeom prst="rect">
            <a:avLst/>
          </a:prstGeom>
          <a:ln w="12700">
            <a:miter lim="400000"/>
          </a:ln>
        </p:spPr>
      </p:pic>
      <p:grpSp>
        <p:nvGrpSpPr>
          <p:cNvPr id="2" name="Gruppieren 1">
            <a:extLst>
              <a:ext uri="{FF2B5EF4-FFF2-40B4-BE49-F238E27FC236}">
                <a16:creationId xmlns:a16="http://schemas.microsoft.com/office/drawing/2014/main" id="{7CE6A822-B3CF-4380-13A1-C150896C7221}"/>
              </a:ext>
            </a:extLst>
          </p:cNvPr>
          <p:cNvGrpSpPr/>
          <p:nvPr/>
        </p:nvGrpSpPr>
        <p:grpSpPr>
          <a:xfrm>
            <a:off x="5915766" y="4405396"/>
            <a:ext cx="1939445" cy="400050"/>
            <a:chOff x="5990178" y="5076060"/>
            <a:chExt cx="1939445" cy="400050"/>
          </a:xfrm>
        </p:grpSpPr>
        <p:sp>
          <p:nvSpPr>
            <p:cNvPr id="3" name="Abgerundetes Rechteck 2">
              <a:extLst>
                <a:ext uri="{FF2B5EF4-FFF2-40B4-BE49-F238E27FC236}">
                  <a16:creationId xmlns:a16="http://schemas.microsoft.com/office/drawing/2014/main" id="{8BCCC0A1-3874-0896-FAE6-69AFCB40827D}"/>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9C6B7FEB-C02A-3BD2-CB9B-E16F3397F334}"/>
                </a:ext>
              </a:extLst>
            </p:cNvPr>
            <p:cNvSpPr txBox="1"/>
            <p:nvPr/>
          </p:nvSpPr>
          <p:spPr>
            <a:xfrm>
              <a:off x="5990178" y="5085058"/>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Umkehraufgaben</a:t>
              </a:r>
            </a:p>
          </p:txBody>
        </p:sp>
      </p:grpSp>
      <p:sp>
        <p:nvSpPr>
          <p:cNvPr id="8" name="Textfeld 7">
            <a:extLst>
              <a:ext uri="{FF2B5EF4-FFF2-40B4-BE49-F238E27FC236}">
                <a16:creationId xmlns:a16="http://schemas.microsoft.com/office/drawing/2014/main" id="{9D339FAE-3EAE-F476-2796-BAF56F0D9AC4}"/>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10" name="Textplatzhalter 2">
            <a:extLst>
              <a:ext uri="{FF2B5EF4-FFF2-40B4-BE49-F238E27FC236}">
                <a16:creationId xmlns:a16="http://schemas.microsoft.com/office/drawing/2014/main" id="{882F3BFE-040E-58D4-7515-A3EEF0463006}"/>
              </a:ext>
            </a:extLst>
          </p:cNvPr>
          <p:cNvSpPr txBox="1">
            <a:spLocks/>
          </p:cNvSpPr>
          <p:nvPr/>
        </p:nvSpPr>
        <p:spPr>
          <a:xfrm>
            <a:off x="1096423" y="1059424"/>
            <a:ext cx="7110876"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NUTZEN VON BEZIEHUNGEN - AUFGABENSTELLUNG KOMPAKT PASCH WÜRFELN - ERWEITERUNG</a:t>
            </a:r>
          </a:p>
        </p:txBody>
      </p:sp>
      <p:sp>
        <p:nvSpPr>
          <p:cNvPr id="12" name="Foliennummernplatzhalter 4">
            <a:extLst>
              <a:ext uri="{FF2B5EF4-FFF2-40B4-BE49-F238E27FC236}">
                <a16:creationId xmlns:a16="http://schemas.microsoft.com/office/drawing/2014/main" id="{1241C138-0661-FC67-5D4A-7C9AD1EA244B}"/>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83</a:t>
            </a:fld>
            <a:endParaRPr lang="de-DE" dirty="0"/>
          </a:p>
        </p:txBody>
      </p:sp>
      <p:sp>
        <p:nvSpPr>
          <p:cNvPr id="13" name="Titel 1">
            <a:extLst>
              <a:ext uri="{FF2B5EF4-FFF2-40B4-BE49-F238E27FC236}">
                <a16:creationId xmlns:a16="http://schemas.microsoft.com/office/drawing/2014/main" id="{D2B457DD-1799-D7A9-2188-66D9BEE2350A}"/>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05388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3" name="Einsetzen von Sonderwürfeln…"/>
          <p:cNvSpPr txBox="1"/>
          <p:nvPr/>
        </p:nvSpPr>
        <p:spPr>
          <a:xfrm>
            <a:off x="303703" y="2460333"/>
            <a:ext cx="3043923"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t>Einsetzen von Sonderwürfeln</a:t>
            </a:r>
          </a:p>
          <a:p>
            <a:pPr defTabSz="342900">
              <a:defRPr>
                <a:latin typeface="Helvetica Neue"/>
                <a:ea typeface="Helvetica Neue"/>
                <a:cs typeface="Helvetica Neue"/>
                <a:sym typeface="Helvetica Neue"/>
              </a:defRPr>
            </a:pPr>
            <a:endParaRPr sz="1600" dirty="0"/>
          </a:p>
          <a:p>
            <a:pPr marL="138906" indent="-138906" defTabSz="342900">
              <a:buSzPct val="150000"/>
              <a:buChar char="•"/>
              <a:defRPr>
                <a:latin typeface="Helvetica Neue"/>
                <a:ea typeface="Helvetica Neue"/>
                <a:cs typeface="Helvetica Neue"/>
                <a:sym typeface="Helvetica Neue"/>
              </a:defRPr>
            </a:pPr>
            <a:r>
              <a:rPr sz="1600" dirty="0"/>
              <a:t>Den Schwerpunkt legen auf symbolische Notationsformen</a:t>
            </a:r>
          </a:p>
          <a:p>
            <a:pPr defTabSz="342900">
              <a:defRPr>
                <a:latin typeface="Helvetica Neue"/>
                <a:ea typeface="Helvetica Neue"/>
                <a:cs typeface="Helvetica Neue"/>
                <a:sym typeface="Helvetica Neue"/>
              </a:defRPr>
            </a:pPr>
            <a:endParaRPr sz="1600" dirty="0"/>
          </a:p>
          <a:p>
            <a:pPr marL="156269" indent="-156269" defTabSz="342900">
              <a:buSzPct val="145000"/>
              <a:buChar char="•"/>
              <a:defRPr>
                <a:latin typeface="Helvetica Neue"/>
                <a:ea typeface="Helvetica Neue"/>
                <a:cs typeface="Helvetica Neue"/>
                <a:sym typeface="Helvetica Neue"/>
              </a:defRPr>
            </a:pPr>
            <a:r>
              <a:rPr sz="1600" dirty="0"/>
              <a:t>Die Anzahl der Würfe ermitteln</a:t>
            </a:r>
          </a:p>
          <a:p>
            <a:pPr defTabSz="342900">
              <a:defRPr>
                <a:latin typeface="Helvetica Neue"/>
                <a:ea typeface="Helvetica Neue"/>
                <a:cs typeface="Helvetica Neue"/>
                <a:sym typeface="Helvetica Neue"/>
              </a:defRPr>
            </a:pPr>
            <a:endParaRPr sz="1600" dirty="0"/>
          </a:p>
          <a:p>
            <a:pPr marL="129646" indent="-129646" defTabSz="438150">
              <a:buSzPct val="150000"/>
              <a:buChar char="•"/>
              <a:defRPr>
                <a:latin typeface="Helvetica Neue"/>
                <a:ea typeface="Helvetica Neue"/>
                <a:cs typeface="Helvetica Neue"/>
                <a:sym typeface="Helvetica Neue"/>
              </a:defRPr>
            </a:pPr>
            <a:r>
              <a:rPr sz="1600" dirty="0"/>
              <a:t>Zuordnen ausgewählter Darstellungen</a:t>
            </a:r>
          </a:p>
        </p:txBody>
      </p:sp>
      <p:sp>
        <p:nvSpPr>
          <p:cNvPr id="2804" name="Erweiterung"/>
          <p:cNvSpPr txBox="1"/>
          <p:nvPr/>
        </p:nvSpPr>
        <p:spPr>
          <a:xfrm>
            <a:off x="368210" y="2236653"/>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t>Erweiterung</a:t>
            </a:r>
          </a:p>
          <a:p>
            <a:pPr algn="ctr" defTabSz="342900">
              <a:spcBef>
                <a:spcPts val="900"/>
              </a:spcBef>
              <a:defRPr b="1">
                <a:latin typeface="Helvetica Neue"/>
                <a:ea typeface="Helvetica Neue"/>
                <a:cs typeface="Helvetica Neue"/>
                <a:sym typeface="Helvetica Neue"/>
              </a:defRPr>
            </a:pPr>
            <a:endParaRPr sz="1350" dirty="0"/>
          </a:p>
        </p:txBody>
      </p:sp>
      <p:grpSp>
        <p:nvGrpSpPr>
          <p:cNvPr id="2857" name="Gruppieren"/>
          <p:cNvGrpSpPr/>
          <p:nvPr/>
        </p:nvGrpSpPr>
        <p:grpSpPr>
          <a:xfrm>
            <a:off x="3967420" y="1988359"/>
            <a:ext cx="3631925" cy="1673513"/>
            <a:chOff x="0" y="0"/>
            <a:chExt cx="4842564" cy="2231349"/>
          </a:xfrm>
        </p:grpSpPr>
        <p:sp>
          <p:nvSpPr>
            <p:cNvPr id="2805" name="Rechteck"/>
            <p:cNvSpPr/>
            <p:nvPr/>
          </p:nvSpPr>
          <p:spPr>
            <a:xfrm>
              <a:off x="0" y="0"/>
              <a:ext cx="4842565" cy="2231350"/>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827" name="Gruppieren"/>
            <p:cNvGrpSpPr/>
            <p:nvPr/>
          </p:nvGrpSpPr>
          <p:grpSpPr>
            <a:xfrm>
              <a:off x="334153" y="197887"/>
              <a:ext cx="1593164" cy="1830186"/>
              <a:chOff x="-38099" y="-38100"/>
              <a:chExt cx="1593163" cy="1830185"/>
            </a:xfrm>
          </p:grpSpPr>
          <p:pic>
            <p:nvPicPr>
              <p:cNvPr id="2806" name="Form Form" descr="Form Form"/>
              <p:cNvPicPr>
                <a:picLocks/>
              </p:cNvPicPr>
              <p:nvPr/>
            </p:nvPicPr>
            <p:blipFill>
              <a:blip r:embed="rId3"/>
              <a:stretch>
                <a:fillRect/>
              </a:stretch>
            </p:blipFill>
            <p:spPr>
              <a:xfrm>
                <a:off x="-38101" y="-38101"/>
                <a:ext cx="1574352" cy="1830187"/>
              </a:xfrm>
              <a:prstGeom prst="rect">
                <a:avLst/>
              </a:prstGeom>
              <a:effectLst>
                <a:outerShdw blurRad="279400" rotWithShape="0">
                  <a:srgbClr val="000000">
                    <a:alpha val="75000"/>
                  </a:srgbClr>
                </a:outerShdw>
              </a:effectLst>
            </p:spPr>
          </p:pic>
          <p:grpSp>
            <p:nvGrpSpPr>
              <p:cNvPr id="2809" name="Form"/>
              <p:cNvGrpSpPr/>
              <p:nvPr/>
            </p:nvGrpSpPr>
            <p:grpSpPr>
              <a:xfrm>
                <a:off x="-18985" y="370284"/>
                <a:ext cx="1068286" cy="1409117"/>
                <a:chOff x="0" y="0"/>
                <a:chExt cx="1068284" cy="1409115"/>
              </a:xfrm>
            </p:grpSpPr>
            <p:sp>
              <p:nvSpPr>
                <p:cNvPr id="2808" name="Form"/>
                <p:cNvSpPr/>
                <p:nvPr/>
              </p:nvSpPr>
              <p:spPr>
                <a:xfrm>
                  <a:off x="25798" y="31862"/>
                  <a:ext cx="1017087" cy="1350920"/>
                </a:xfrm>
                <a:custGeom>
                  <a:avLst/>
                  <a:gdLst/>
                  <a:ahLst/>
                  <a:cxnLst>
                    <a:cxn ang="0">
                      <a:pos x="wd2" y="hd2"/>
                    </a:cxn>
                    <a:cxn ang="5400000">
                      <a:pos x="wd2" y="hd2"/>
                    </a:cxn>
                    <a:cxn ang="10800000">
                      <a:pos x="wd2" y="hd2"/>
                    </a:cxn>
                    <a:cxn ang="16200000">
                      <a:pos x="wd2" y="hd2"/>
                    </a:cxn>
                  </a:cxnLst>
                  <a:rect l="0" t="0" r="r" b="b"/>
                  <a:pathLst>
                    <a:path w="21535" h="21600" extrusionOk="0">
                      <a:moveTo>
                        <a:pt x="1010" y="0"/>
                      </a:moveTo>
                      <a:lnTo>
                        <a:pt x="21176" y="10583"/>
                      </a:lnTo>
                      <a:cubicBezTo>
                        <a:pt x="21484" y="10952"/>
                        <a:pt x="21600" y="11405"/>
                        <a:pt x="21499" y="11843"/>
                      </a:cubicBezTo>
                      <a:cubicBezTo>
                        <a:pt x="21377" y="12374"/>
                        <a:pt x="20952" y="12828"/>
                        <a:pt x="20353" y="13067"/>
                      </a:cubicBezTo>
                      <a:lnTo>
                        <a:pt x="6967" y="21600"/>
                      </a:lnTo>
                      <a:cubicBezTo>
                        <a:pt x="6640" y="21576"/>
                        <a:pt x="6331" y="21470"/>
                        <a:pt x="6081" y="21297"/>
                      </a:cubicBezTo>
                      <a:cubicBezTo>
                        <a:pt x="5790" y="21096"/>
                        <a:pt x="5599" y="20818"/>
                        <a:pt x="5540" y="20512"/>
                      </a:cubicBezTo>
                      <a:lnTo>
                        <a:pt x="3940" y="15957"/>
                      </a:lnTo>
                      <a:lnTo>
                        <a:pt x="0" y="1933"/>
                      </a:lnTo>
                      <a:lnTo>
                        <a:pt x="123" y="1310"/>
                      </a:lnTo>
                      <a:cubicBezTo>
                        <a:pt x="143" y="1132"/>
                        <a:pt x="194" y="958"/>
                        <a:pt x="275" y="792"/>
                      </a:cubicBezTo>
                      <a:cubicBezTo>
                        <a:pt x="427" y="479"/>
                        <a:pt x="681" y="205"/>
                        <a:pt x="1010" y="0"/>
                      </a:cubicBezTo>
                      <a:close/>
                    </a:path>
                  </a:pathLst>
                </a:custGeom>
                <a:gradFill flip="none" rotWithShape="1">
                  <a:gsLst>
                    <a:gs pos="0">
                      <a:srgbClr val="D6D6D6"/>
                    </a:gs>
                    <a:gs pos="44065">
                      <a:srgbClr val="B4B4B4"/>
                    </a:gs>
                    <a:gs pos="100000">
                      <a:srgbClr val="919191"/>
                    </a:gs>
                  </a:gsLst>
                  <a:lin ang="924345"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07" name="Form Form" descr="Form Form"/>
                <p:cNvPicPr>
                  <a:picLocks/>
                </p:cNvPicPr>
                <p:nvPr/>
              </p:nvPicPr>
              <p:blipFill>
                <a:blip r:embed="rId4"/>
                <a:stretch>
                  <a:fillRect/>
                </a:stretch>
              </p:blipFill>
              <p:spPr>
                <a:xfrm>
                  <a:off x="0" y="0"/>
                  <a:ext cx="1068285" cy="1409116"/>
                </a:xfrm>
                <a:prstGeom prst="rect">
                  <a:avLst/>
                </a:prstGeom>
                <a:effectLst/>
              </p:spPr>
            </p:pic>
          </p:grpSp>
          <p:grpSp>
            <p:nvGrpSpPr>
              <p:cNvPr id="2812" name="Form"/>
              <p:cNvGrpSpPr/>
              <p:nvPr/>
            </p:nvGrpSpPr>
            <p:grpSpPr>
              <a:xfrm>
                <a:off x="75987" y="-13658"/>
                <a:ext cx="1175982" cy="1075666"/>
                <a:chOff x="0" y="0"/>
                <a:chExt cx="1175980" cy="1075665"/>
              </a:xfrm>
            </p:grpSpPr>
            <p:sp>
              <p:nvSpPr>
                <p:cNvPr id="2811" name="Form"/>
                <p:cNvSpPr/>
                <p:nvPr/>
              </p:nvSpPr>
              <p:spPr>
                <a:xfrm>
                  <a:off x="25400" y="25400"/>
                  <a:ext cx="1125181" cy="1024866"/>
                </a:xfrm>
                <a:custGeom>
                  <a:avLst/>
                  <a:gdLst/>
                  <a:ahLst/>
                  <a:cxnLst>
                    <a:cxn ang="0">
                      <a:pos x="wd2" y="hd2"/>
                    </a:cxn>
                    <a:cxn ang="5400000">
                      <a:pos x="wd2" y="hd2"/>
                    </a:cxn>
                    <a:cxn ang="10800000">
                      <a:pos x="wd2" y="hd2"/>
                    </a:cxn>
                    <a:cxn ang="16200000">
                      <a:pos x="wd2" y="hd2"/>
                    </a:cxn>
                  </a:cxnLst>
                  <a:rect l="0" t="0" r="r" b="b"/>
                  <a:pathLst>
                    <a:path w="21469" h="21365" extrusionOk="0">
                      <a:moveTo>
                        <a:pt x="8928" y="3844"/>
                      </a:moveTo>
                      <a:cubicBezTo>
                        <a:pt x="11548" y="2922"/>
                        <a:pt x="14181" y="2051"/>
                        <a:pt x="16826" y="1231"/>
                      </a:cubicBezTo>
                      <a:lnTo>
                        <a:pt x="20025" y="98"/>
                      </a:lnTo>
                      <a:cubicBezTo>
                        <a:pt x="20397" y="-89"/>
                        <a:pt x="20829" y="-3"/>
                        <a:pt x="21127" y="318"/>
                      </a:cubicBezTo>
                      <a:cubicBezTo>
                        <a:pt x="21493" y="712"/>
                        <a:pt x="21575" y="1351"/>
                        <a:pt x="21324" y="1853"/>
                      </a:cubicBezTo>
                      <a:lnTo>
                        <a:pt x="17928" y="20241"/>
                      </a:lnTo>
                      <a:cubicBezTo>
                        <a:pt x="17810" y="20752"/>
                        <a:pt x="17474" y="21154"/>
                        <a:pt x="17040" y="21303"/>
                      </a:cubicBezTo>
                      <a:cubicBezTo>
                        <a:pt x="16429" y="21511"/>
                        <a:pt x="15777" y="21188"/>
                        <a:pt x="15479" y="20528"/>
                      </a:cubicBezTo>
                      <a:lnTo>
                        <a:pt x="1144" y="9660"/>
                      </a:lnTo>
                      <a:cubicBezTo>
                        <a:pt x="681" y="9340"/>
                        <a:pt x="327" y="8842"/>
                        <a:pt x="141" y="8251"/>
                      </a:cubicBezTo>
                      <a:cubicBezTo>
                        <a:pt x="19" y="7859"/>
                        <a:pt x="-25" y="7440"/>
                        <a:pt x="14" y="7026"/>
                      </a:cubicBezTo>
                      <a:lnTo>
                        <a:pt x="2924" y="6051"/>
                      </a:lnTo>
                      <a:cubicBezTo>
                        <a:pt x="4917" y="5286"/>
                        <a:pt x="6919" y="4550"/>
                        <a:pt x="8928" y="3844"/>
                      </a:cubicBezTo>
                      <a:close/>
                    </a:path>
                  </a:pathLst>
                </a:custGeom>
                <a:gradFill flip="none" rotWithShape="1">
                  <a:gsLst>
                    <a:gs pos="0">
                      <a:srgbClr val="D6D6D6"/>
                    </a:gs>
                    <a:gs pos="44065">
                      <a:srgbClr val="B4B4B4"/>
                    </a:gs>
                    <a:gs pos="100000">
                      <a:srgbClr val="919191"/>
                    </a:gs>
                  </a:gsLst>
                  <a:lin ang="5426928"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10" name="Form Form" descr="Form Form"/>
                <p:cNvPicPr>
                  <a:picLocks/>
                </p:cNvPicPr>
                <p:nvPr/>
              </p:nvPicPr>
              <p:blipFill>
                <a:blip r:embed="rId5"/>
                <a:stretch>
                  <a:fillRect/>
                </a:stretch>
              </p:blipFill>
              <p:spPr>
                <a:xfrm>
                  <a:off x="-1" y="-1"/>
                  <a:ext cx="1175982" cy="1075667"/>
                </a:xfrm>
                <a:prstGeom prst="rect">
                  <a:avLst/>
                </a:prstGeom>
                <a:effectLst/>
              </p:spPr>
            </p:pic>
          </p:grpSp>
          <p:grpSp>
            <p:nvGrpSpPr>
              <p:cNvPr id="2815" name="Form"/>
              <p:cNvGrpSpPr/>
              <p:nvPr/>
            </p:nvGrpSpPr>
            <p:grpSpPr>
              <a:xfrm>
                <a:off x="1011039" y="20323"/>
                <a:ext cx="544025" cy="1358894"/>
                <a:chOff x="0" y="0"/>
                <a:chExt cx="544024" cy="1358892"/>
              </a:xfrm>
            </p:grpSpPr>
            <p:sp>
              <p:nvSpPr>
                <p:cNvPr id="2814" name="Form"/>
                <p:cNvSpPr/>
                <p:nvPr/>
              </p:nvSpPr>
              <p:spPr>
                <a:xfrm>
                  <a:off x="25400" y="25400"/>
                  <a:ext cx="492994" cy="1308093"/>
                </a:xfrm>
                <a:custGeom>
                  <a:avLst/>
                  <a:gdLst/>
                  <a:ahLst/>
                  <a:cxnLst>
                    <a:cxn ang="0">
                      <a:pos x="wd2" y="hd2"/>
                    </a:cxn>
                    <a:cxn ang="5400000">
                      <a:pos x="wd2" y="hd2"/>
                    </a:cxn>
                    <a:cxn ang="10800000">
                      <a:pos x="wd2" y="hd2"/>
                    </a:cxn>
                    <a:cxn ang="16200000">
                      <a:pos x="wd2" y="hd2"/>
                    </a:cxn>
                  </a:cxnLst>
                  <a:rect l="0" t="0" r="r" b="b"/>
                  <a:pathLst>
                    <a:path w="21441" h="21239" extrusionOk="0">
                      <a:moveTo>
                        <a:pt x="14067" y="6705"/>
                      </a:moveTo>
                      <a:cubicBezTo>
                        <a:pt x="15447" y="9613"/>
                        <a:pt x="17058" y="12503"/>
                        <a:pt x="18897" y="15371"/>
                      </a:cubicBezTo>
                      <a:lnTo>
                        <a:pt x="20491" y="18198"/>
                      </a:lnTo>
                      <a:lnTo>
                        <a:pt x="21441" y="20173"/>
                      </a:lnTo>
                      <a:cubicBezTo>
                        <a:pt x="21382" y="20388"/>
                        <a:pt x="21238" y="20587"/>
                        <a:pt x="21027" y="20772"/>
                      </a:cubicBezTo>
                      <a:cubicBezTo>
                        <a:pt x="20813" y="20958"/>
                        <a:pt x="20507" y="21145"/>
                        <a:pt x="19978" y="21213"/>
                      </a:cubicBezTo>
                      <a:cubicBezTo>
                        <a:pt x="19068" y="21331"/>
                        <a:pt x="18306" y="21025"/>
                        <a:pt x="17628" y="20770"/>
                      </a:cubicBezTo>
                      <a:cubicBezTo>
                        <a:pt x="16722" y="20430"/>
                        <a:pt x="15662" y="20158"/>
                        <a:pt x="14486" y="19972"/>
                      </a:cubicBezTo>
                      <a:lnTo>
                        <a:pt x="7826" y="18637"/>
                      </a:lnTo>
                      <a:lnTo>
                        <a:pt x="2479" y="17608"/>
                      </a:lnTo>
                      <a:cubicBezTo>
                        <a:pt x="1264" y="17284"/>
                        <a:pt x="416" y="16781"/>
                        <a:pt x="118" y="16209"/>
                      </a:cubicBezTo>
                      <a:cubicBezTo>
                        <a:pt x="-159" y="15679"/>
                        <a:pt x="56" y="15127"/>
                        <a:pt x="723" y="14656"/>
                      </a:cubicBezTo>
                      <a:lnTo>
                        <a:pt x="4666" y="7633"/>
                      </a:lnTo>
                      <a:lnTo>
                        <a:pt x="7603" y="2151"/>
                      </a:lnTo>
                      <a:cubicBezTo>
                        <a:pt x="7983" y="1839"/>
                        <a:pt x="8178" y="1505"/>
                        <a:pt x="8196" y="1168"/>
                      </a:cubicBezTo>
                      <a:cubicBezTo>
                        <a:pt x="8214" y="823"/>
                        <a:pt x="8063" y="428"/>
                        <a:pt x="8741" y="176"/>
                      </a:cubicBezTo>
                      <a:cubicBezTo>
                        <a:pt x="9936" y="-269"/>
                        <a:pt x="11850" y="197"/>
                        <a:pt x="11417" y="827"/>
                      </a:cubicBezTo>
                      <a:lnTo>
                        <a:pt x="12326" y="2720"/>
                      </a:lnTo>
                      <a:cubicBezTo>
                        <a:pt x="12858" y="4052"/>
                        <a:pt x="13439" y="5380"/>
                        <a:pt x="14067" y="6705"/>
                      </a:cubicBezTo>
                      <a:close/>
                    </a:path>
                  </a:pathLst>
                </a:custGeom>
                <a:gradFill flip="none" rotWithShape="1">
                  <a:gsLst>
                    <a:gs pos="0">
                      <a:srgbClr val="D6D6D6"/>
                    </a:gs>
                    <a:gs pos="46023">
                      <a:srgbClr val="B4B4B4"/>
                    </a:gs>
                    <a:gs pos="100000">
                      <a:srgbClr val="919191"/>
                    </a:gs>
                  </a:gsLst>
                  <a:lin ang="5400000"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13" name="Form Form" descr="Form Form"/>
                <p:cNvPicPr>
                  <a:picLocks/>
                </p:cNvPicPr>
                <p:nvPr/>
              </p:nvPicPr>
              <p:blipFill>
                <a:blip r:embed="rId6"/>
                <a:stretch>
                  <a:fillRect/>
                </a:stretch>
              </p:blipFill>
              <p:spPr>
                <a:xfrm>
                  <a:off x="-1" y="-1"/>
                  <a:ext cx="544026" cy="1358894"/>
                </a:xfrm>
                <a:prstGeom prst="rect">
                  <a:avLst/>
                </a:prstGeom>
                <a:effectLst/>
              </p:spPr>
            </p:pic>
          </p:grpSp>
          <p:grpSp>
            <p:nvGrpSpPr>
              <p:cNvPr id="2818" name="Form"/>
              <p:cNvGrpSpPr/>
              <p:nvPr/>
            </p:nvGrpSpPr>
            <p:grpSpPr>
              <a:xfrm>
                <a:off x="311737" y="1148996"/>
                <a:ext cx="1181010" cy="634857"/>
                <a:chOff x="0" y="0"/>
                <a:chExt cx="1181009" cy="634855"/>
              </a:xfrm>
            </p:grpSpPr>
            <p:sp>
              <p:nvSpPr>
                <p:cNvPr id="2817" name="Form"/>
                <p:cNvSpPr/>
                <p:nvPr/>
              </p:nvSpPr>
              <p:spPr>
                <a:xfrm>
                  <a:off x="17687" y="25400"/>
                  <a:ext cx="1137923" cy="584980"/>
                </a:xfrm>
                <a:custGeom>
                  <a:avLst/>
                  <a:gdLst/>
                  <a:ahLst/>
                  <a:cxnLst>
                    <a:cxn ang="0">
                      <a:pos x="wd2" y="hd2"/>
                    </a:cxn>
                    <a:cxn ang="5400000">
                      <a:pos x="wd2" y="hd2"/>
                    </a:cxn>
                    <a:cxn ang="10800000">
                      <a:pos x="wd2" y="hd2"/>
                    </a:cxn>
                    <a:cxn ang="16200000">
                      <a:pos x="wd2" y="hd2"/>
                    </a:cxn>
                  </a:cxnLst>
                  <a:rect l="0" t="0" r="r" b="b"/>
                  <a:pathLst>
                    <a:path w="21567" h="21426" extrusionOk="0">
                      <a:moveTo>
                        <a:pt x="5550" y="17983"/>
                      </a:moveTo>
                      <a:cubicBezTo>
                        <a:pt x="4360" y="18825"/>
                        <a:pt x="3162" y="19623"/>
                        <a:pt x="1958" y="20377"/>
                      </a:cubicBezTo>
                      <a:lnTo>
                        <a:pt x="0" y="21426"/>
                      </a:lnTo>
                      <a:lnTo>
                        <a:pt x="2672" y="16416"/>
                      </a:lnTo>
                      <a:lnTo>
                        <a:pt x="6876" y="10180"/>
                      </a:lnTo>
                      <a:lnTo>
                        <a:pt x="9550" y="5727"/>
                      </a:lnTo>
                      <a:lnTo>
                        <a:pt x="11773" y="2505"/>
                      </a:lnTo>
                      <a:cubicBezTo>
                        <a:pt x="12377" y="1400"/>
                        <a:pt x="13105" y="627"/>
                        <a:pt x="13890" y="254"/>
                      </a:cubicBezTo>
                      <a:cubicBezTo>
                        <a:pt x="14789" y="-174"/>
                        <a:pt x="15729" y="-60"/>
                        <a:pt x="16599" y="583"/>
                      </a:cubicBezTo>
                      <a:lnTo>
                        <a:pt x="19244" y="3154"/>
                      </a:lnTo>
                      <a:cubicBezTo>
                        <a:pt x="19689" y="3738"/>
                        <a:pt x="20159" y="4199"/>
                        <a:pt x="20645" y="4547"/>
                      </a:cubicBezTo>
                      <a:cubicBezTo>
                        <a:pt x="21033" y="4825"/>
                        <a:pt x="21481" y="5145"/>
                        <a:pt x="21557" y="6011"/>
                      </a:cubicBezTo>
                      <a:cubicBezTo>
                        <a:pt x="21600" y="6498"/>
                        <a:pt x="21501" y="6940"/>
                        <a:pt x="21363" y="7285"/>
                      </a:cubicBezTo>
                      <a:cubicBezTo>
                        <a:pt x="21141" y="7840"/>
                        <a:pt x="20808" y="8189"/>
                        <a:pt x="20431" y="8178"/>
                      </a:cubicBezTo>
                      <a:lnTo>
                        <a:pt x="12358" y="12622"/>
                      </a:lnTo>
                      <a:cubicBezTo>
                        <a:pt x="10119" y="14569"/>
                        <a:pt x="7848" y="16358"/>
                        <a:pt x="5550" y="17983"/>
                      </a:cubicBezTo>
                      <a:close/>
                    </a:path>
                  </a:pathLst>
                </a:custGeom>
                <a:gradFill flip="none" rotWithShape="1">
                  <a:gsLst>
                    <a:gs pos="0">
                      <a:srgbClr val="D6D6D6"/>
                    </a:gs>
                    <a:gs pos="1213">
                      <a:srgbClr val="A7A8A8"/>
                    </a:gs>
                    <a:gs pos="100000">
                      <a:srgbClr val="787A7A"/>
                    </a:gs>
                  </a:gsLst>
                  <a:lin ang="924345"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16" name="Form Form" descr="Form Form"/>
                <p:cNvPicPr>
                  <a:picLocks/>
                </p:cNvPicPr>
                <p:nvPr/>
              </p:nvPicPr>
              <p:blipFill>
                <a:blip r:embed="rId7"/>
                <a:stretch>
                  <a:fillRect/>
                </a:stretch>
              </p:blipFill>
              <p:spPr>
                <a:xfrm>
                  <a:off x="0" y="-1"/>
                  <a:ext cx="1181010" cy="634857"/>
                </a:xfrm>
                <a:prstGeom prst="rect">
                  <a:avLst/>
                </a:prstGeom>
                <a:effectLst/>
              </p:spPr>
            </p:pic>
          </p:grpSp>
          <p:pic>
            <p:nvPicPr>
              <p:cNvPr id="2819" name="Linie Form" descr="Linie Form"/>
              <p:cNvPicPr>
                <a:picLocks/>
              </p:cNvPicPr>
              <p:nvPr/>
            </p:nvPicPr>
            <p:blipFill>
              <a:blip r:embed="rId8"/>
              <a:stretch>
                <a:fillRect/>
              </a:stretch>
            </p:blipFill>
            <p:spPr>
              <a:xfrm>
                <a:off x="490502" y="226794"/>
                <a:ext cx="499688" cy="452491"/>
              </a:xfrm>
              <a:prstGeom prst="rect">
                <a:avLst/>
              </a:prstGeom>
              <a:effectLst/>
            </p:spPr>
          </p:pic>
          <p:pic>
            <p:nvPicPr>
              <p:cNvPr id="2821" name="Linie Form" descr="Linie Form"/>
              <p:cNvPicPr>
                <a:picLocks/>
              </p:cNvPicPr>
              <p:nvPr/>
            </p:nvPicPr>
            <p:blipFill>
              <a:blip r:embed="rId9"/>
              <a:stretch>
                <a:fillRect/>
              </a:stretch>
            </p:blipFill>
            <p:spPr>
              <a:xfrm>
                <a:off x="251076" y="893852"/>
                <a:ext cx="313872" cy="497120"/>
              </a:xfrm>
              <a:prstGeom prst="rect">
                <a:avLst/>
              </a:prstGeom>
              <a:effectLst/>
            </p:spPr>
          </p:pic>
          <p:pic>
            <p:nvPicPr>
              <p:cNvPr id="2823" name="Linie Form" descr="Linie Form"/>
              <p:cNvPicPr>
                <a:picLocks/>
              </p:cNvPicPr>
              <p:nvPr/>
            </p:nvPicPr>
            <p:blipFill>
              <a:blip r:embed="rId10"/>
              <a:stretch>
                <a:fillRect/>
              </a:stretch>
            </p:blipFill>
            <p:spPr>
              <a:xfrm>
                <a:off x="1199205" y="522849"/>
                <a:ext cx="181263" cy="523026"/>
              </a:xfrm>
              <a:prstGeom prst="rect">
                <a:avLst/>
              </a:prstGeom>
              <a:effectLst/>
            </p:spPr>
          </p:pic>
          <p:pic>
            <p:nvPicPr>
              <p:cNvPr id="2825" name="Form Form" descr="Form Form"/>
              <p:cNvPicPr>
                <a:picLocks/>
              </p:cNvPicPr>
              <p:nvPr/>
            </p:nvPicPr>
            <p:blipFill>
              <a:blip r:embed="rId11">
                <a:alphaModFix amt="42688"/>
              </a:blip>
              <a:stretch>
                <a:fillRect/>
              </a:stretch>
            </p:blipFill>
            <p:spPr>
              <a:xfrm>
                <a:off x="817908" y="1236034"/>
                <a:ext cx="432110" cy="251177"/>
              </a:xfrm>
              <a:prstGeom prst="rect">
                <a:avLst/>
              </a:prstGeom>
              <a:effectLst/>
            </p:spPr>
          </p:pic>
        </p:grpSp>
        <p:grpSp>
          <p:nvGrpSpPr>
            <p:cNvPr id="2856" name="Gruppieren"/>
            <p:cNvGrpSpPr/>
            <p:nvPr/>
          </p:nvGrpSpPr>
          <p:grpSpPr>
            <a:xfrm>
              <a:off x="2518816" y="140182"/>
              <a:ext cx="1855405" cy="1981033"/>
              <a:chOff x="-25399" y="-20899"/>
              <a:chExt cx="1855404" cy="1981031"/>
            </a:xfrm>
          </p:grpSpPr>
          <p:sp>
            <p:nvSpPr>
              <p:cNvPr id="2828" name="Form"/>
              <p:cNvSpPr/>
              <p:nvPr/>
            </p:nvSpPr>
            <p:spPr>
              <a:xfrm>
                <a:off x="4596" y="0"/>
                <a:ext cx="1796072" cy="1800109"/>
              </a:xfrm>
              <a:custGeom>
                <a:avLst/>
                <a:gdLst/>
                <a:ahLst/>
                <a:cxnLst>
                  <a:cxn ang="0">
                    <a:pos x="wd2" y="hd2"/>
                  </a:cxn>
                  <a:cxn ang="5400000">
                    <a:pos x="wd2" y="hd2"/>
                  </a:cxn>
                  <a:cxn ang="10800000">
                    <a:pos x="wd2" y="hd2"/>
                  </a:cxn>
                  <a:cxn ang="16200000">
                    <a:pos x="wd2" y="hd2"/>
                  </a:cxn>
                </a:cxnLst>
                <a:rect l="0" t="0" r="r" b="b"/>
                <a:pathLst>
                  <a:path w="21600" h="21538" extrusionOk="0">
                    <a:moveTo>
                      <a:pt x="1333" y="8118"/>
                    </a:moveTo>
                    <a:cubicBezTo>
                      <a:pt x="2916" y="5773"/>
                      <a:pt x="4575" y="3480"/>
                      <a:pt x="6306" y="1242"/>
                    </a:cubicBezTo>
                    <a:lnTo>
                      <a:pt x="6929" y="615"/>
                    </a:lnTo>
                    <a:cubicBezTo>
                      <a:pt x="7088" y="347"/>
                      <a:pt x="7341" y="149"/>
                      <a:pt x="7640" y="57"/>
                    </a:cubicBezTo>
                    <a:cubicBezTo>
                      <a:pt x="7946" y="-38"/>
                      <a:pt x="8278" y="-12"/>
                      <a:pt x="8567" y="128"/>
                    </a:cubicBezTo>
                    <a:lnTo>
                      <a:pt x="15112" y="638"/>
                    </a:lnTo>
                    <a:cubicBezTo>
                      <a:pt x="15533" y="610"/>
                      <a:pt x="15954" y="705"/>
                      <a:pt x="16322" y="912"/>
                    </a:cubicBezTo>
                    <a:cubicBezTo>
                      <a:pt x="16584" y="1060"/>
                      <a:pt x="16813" y="1262"/>
                      <a:pt x="16992" y="1505"/>
                    </a:cubicBezTo>
                    <a:lnTo>
                      <a:pt x="17561" y="2064"/>
                    </a:lnTo>
                    <a:lnTo>
                      <a:pt x="20228" y="5060"/>
                    </a:lnTo>
                    <a:cubicBezTo>
                      <a:pt x="20372" y="5272"/>
                      <a:pt x="20500" y="5495"/>
                      <a:pt x="20612" y="5726"/>
                    </a:cubicBezTo>
                    <a:cubicBezTo>
                      <a:pt x="20709" y="5928"/>
                      <a:pt x="20794" y="6137"/>
                      <a:pt x="20864" y="6350"/>
                    </a:cubicBezTo>
                    <a:lnTo>
                      <a:pt x="21600" y="10850"/>
                    </a:lnTo>
                    <a:cubicBezTo>
                      <a:pt x="21586" y="11193"/>
                      <a:pt x="21541" y="11533"/>
                      <a:pt x="21463" y="11867"/>
                    </a:cubicBezTo>
                    <a:cubicBezTo>
                      <a:pt x="21404" y="12119"/>
                      <a:pt x="21328" y="12366"/>
                      <a:pt x="21235" y="12607"/>
                    </a:cubicBezTo>
                    <a:cubicBezTo>
                      <a:pt x="21121" y="12904"/>
                      <a:pt x="20983" y="13192"/>
                      <a:pt x="20821" y="13467"/>
                    </a:cubicBezTo>
                    <a:lnTo>
                      <a:pt x="16813" y="19391"/>
                    </a:lnTo>
                    <a:cubicBezTo>
                      <a:pt x="16722" y="19644"/>
                      <a:pt x="16587" y="19879"/>
                      <a:pt x="16415" y="20086"/>
                    </a:cubicBezTo>
                    <a:cubicBezTo>
                      <a:pt x="16233" y="20303"/>
                      <a:pt x="16012" y="20486"/>
                      <a:pt x="15763" y="20623"/>
                    </a:cubicBezTo>
                    <a:lnTo>
                      <a:pt x="14070" y="21175"/>
                    </a:lnTo>
                    <a:cubicBezTo>
                      <a:pt x="13928" y="21306"/>
                      <a:pt x="13759" y="21405"/>
                      <a:pt x="13575" y="21467"/>
                    </a:cubicBezTo>
                    <a:cubicBezTo>
                      <a:pt x="13293" y="21561"/>
                      <a:pt x="12987" y="21562"/>
                      <a:pt x="12704" y="21469"/>
                    </a:cubicBezTo>
                    <a:lnTo>
                      <a:pt x="9438" y="21140"/>
                    </a:lnTo>
                    <a:lnTo>
                      <a:pt x="8487" y="20998"/>
                    </a:lnTo>
                    <a:lnTo>
                      <a:pt x="5528" y="20242"/>
                    </a:lnTo>
                    <a:cubicBezTo>
                      <a:pt x="5171" y="20168"/>
                      <a:pt x="4830" y="20036"/>
                      <a:pt x="4517" y="19850"/>
                    </a:cubicBezTo>
                    <a:cubicBezTo>
                      <a:pt x="4299" y="19721"/>
                      <a:pt x="4096" y="19566"/>
                      <a:pt x="3923" y="19381"/>
                    </a:cubicBezTo>
                    <a:cubicBezTo>
                      <a:pt x="3714" y="19157"/>
                      <a:pt x="3551" y="18895"/>
                      <a:pt x="3445" y="18608"/>
                    </a:cubicBezTo>
                    <a:lnTo>
                      <a:pt x="571" y="12609"/>
                    </a:lnTo>
                    <a:cubicBezTo>
                      <a:pt x="315" y="12249"/>
                      <a:pt x="140" y="11839"/>
                      <a:pt x="56" y="11406"/>
                    </a:cubicBezTo>
                    <a:cubicBezTo>
                      <a:pt x="32" y="11283"/>
                      <a:pt x="16" y="11159"/>
                      <a:pt x="7" y="11033"/>
                    </a:cubicBezTo>
                    <a:cubicBezTo>
                      <a:pt x="3" y="10971"/>
                      <a:pt x="1" y="10908"/>
                      <a:pt x="0" y="10845"/>
                    </a:cubicBezTo>
                    <a:lnTo>
                      <a:pt x="2" y="10751"/>
                    </a:lnTo>
                    <a:lnTo>
                      <a:pt x="3" y="10728"/>
                    </a:lnTo>
                    <a:cubicBezTo>
                      <a:pt x="3" y="10720"/>
                      <a:pt x="3" y="10712"/>
                      <a:pt x="3" y="10704"/>
                    </a:cubicBezTo>
                    <a:cubicBezTo>
                      <a:pt x="3" y="10696"/>
                      <a:pt x="4" y="10688"/>
                      <a:pt x="4" y="10681"/>
                    </a:cubicBezTo>
                    <a:cubicBezTo>
                      <a:pt x="4" y="10677"/>
                      <a:pt x="4" y="10673"/>
                      <a:pt x="4" y="10669"/>
                    </a:cubicBezTo>
                    <a:lnTo>
                      <a:pt x="4" y="10657"/>
                    </a:lnTo>
                    <a:cubicBezTo>
                      <a:pt x="15" y="10418"/>
                      <a:pt x="61" y="10181"/>
                      <a:pt x="141" y="9955"/>
                    </a:cubicBezTo>
                    <a:cubicBezTo>
                      <a:pt x="262" y="9610"/>
                      <a:pt x="459" y="9297"/>
                      <a:pt x="717" y="9038"/>
                    </a:cubicBezTo>
                    <a:cubicBezTo>
                      <a:pt x="921" y="8730"/>
                      <a:pt x="1127" y="8424"/>
                      <a:pt x="1333" y="8118"/>
                    </a:cubicBezTo>
                    <a:close/>
                  </a:path>
                </a:pathLst>
              </a:custGeom>
              <a:solidFill>
                <a:schemeClr val="accent3">
                  <a:lumOff val="10616"/>
                </a:schemeClr>
              </a:solidFill>
              <a:ln w="25400" cap="flat">
                <a:solidFill>
                  <a:srgbClr val="A9A9A9"/>
                </a:solidFill>
                <a:prstDash val="solid"/>
                <a:miter lim="400000"/>
              </a:ln>
              <a:effectLst>
                <a:outerShdw blurRad="355600" dist="50800" rotWithShape="0">
                  <a:srgbClr val="000000">
                    <a:alpha val="75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nvGrpSpPr>
              <p:cNvPr id="2831" name="Form"/>
              <p:cNvGrpSpPr/>
              <p:nvPr/>
            </p:nvGrpSpPr>
            <p:grpSpPr>
              <a:xfrm>
                <a:off x="735453" y="509401"/>
                <a:ext cx="1052010" cy="1168100"/>
                <a:chOff x="0" y="0"/>
                <a:chExt cx="1052009" cy="1168099"/>
              </a:xfrm>
            </p:grpSpPr>
            <p:sp>
              <p:nvSpPr>
                <p:cNvPr id="2830" name="Form"/>
                <p:cNvSpPr/>
                <p:nvPr/>
              </p:nvSpPr>
              <p:spPr>
                <a:xfrm>
                  <a:off x="25400" y="25400"/>
                  <a:ext cx="1001210" cy="1117300"/>
                </a:xfrm>
                <a:custGeom>
                  <a:avLst/>
                  <a:gdLst/>
                  <a:ahLst/>
                  <a:cxnLst>
                    <a:cxn ang="0">
                      <a:pos x="wd2" y="hd2"/>
                    </a:cxn>
                    <a:cxn ang="5400000">
                      <a:pos x="wd2" y="hd2"/>
                    </a:cxn>
                    <a:cxn ang="10800000">
                      <a:pos x="wd2" y="hd2"/>
                    </a:cxn>
                    <a:cxn ang="16200000">
                      <a:pos x="wd2" y="hd2"/>
                    </a:cxn>
                  </a:cxnLst>
                  <a:rect l="0" t="0" r="r" b="b"/>
                  <a:pathLst>
                    <a:path w="21486" h="21500" extrusionOk="0">
                      <a:moveTo>
                        <a:pt x="1110" y="4656"/>
                      </a:moveTo>
                      <a:cubicBezTo>
                        <a:pt x="1450" y="4405"/>
                        <a:pt x="1848" y="4281"/>
                        <a:pt x="2210" y="4097"/>
                      </a:cubicBezTo>
                      <a:cubicBezTo>
                        <a:pt x="2576" y="3912"/>
                        <a:pt x="2905" y="3666"/>
                        <a:pt x="3264" y="3458"/>
                      </a:cubicBezTo>
                      <a:cubicBezTo>
                        <a:pt x="4098" y="2974"/>
                        <a:pt x="5087" y="2700"/>
                        <a:pt x="6013" y="2396"/>
                      </a:cubicBezTo>
                      <a:cubicBezTo>
                        <a:pt x="6873" y="2114"/>
                        <a:pt x="7718" y="1786"/>
                        <a:pt x="8577" y="1488"/>
                      </a:cubicBezTo>
                      <a:cubicBezTo>
                        <a:pt x="9430" y="1190"/>
                        <a:pt x="10298" y="921"/>
                        <a:pt x="11126" y="549"/>
                      </a:cubicBezTo>
                      <a:cubicBezTo>
                        <a:pt x="11635" y="321"/>
                        <a:pt x="12138" y="52"/>
                        <a:pt x="12707" y="7"/>
                      </a:cubicBezTo>
                      <a:cubicBezTo>
                        <a:pt x="13161" y="-29"/>
                        <a:pt x="13611" y="82"/>
                        <a:pt x="14006" y="285"/>
                      </a:cubicBezTo>
                      <a:cubicBezTo>
                        <a:pt x="14672" y="625"/>
                        <a:pt x="15136" y="1189"/>
                        <a:pt x="15609" y="1727"/>
                      </a:cubicBezTo>
                      <a:cubicBezTo>
                        <a:pt x="16383" y="2607"/>
                        <a:pt x="17216" y="3446"/>
                        <a:pt x="17918" y="4373"/>
                      </a:cubicBezTo>
                      <a:cubicBezTo>
                        <a:pt x="18615" y="5291"/>
                        <a:pt x="19180" y="6291"/>
                        <a:pt x="19973" y="7145"/>
                      </a:cubicBezTo>
                      <a:cubicBezTo>
                        <a:pt x="20578" y="7796"/>
                        <a:pt x="21326" y="8399"/>
                        <a:pt x="21464" y="9241"/>
                      </a:cubicBezTo>
                      <a:cubicBezTo>
                        <a:pt x="21549" y="9763"/>
                        <a:pt x="21373" y="10280"/>
                        <a:pt x="21148" y="10766"/>
                      </a:cubicBezTo>
                      <a:cubicBezTo>
                        <a:pt x="20889" y="11326"/>
                        <a:pt x="20564" y="11859"/>
                        <a:pt x="20178" y="12358"/>
                      </a:cubicBezTo>
                      <a:lnTo>
                        <a:pt x="14142" y="20215"/>
                      </a:lnTo>
                      <a:cubicBezTo>
                        <a:pt x="14014" y="20763"/>
                        <a:pt x="13580" y="21212"/>
                        <a:pt x="12994" y="21403"/>
                      </a:cubicBezTo>
                      <a:cubicBezTo>
                        <a:pt x="12481" y="21571"/>
                        <a:pt x="11911" y="21519"/>
                        <a:pt x="11446" y="21262"/>
                      </a:cubicBezTo>
                      <a:cubicBezTo>
                        <a:pt x="10873" y="21175"/>
                        <a:pt x="10302" y="21079"/>
                        <a:pt x="9732" y="20975"/>
                      </a:cubicBezTo>
                      <a:cubicBezTo>
                        <a:pt x="9159" y="20870"/>
                        <a:pt x="8588" y="20757"/>
                        <a:pt x="8019" y="20635"/>
                      </a:cubicBezTo>
                      <a:lnTo>
                        <a:pt x="1121" y="18605"/>
                      </a:lnTo>
                      <a:cubicBezTo>
                        <a:pt x="663" y="18280"/>
                        <a:pt x="323" y="17842"/>
                        <a:pt x="144" y="17344"/>
                      </a:cubicBezTo>
                      <a:cubicBezTo>
                        <a:pt x="-51" y="16804"/>
                        <a:pt x="-48" y="16223"/>
                        <a:pt x="154" y="15685"/>
                      </a:cubicBezTo>
                      <a:lnTo>
                        <a:pt x="553" y="6459"/>
                      </a:lnTo>
                      <a:cubicBezTo>
                        <a:pt x="299" y="5813"/>
                        <a:pt x="522" y="5092"/>
                        <a:pt x="1110" y="4656"/>
                      </a:cubicBezTo>
                      <a:close/>
                    </a:path>
                  </a:pathLst>
                </a:custGeom>
                <a:gradFill flip="none" rotWithShape="1">
                  <a:gsLst>
                    <a:gs pos="0">
                      <a:srgbClr val="D6D6D6"/>
                    </a:gs>
                    <a:gs pos="100000">
                      <a:srgbClr val="0076BA"/>
                    </a:gs>
                  </a:gsLst>
                  <a:lin ang="8604419"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29" name="Form Form" descr="Form Form"/>
                <p:cNvPicPr>
                  <a:picLocks/>
                </p:cNvPicPr>
                <p:nvPr/>
              </p:nvPicPr>
              <p:blipFill>
                <a:blip r:embed="rId12"/>
                <a:stretch>
                  <a:fillRect/>
                </a:stretch>
              </p:blipFill>
              <p:spPr>
                <a:xfrm>
                  <a:off x="-1" y="0"/>
                  <a:ext cx="1052011" cy="1168100"/>
                </a:xfrm>
                <a:prstGeom prst="rect">
                  <a:avLst/>
                </a:prstGeom>
                <a:effectLst/>
              </p:spPr>
            </p:pic>
          </p:grpSp>
          <p:grpSp>
            <p:nvGrpSpPr>
              <p:cNvPr id="2834" name="Form"/>
              <p:cNvGrpSpPr/>
              <p:nvPr/>
            </p:nvGrpSpPr>
            <p:grpSpPr>
              <a:xfrm>
                <a:off x="312168" y="-20900"/>
                <a:ext cx="1098323" cy="814288"/>
                <a:chOff x="0" y="0"/>
                <a:chExt cx="1098321" cy="814286"/>
              </a:xfrm>
            </p:grpSpPr>
            <p:sp>
              <p:nvSpPr>
                <p:cNvPr id="2833" name="Form"/>
                <p:cNvSpPr/>
                <p:nvPr/>
              </p:nvSpPr>
              <p:spPr>
                <a:xfrm>
                  <a:off x="25399" y="25400"/>
                  <a:ext cx="1047523" cy="763487"/>
                </a:xfrm>
                <a:custGeom>
                  <a:avLst/>
                  <a:gdLst/>
                  <a:ahLst/>
                  <a:cxnLst>
                    <a:cxn ang="0">
                      <a:pos x="wd2" y="hd2"/>
                    </a:cxn>
                    <a:cxn ang="5400000">
                      <a:pos x="wd2" y="hd2"/>
                    </a:cxn>
                    <a:cxn ang="10800000">
                      <a:pos x="wd2" y="hd2"/>
                    </a:cxn>
                    <a:cxn ang="16200000">
                      <a:pos x="wd2" y="hd2"/>
                    </a:cxn>
                  </a:cxnLst>
                  <a:rect l="0" t="0" r="r" b="b"/>
                  <a:pathLst>
                    <a:path w="21507" h="21544" extrusionOk="0">
                      <a:moveTo>
                        <a:pt x="9558" y="21541"/>
                      </a:moveTo>
                      <a:cubicBezTo>
                        <a:pt x="8938" y="21503"/>
                        <a:pt x="8360" y="21107"/>
                        <a:pt x="7964" y="20450"/>
                      </a:cubicBezTo>
                      <a:lnTo>
                        <a:pt x="934" y="14222"/>
                      </a:lnTo>
                      <a:cubicBezTo>
                        <a:pt x="461" y="13832"/>
                        <a:pt x="133" y="13183"/>
                        <a:pt x="32" y="12438"/>
                      </a:cubicBezTo>
                      <a:cubicBezTo>
                        <a:pt x="-67" y="11706"/>
                        <a:pt x="63" y="10951"/>
                        <a:pt x="391" y="10358"/>
                      </a:cubicBezTo>
                      <a:lnTo>
                        <a:pt x="1784" y="7059"/>
                      </a:lnTo>
                      <a:lnTo>
                        <a:pt x="4788" y="1565"/>
                      </a:lnTo>
                      <a:cubicBezTo>
                        <a:pt x="5007" y="837"/>
                        <a:pt x="5462" y="291"/>
                        <a:pt x="6017" y="94"/>
                      </a:cubicBezTo>
                      <a:cubicBezTo>
                        <a:pt x="6355" y="-26"/>
                        <a:pt x="6704" y="-6"/>
                        <a:pt x="7046" y="19"/>
                      </a:cubicBezTo>
                      <a:cubicBezTo>
                        <a:pt x="7386" y="45"/>
                        <a:pt x="7727" y="78"/>
                        <a:pt x="8071" y="118"/>
                      </a:cubicBezTo>
                      <a:cubicBezTo>
                        <a:pt x="9814" y="249"/>
                        <a:pt x="11556" y="407"/>
                        <a:pt x="13296" y="593"/>
                      </a:cubicBezTo>
                      <a:cubicBezTo>
                        <a:pt x="15039" y="779"/>
                        <a:pt x="16781" y="993"/>
                        <a:pt x="18521" y="1234"/>
                      </a:cubicBezTo>
                      <a:cubicBezTo>
                        <a:pt x="19238" y="1170"/>
                        <a:pt x="19948" y="1473"/>
                        <a:pt x="20513" y="2084"/>
                      </a:cubicBezTo>
                      <a:cubicBezTo>
                        <a:pt x="20874" y="2474"/>
                        <a:pt x="21161" y="2977"/>
                        <a:pt x="21352" y="3551"/>
                      </a:cubicBezTo>
                      <a:lnTo>
                        <a:pt x="21503" y="13046"/>
                      </a:lnTo>
                      <a:cubicBezTo>
                        <a:pt x="21533" y="13646"/>
                        <a:pt x="21395" y="14239"/>
                        <a:pt x="21118" y="14704"/>
                      </a:cubicBezTo>
                      <a:cubicBezTo>
                        <a:pt x="20737" y="15342"/>
                        <a:pt x="20145" y="15667"/>
                        <a:pt x="19549" y="15566"/>
                      </a:cubicBezTo>
                      <a:lnTo>
                        <a:pt x="11028" y="20874"/>
                      </a:lnTo>
                      <a:cubicBezTo>
                        <a:pt x="10614" y="21337"/>
                        <a:pt x="10091" y="21574"/>
                        <a:pt x="9558" y="21541"/>
                      </a:cubicBezTo>
                      <a:close/>
                    </a:path>
                  </a:pathLst>
                </a:custGeom>
                <a:gradFill flip="none" rotWithShape="1">
                  <a:gsLst>
                    <a:gs pos="0">
                      <a:srgbClr val="D6D6D6"/>
                    </a:gs>
                    <a:gs pos="100000">
                      <a:srgbClr val="0076BA"/>
                    </a:gs>
                  </a:gsLst>
                  <a:lin ang="5400000"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32" name="Form Form" descr="Form Form"/>
                <p:cNvPicPr>
                  <a:picLocks/>
                </p:cNvPicPr>
                <p:nvPr/>
              </p:nvPicPr>
              <p:blipFill>
                <a:blip r:embed="rId13"/>
                <a:stretch>
                  <a:fillRect/>
                </a:stretch>
              </p:blipFill>
              <p:spPr>
                <a:xfrm>
                  <a:off x="-1" y="0"/>
                  <a:ext cx="1098323" cy="814287"/>
                </a:xfrm>
                <a:prstGeom prst="rect">
                  <a:avLst/>
                </a:prstGeom>
                <a:effectLst/>
              </p:spPr>
            </p:pic>
          </p:grpSp>
          <p:grpSp>
            <p:nvGrpSpPr>
              <p:cNvPr id="2837" name="Form"/>
              <p:cNvGrpSpPr/>
              <p:nvPr/>
            </p:nvGrpSpPr>
            <p:grpSpPr>
              <a:xfrm>
                <a:off x="-25400" y="450626"/>
                <a:ext cx="835512" cy="1196995"/>
                <a:chOff x="0" y="0"/>
                <a:chExt cx="835511" cy="1196993"/>
              </a:xfrm>
            </p:grpSpPr>
            <p:sp>
              <p:nvSpPr>
                <p:cNvPr id="2836" name="Form"/>
                <p:cNvSpPr/>
                <p:nvPr/>
              </p:nvSpPr>
              <p:spPr>
                <a:xfrm>
                  <a:off x="25400" y="25400"/>
                  <a:ext cx="784712" cy="1146194"/>
                </a:xfrm>
                <a:custGeom>
                  <a:avLst/>
                  <a:gdLst/>
                  <a:ahLst/>
                  <a:cxnLst>
                    <a:cxn ang="0">
                      <a:pos x="wd2" y="hd2"/>
                    </a:cxn>
                    <a:cxn ang="5400000">
                      <a:pos x="wd2" y="hd2"/>
                    </a:cxn>
                    <a:cxn ang="10800000">
                      <a:pos x="wd2" y="hd2"/>
                    </a:cxn>
                    <a:cxn ang="16200000">
                      <a:pos x="wd2" y="hd2"/>
                    </a:cxn>
                  </a:cxnLst>
                  <a:rect l="0" t="0" r="r" b="b"/>
                  <a:pathLst>
                    <a:path w="21512" h="21537" extrusionOk="0">
                      <a:moveTo>
                        <a:pt x="2569" y="4605"/>
                      </a:moveTo>
                      <a:cubicBezTo>
                        <a:pt x="3922" y="3382"/>
                        <a:pt x="5141" y="2092"/>
                        <a:pt x="6215" y="746"/>
                      </a:cubicBezTo>
                      <a:cubicBezTo>
                        <a:pt x="6634" y="367"/>
                        <a:pt x="7247" y="111"/>
                        <a:pt x="7930" y="28"/>
                      </a:cubicBezTo>
                      <a:cubicBezTo>
                        <a:pt x="8403" y="-29"/>
                        <a:pt x="8890" y="1"/>
                        <a:pt x="9341" y="114"/>
                      </a:cubicBezTo>
                      <a:lnTo>
                        <a:pt x="20336" y="5018"/>
                      </a:lnTo>
                      <a:cubicBezTo>
                        <a:pt x="20734" y="5331"/>
                        <a:pt x="21041" y="5693"/>
                        <a:pt x="21242" y="6085"/>
                      </a:cubicBezTo>
                      <a:cubicBezTo>
                        <a:pt x="21450" y="6491"/>
                        <a:pt x="21539" y="6921"/>
                        <a:pt x="21505" y="7350"/>
                      </a:cubicBezTo>
                      <a:lnTo>
                        <a:pt x="20985" y="17350"/>
                      </a:lnTo>
                      <a:cubicBezTo>
                        <a:pt x="21008" y="17857"/>
                        <a:pt x="20861" y="18360"/>
                        <a:pt x="20557" y="18823"/>
                      </a:cubicBezTo>
                      <a:cubicBezTo>
                        <a:pt x="20328" y="19171"/>
                        <a:pt x="20012" y="19490"/>
                        <a:pt x="19598" y="19745"/>
                      </a:cubicBezTo>
                      <a:cubicBezTo>
                        <a:pt x="19175" y="20006"/>
                        <a:pt x="18663" y="20191"/>
                        <a:pt x="18109" y="20283"/>
                      </a:cubicBezTo>
                      <a:lnTo>
                        <a:pt x="10780" y="21524"/>
                      </a:lnTo>
                      <a:cubicBezTo>
                        <a:pt x="10195" y="21571"/>
                        <a:pt x="9604" y="21486"/>
                        <a:pt x="9096" y="21283"/>
                      </a:cubicBezTo>
                      <a:cubicBezTo>
                        <a:pt x="8532" y="21058"/>
                        <a:pt x="8105" y="20701"/>
                        <a:pt x="7893" y="20278"/>
                      </a:cubicBezTo>
                      <a:lnTo>
                        <a:pt x="405" y="9680"/>
                      </a:lnTo>
                      <a:cubicBezTo>
                        <a:pt x="68" y="9060"/>
                        <a:pt x="-61" y="8396"/>
                        <a:pt x="27" y="7738"/>
                      </a:cubicBezTo>
                      <a:cubicBezTo>
                        <a:pt x="96" y="7217"/>
                        <a:pt x="300" y="6709"/>
                        <a:pt x="629" y="6238"/>
                      </a:cubicBezTo>
                      <a:cubicBezTo>
                        <a:pt x="1302" y="5709"/>
                        <a:pt x="1949" y="5164"/>
                        <a:pt x="2569" y="4605"/>
                      </a:cubicBezTo>
                      <a:close/>
                    </a:path>
                  </a:pathLst>
                </a:custGeom>
                <a:gradFill flip="none" rotWithShape="1">
                  <a:gsLst>
                    <a:gs pos="0">
                      <a:srgbClr val="D6D6D6"/>
                    </a:gs>
                    <a:gs pos="100000">
                      <a:srgbClr val="0076BA"/>
                    </a:gs>
                  </a:gsLst>
                  <a:lin ang="1014071"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35" name="Form Form" descr="Form Form"/>
                <p:cNvPicPr>
                  <a:picLocks/>
                </p:cNvPicPr>
                <p:nvPr/>
              </p:nvPicPr>
              <p:blipFill>
                <a:blip r:embed="rId14"/>
                <a:stretch>
                  <a:fillRect/>
                </a:stretch>
              </p:blipFill>
              <p:spPr>
                <a:xfrm>
                  <a:off x="0" y="0"/>
                  <a:ext cx="835512" cy="1196995"/>
                </a:xfrm>
                <a:prstGeom prst="rect">
                  <a:avLst/>
                </a:prstGeom>
                <a:effectLst/>
              </p:spPr>
            </p:pic>
          </p:grpSp>
          <p:grpSp>
            <p:nvGrpSpPr>
              <p:cNvPr id="2840" name="Form"/>
              <p:cNvGrpSpPr/>
              <p:nvPr/>
            </p:nvGrpSpPr>
            <p:grpSpPr>
              <a:xfrm>
                <a:off x="1352342" y="119332"/>
                <a:ext cx="477663" cy="889063"/>
                <a:chOff x="0" y="0"/>
                <a:chExt cx="477661" cy="889062"/>
              </a:xfrm>
            </p:grpSpPr>
            <p:sp>
              <p:nvSpPr>
                <p:cNvPr id="2839" name="Form"/>
                <p:cNvSpPr/>
                <p:nvPr/>
              </p:nvSpPr>
              <p:spPr>
                <a:xfrm>
                  <a:off x="25400" y="25399"/>
                  <a:ext cx="426615" cy="838267"/>
                </a:xfrm>
                <a:custGeom>
                  <a:avLst/>
                  <a:gdLst/>
                  <a:ahLst/>
                  <a:cxnLst>
                    <a:cxn ang="0">
                      <a:pos x="wd2" y="hd2"/>
                    </a:cxn>
                    <a:cxn ang="5400000">
                      <a:pos x="wd2" y="hd2"/>
                    </a:cxn>
                    <a:cxn ang="10800000">
                      <a:pos x="wd2" y="hd2"/>
                    </a:cxn>
                    <a:cxn ang="16200000">
                      <a:pos x="wd2" y="hd2"/>
                    </a:cxn>
                  </a:cxnLst>
                  <a:rect l="0" t="0" r="r" b="b"/>
                  <a:pathLst>
                    <a:path w="21575" h="21327" extrusionOk="0">
                      <a:moveTo>
                        <a:pt x="521" y="5899"/>
                      </a:moveTo>
                      <a:cubicBezTo>
                        <a:pt x="347" y="4719"/>
                        <a:pt x="200" y="3538"/>
                        <a:pt x="80" y="2356"/>
                      </a:cubicBezTo>
                      <a:cubicBezTo>
                        <a:pt x="-25" y="1978"/>
                        <a:pt x="-24" y="1608"/>
                        <a:pt x="67" y="1249"/>
                      </a:cubicBezTo>
                      <a:cubicBezTo>
                        <a:pt x="152" y="914"/>
                        <a:pt x="322" y="564"/>
                        <a:pt x="826" y="307"/>
                      </a:cubicBezTo>
                      <a:cubicBezTo>
                        <a:pt x="1682" y="-130"/>
                        <a:pt x="3106" y="-95"/>
                        <a:pt x="3876" y="380"/>
                      </a:cubicBezTo>
                      <a:lnTo>
                        <a:pt x="10638" y="4357"/>
                      </a:lnTo>
                      <a:lnTo>
                        <a:pt x="14640" y="6667"/>
                      </a:lnTo>
                      <a:lnTo>
                        <a:pt x="16276" y="7684"/>
                      </a:lnTo>
                      <a:lnTo>
                        <a:pt x="19901" y="12834"/>
                      </a:lnTo>
                      <a:cubicBezTo>
                        <a:pt x="20067" y="13362"/>
                        <a:pt x="20242" y="13889"/>
                        <a:pt x="20427" y="14415"/>
                      </a:cubicBezTo>
                      <a:cubicBezTo>
                        <a:pt x="20595" y="14893"/>
                        <a:pt x="20770" y="15372"/>
                        <a:pt x="20953" y="15849"/>
                      </a:cubicBezTo>
                      <a:lnTo>
                        <a:pt x="21392" y="18214"/>
                      </a:lnTo>
                      <a:lnTo>
                        <a:pt x="21575" y="19696"/>
                      </a:lnTo>
                      <a:cubicBezTo>
                        <a:pt x="21437" y="19913"/>
                        <a:pt x="21348" y="20137"/>
                        <a:pt x="21312" y="20364"/>
                      </a:cubicBezTo>
                      <a:cubicBezTo>
                        <a:pt x="21274" y="20597"/>
                        <a:pt x="21286" y="20847"/>
                        <a:pt x="21014" y="21044"/>
                      </a:cubicBezTo>
                      <a:cubicBezTo>
                        <a:pt x="20426" y="21470"/>
                        <a:pt x="19134" y="21403"/>
                        <a:pt x="18732" y="20925"/>
                      </a:cubicBezTo>
                      <a:lnTo>
                        <a:pt x="16049" y="19199"/>
                      </a:lnTo>
                      <a:lnTo>
                        <a:pt x="6489" y="12556"/>
                      </a:lnTo>
                      <a:lnTo>
                        <a:pt x="3241" y="10208"/>
                      </a:lnTo>
                      <a:lnTo>
                        <a:pt x="1600" y="9085"/>
                      </a:lnTo>
                      <a:lnTo>
                        <a:pt x="846" y="7928"/>
                      </a:lnTo>
                      <a:cubicBezTo>
                        <a:pt x="729" y="7252"/>
                        <a:pt x="620" y="6576"/>
                        <a:pt x="521" y="5899"/>
                      </a:cubicBezTo>
                      <a:close/>
                    </a:path>
                  </a:pathLst>
                </a:custGeom>
                <a:gradFill flip="none" rotWithShape="1">
                  <a:gsLst>
                    <a:gs pos="0">
                      <a:srgbClr val="D6D6D6"/>
                    </a:gs>
                    <a:gs pos="100000">
                      <a:srgbClr val="0076BA"/>
                    </a:gs>
                  </a:gsLst>
                  <a:lin ang="8604419"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38" name="Form Form" descr="Form Form"/>
                <p:cNvPicPr>
                  <a:picLocks/>
                </p:cNvPicPr>
                <p:nvPr/>
              </p:nvPicPr>
              <p:blipFill>
                <a:blip r:embed="rId15"/>
                <a:stretch>
                  <a:fillRect/>
                </a:stretch>
              </p:blipFill>
              <p:spPr>
                <a:xfrm>
                  <a:off x="0" y="0"/>
                  <a:ext cx="477662" cy="889063"/>
                </a:xfrm>
                <a:prstGeom prst="rect">
                  <a:avLst/>
                </a:prstGeom>
                <a:effectLst/>
              </p:spPr>
            </p:pic>
          </p:grpSp>
          <p:grpSp>
            <p:nvGrpSpPr>
              <p:cNvPr id="2843" name="Form"/>
              <p:cNvGrpSpPr/>
              <p:nvPr/>
            </p:nvGrpSpPr>
            <p:grpSpPr>
              <a:xfrm>
                <a:off x="377575" y="1499653"/>
                <a:ext cx="999848" cy="318593"/>
                <a:chOff x="0" y="0"/>
                <a:chExt cx="999847" cy="318592"/>
              </a:xfrm>
            </p:grpSpPr>
            <p:sp>
              <p:nvSpPr>
                <p:cNvPr id="2842" name="Form"/>
                <p:cNvSpPr/>
                <p:nvPr/>
              </p:nvSpPr>
              <p:spPr>
                <a:xfrm>
                  <a:off x="25400" y="25400"/>
                  <a:ext cx="949048" cy="267634"/>
                </a:xfrm>
                <a:custGeom>
                  <a:avLst/>
                  <a:gdLst/>
                  <a:ahLst/>
                  <a:cxnLst>
                    <a:cxn ang="0">
                      <a:pos x="wd2" y="hd2"/>
                    </a:cxn>
                    <a:cxn ang="5400000">
                      <a:pos x="wd2" y="hd2"/>
                    </a:cxn>
                    <a:cxn ang="10800000">
                      <a:pos x="wd2" y="hd2"/>
                    </a:cxn>
                    <a:cxn ang="16200000">
                      <a:pos x="wd2" y="hd2"/>
                    </a:cxn>
                  </a:cxnLst>
                  <a:rect l="0" t="0" r="r" b="b"/>
                  <a:pathLst>
                    <a:path w="21497" h="21543" extrusionOk="0">
                      <a:moveTo>
                        <a:pt x="5380" y="17253"/>
                      </a:moveTo>
                      <a:cubicBezTo>
                        <a:pt x="4590" y="16467"/>
                        <a:pt x="3802" y="15666"/>
                        <a:pt x="3015" y="14849"/>
                      </a:cubicBezTo>
                      <a:lnTo>
                        <a:pt x="708" y="12026"/>
                      </a:lnTo>
                      <a:cubicBezTo>
                        <a:pt x="478" y="11548"/>
                        <a:pt x="295" y="10918"/>
                        <a:pt x="156" y="10194"/>
                      </a:cubicBezTo>
                      <a:cubicBezTo>
                        <a:pt x="57" y="9676"/>
                        <a:pt x="-29" y="9062"/>
                        <a:pt x="9" y="8384"/>
                      </a:cubicBezTo>
                      <a:cubicBezTo>
                        <a:pt x="84" y="7066"/>
                        <a:pt x="508" y="6631"/>
                        <a:pt x="890" y="6883"/>
                      </a:cubicBezTo>
                      <a:cubicBezTo>
                        <a:pt x="1062" y="6997"/>
                        <a:pt x="1230" y="7221"/>
                        <a:pt x="1388" y="7564"/>
                      </a:cubicBezTo>
                      <a:lnTo>
                        <a:pt x="6466" y="2274"/>
                      </a:lnTo>
                      <a:cubicBezTo>
                        <a:pt x="7110" y="1214"/>
                        <a:pt x="7796" y="513"/>
                        <a:pt x="8500" y="195"/>
                      </a:cubicBezTo>
                      <a:cubicBezTo>
                        <a:pt x="8972" y="-18"/>
                        <a:pt x="9449" y="-57"/>
                        <a:pt x="9923" y="79"/>
                      </a:cubicBezTo>
                      <a:lnTo>
                        <a:pt x="13302" y="3606"/>
                      </a:lnTo>
                      <a:lnTo>
                        <a:pt x="20565" y="9458"/>
                      </a:lnTo>
                      <a:cubicBezTo>
                        <a:pt x="21141" y="9534"/>
                        <a:pt x="21571" y="11375"/>
                        <a:pt x="21486" y="13403"/>
                      </a:cubicBezTo>
                      <a:cubicBezTo>
                        <a:pt x="21448" y="14319"/>
                        <a:pt x="21311" y="15092"/>
                        <a:pt x="21124" y="15638"/>
                      </a:cubicBezTo>
                      <a:cubicBezTo>
                        <a:pt x="20908" y="16273"/>
                        <a:pt x="20623" y="16611"/>
                        <a:pt x="20322" y="16501"/>
                      </a:cubicBezTo>
                      <a:lnTo>
                        <a:pt x="18379" y="19013"/>
                      </a:lnTo>
                      <a:lnTo>
                        <a:pt x="17226" y="20738"/>
                      </a:lnTo>
                      <a:lnTo>
                        <a:pt x="15921" y="21543"/>
                      </a:lnTo>
                      <a:lnTo>
                        <a:pt x="7555" y="19380"/>
                      </a:lnTo>
                      <a:cubicBezTo>
                        <a:pt x="6829" y="18684"/>
                        <a:pt x="6104" y="17975"/>
                        <a:pt x="5380" y="17253"/>
                      </a:cubicBezTo>
                      <a:close/>
                    </a:path>
                  </a:pathLst>
                </a:custGeom>
                <a:gradFill flip="none" rotWithShape="1">
                  <a:gsLst>
                    <a:gs pos="0">
                      <a:srgbClr val="D6D6D6"/>
                    </a:gs>
                    <a:gs pos="100000">
                      <a:srgbClr val="0076BA"/>
                    </a:gs>
                  </a:gsLst>
                  <a:lin ang="15870227"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41" name="Form Form" descr="Form Form"/>
                <p:cNvPicPr>
                  <a:picLocks/>
                </p:cNvPicPr>
                <p:nvPr/>
              </p:nvPicPr>
              <p:blipFill>
                <a:blip r:embed="rId16"/>
                <a:stretch>
                  <a:fillRect/>
                </a:stretch>
              </p:blipFill>
              <p:spPr>
                <a:xfrm>
                  <a:off x="-1" y="-1"/>
                  <a:ext cx="999849" cy="318594"/>
                </a:xfrm>
                <a:prstGeom prst="rect">
                  <a:avLst/>
                </a:prstGeom>
                <a:effectLst/>
              </p:spPr>
            </p:pic>
          </p:grpSp>
          <p:grpSp>
            <p:nvGrpSpPr>
              <p:cNvPr id="2846" name="Gruppieren"/>
              <p:cNvGrpSpPr/>
              <p:nvPr/>
            </p:nvGrpSpPr>
            <p:grpSpPr>
              <a:xfrm>
                <a:off x="587450" y="115589"/>
                <a:ext cx="550454" cy="523651"/>
                <a:chOff x="-74278" y="-57150"/>
                <a:chExt cx="550452" cy="523649"/>
              </a:xfrm>
            </p:grpSpPr>
            <p:pic>
              <p:nvPicPr>
                <p:cNvPr id="2844" name="Linie Form" descr="Linie Form"/>
                <p:cNvPicPr>
                  <a:picLocks/>
                </p:cNvPicPr>
                <p:nvPr/>
              </p:nvPicPr>
              <p:blipFill>
                <a:blip r:embed="rId17"/>
                <a:stretch>
                  <a:fillRect/>
                </a:stretch>
              </p:blipFill>
              <p:spPr>
                <a:xfrm>
                  <a:off x="241055" y="-51207"/>
                  <a:ext cx="235120" cy="517707"/>
                </a:xfrm>
                <a:prstGeom prst="rect">
                  <a:avLst/>
                </a:prstGeom>
                <a:effectLst>
                  <a:outerShdw blurRad="63500" dist="25400" dir="5400000" rotWithShape="0">
                    <a:srgbClr val="000000">
                      <a:alpha val="50000"/>
                    </a:srgbClr>
                  </a:outerShdw>
                </a:effectLst>
              </p:spPr>
            </p:pic>
            <p:pic>
              <p:nvPicPr>
                <p:cNvPr id="2845" name="Linie Form" descr="Linie Form"/>
                <p:cNvPicPr>
                  <a:picLocks/>
                </p:cNvPicPr>
                <p:nvPr/>
              </p:nvPicPr>
              <p:blipFill>
                <a:blip r:embed="rId18"/>
                <a:stretch>
                  <a:fillRect/>
                </a:stretch>
              </p:blipFill>
              <p:spPr>
                <a:xfrm>
                  <a:off x="-74279" y="-57150"/>
                  <a:ext cx="239166" cy="504358"/>
                </a:xfrm>
                <a:prstGeom prst="rect">
                  <a:avLst/>
                </a:prstGeom>
                <a:effectLst>
                  <a:outerShdw blurRad="63500" dist="25400" dir="5400000" rotWithShape="0">
                    <a:srgbClr val="000000">
                      <a:alpha val="50000"/>
                    </a:srgbClr>
                  </a:outerShdw>
                </a:effectLst>
              </p:spPr>
            </p:pic>
          </p:grpSp>
          <p:grpSp>
            <p:nvGrpSpPr>
              <p:cNvPr id="2849" name="Gruppieren"/>
              <p:cNvGrpSpPr/>
              <p:nvPr/>
            </p:nvGrpSpPr>
            <p:grpSpPr>
              <a:xfrm>
                <a:off x="922658" y="768883"/>
                <a:ext cx="611720" cy="699028"/>
                <a:chOff x="-57149" y="-97544"/>
                <a:chExt cx="611719" cy="699026"/>
              </a:xfrm>
            </p:grpSpPr>
            <p:pic>
              <p:nvPicPr>
                <p:cNvPr id="2847" name="Linie Form" descr="Linie Form"/>
                <p:cNvPicPr>
                  <a:picLocks/>
                </p:cNvPicPr>
                <p:nvPr/>
              </p:nvPicPr>
              <p:blipFill>
                <a:blip r:embed="rId19"/>
                <a:stretch>
                  <a:fillRect/>
                </a:stretch>
              </p:blipFill>
              <p:spPr>
                <a:xfrm>
                  <a:off x="-57150" y="-97545"/>
                  <a:ext cx="292476" cy="613053"/>
                </a:xfrm>
                <a:prstGeom prst="rect">
                  <a:avLst/>
                </a:prstGeom>
                <a:effectLst>
                  <a:outerShdw blurRad="63500" dist="25400" dir="5400000" rotWithShape="0">
                    <a:srgbClr val="000000">
                      <a:alpha val="50000"/>
                    </a:srgbClr>
                  </a:outerShdw>
                </a:effectLst>
              </p:spPr>
            </p:pic>
            <p:pic>
              <p:nvPicPr>
                <p:cNvPr id="2848" name="Linie Form" descr="Linie Form"/>
                <p:cNvPicPr>
                  <a:picLocks/>
                </p:cNvPicPr>
                <p:nvPr/>
              </p:nvPicPr>
              <p:blipFill>
                <a:blip r:embed="rId20"/>
                <a:stretch>
                  <a:fillRect/>
                </a:stretch>
              </p:blipFill>
              <p:spPr>
                <a:xfrm>
                  <a:off x="62678" y="9147"/>
                  <a:ext cx="491892" cy="592336"/>
                </a:xfrm>
                <a:prstGeom prst="rect">
                  <a:avLst/>
                </a:prstGeom>
                <a:effectLst>
                  <a:outerShdw blurRad="63500" dist="25400" dir="5400000" rotWithShape="0">
                    <a:srgbClr val="000000">
                      <a:alpha val="50000"/>
                    </a:srgbClr>
                  </a:outerShdw>
                </a:effectLst>
              </p:spPr>
            </p:pic>
          </p:grpSp>
          <p:grpSp>
            <p:nvGrpSpPr>
              <p:cNvPr id="2853" name="Gruppieren"/>
              <p:cNvGrpSpPr/>
              <p:nvPr/>
            </p:nvGrpSpPr>
            <p:grpSpPr>
              <a:xfrm>
                <a:off x="181457" y="785333"/>
                <a:ext cx="478103" cy="578840"/>
                <a:chOff x="-57149" y="-57149"/>
                <a:chExt cx="478102" cy="578838"/>
              </a:xfrm>
            </p:grpSpPr>
            <p:pic>
              <p:nvPicPr>
                <p:cNvPr id="2850" name="Form Form" descr="Form Form"/>
                <p:cNvPicPr>
                  <a:picLocks/>
                </p:cNvPicPr>
                <p:nvPr/>
              </p:nvPicPr>
              <p:blipFill>
                <a:blip r:embed="rId21"/>
                <a:stretch>
                  <a:fillRect/>
                </a:stretch>
              </p:blipFill>
              <p:spPr>
                <a:xfrm>
                  <a:off x="-57151" y="-57151"/>
                  <a:ext cx="334051" cy="412309"/>
                </a:xfrm>
                <a:prstGeom prst="rect">
                  <a:avLst/>
                </a:prstGeom>
                <a:effectLst>
                  <a:outerShdw blurRad="63500" dist="25400" dir="5400000" rotWithShape="0">
                    <a:srgbClr val="000000">
                      <a:alpha val="50000"/>
                    </a:srgbClr>
                  </a:outerShdw>
                </a:effectLst>
              </p:spPr>
            </p:pic>
            <p:pic>
              <p:nvPicPr>
                <p:cNvPr id="2851" name="Linie Form" descr="Linie Form"/>
                <p:cNvPicPr>
                  <a:picLocks/>
                </p:cNvPicPr>
                <p:nvPr/>
              </p:nvPicPr>
              <p:blipFill>
                <a:blip r:embed="rId22"/>
                <a:stretch>
                  <a:fillRect/>
                </a:stretch>
              </p:blipFill>
              <p:spPr>
                <a:xfrm>
                  <a:off x="34924" y="77074"/>
                  <a:ext cx="268625" cy="444615"/>
                </a:xfrm>
                <a:prstGeom prst="rect">
                  <a:avLst/>
                </a:prstGeom>
                <a:effectLst>
                  <a:outerShdw blurRad="63500" dist="25400" dir="5400000" rotWithShape="0">
                    <a:srgbClr val="000000">
                      <a:alpha val="50000"/>
                    </a:srgbClr>
                  </a:outerShdw>
                </a:effectLst>
              </p:spPr>
            </p:pic>
            <p:pic>
              <p:nvPicPr>
                <p:cNvPr id="2852" name="Abgerundetes Rechteck Abgerundetes Rechteck" descr="Abgerundetes Rechteck Abgerundetes Rechteck"/>
                <p:cNvPicPr>
                  <a:picLocks/>
                </p:cNvPicPr>
                <p:nvPr/>
              </p:nvPicPr>
              <p:blipFill>
                <a:blip r:embed="rId23"/>
                <a:stretch>
                  <a:fillRect/>
                </a:stretch>
              </p:blipFill>
              <p:spPr>
                <a:xfrm>
                  <a:off x="285194" y="295186"/>
                  <a:ext cx="135759" cy="159829"/>
                </a:xfrm>
                <a:prstGeom prst="rect">
                  <a:avLst/>
                </a:prstGeom>
                <a:effectLst>
                  <a:outerShdw blurRad="63500" dist="25400" dir="5400000" rotWithShape="0">
                    <a:srgbClr val="000000">
                      <a:alpha val="50000"/>
                    </a:srgbClr>
                  </a:outerShdw>
                </a:effectLst>
              </p:spPr>
            </p:pic>
          </p:grpSp>
          <p:pic>
            <p:nvPicPr>
              <p:cNvPr id="2854" name="Linie Form" descr="Linie Form"/>
              <p:cNvPicPr>
                <a:picLocks/>
              </p:cNvPicPr>
              <p:nvPr/>
            </p:nvPicPr>
            <p:blipFill>
              <a:blip r:embed="rId24">
                <a:alphaModFix amt="49213"/>
              </a:blip>
              <a:stretch>
                <a:fillRect/>
              </a:stretch>
            </p:blipFill>
            <p:spPr>
              <a:xfrm rot="20100000">
                <a:off x="1490003" y="221334"/>
                <a:ext cx="186477" cy="597947"/>
              </a:xfrm>
              <a:prstGeom prst="rect">
                <a:avLst/>
              </a:prstGeom>
              <a:effectLst>
                <a:outerShdw blurRad="63500" dist="25400" dir="5400000" rotWithShape="0">
                  <a:srgbClr val="000000">
                    <a:alpha val="50000"/>
                  </a:srgbClr>
                </a:outerShdw>
              </a:effectLst>
            </p:spPr>
          </p:pic>
          <p:pic>
            <p:nvPicPr>
              <p:cNvPr id="2855" name="Form Form" descr="Form Form"/>
              <p:cNvPicPr>
                <a:picLocks/>
              </p:cNvPicPr>
              <p:nvPr/>
            </p:nvPicPr>
            <p:blipFill>
              <a:blip r:embed="rId25">
                <a:alphaModFix amt="34151"/>
              </a:blip>
              <a:stretch>
                <a:fillRect/>
              </a:stretch>
            </p:blipFill>
            <p:spPr>
              <a:xfrm rot="1560000">
                <a:off x="603118" y="1560211"/>
                <a:ext cx="530402" cy="298785"/>
              </a:xfrm>
              <a:prstGeom prst="rect">
                <a:avLst/>
              </a:prstGeom>
              <a:effectLst>
                <a:outerShdw blurRad="63500" dist="25400" dir="5400000" rotWithShape="0">
                  <a:srgbClr val="000000">
                    <a:alpha val="50000"/>
                  </a:srgbClr>
                </a:outerShdw>
              </a:effectLst>
            </p:spPr>
          </p:pic>
        </p:grpSp>
      </p:grpSp>
      <p:grpSp>
        <p:nvGrpSpPr>
          <p:cNvPr id="2881" name="Gruppieren"/>
          <p:cNvGrpSpPr/>
          <p:nvPr/>
        </p:nvGrpSpPr>
        <p:grpSpPr>
          <a:xfrm>
            <a:off x="4765920" y="4047151"/>
            <a:ext cx="2034926" cy="1673513"/>
            <a:chOff x="0" y="0"/>
            <a:chExt cx="2713233" cy="2231349"/>
          </a:xfrm>
        </p:grpSpPr>
        <p:sp>
          <p:nvSpPr>
            <p:cNvPr id="2858" name="Rechteck"/>
            <p:cNvSpPr/>
            <p:nvPr/>
          </p:nvSpPr>
          <p:spPr>
            <a:xfrm>
              <a:off x="0" y="0"/>
              <a:ext cx="2713234" cy="2231350"/>
            </a:xfrm>
            <a:prstGeom prst="rect">
              <a:avLst/>
            </a:prstGeom>
            <a:solidFill>
              <a:srgbClr val="FFFFFF"/>
            </a:solidFill>
            <a:ln w="12700" cap="flat">
              <a:noFill/>
              <a:miter lim="400000"/>
            </a:ln>
            <a:effectLst>
              <a:outerShdw blurRad="177800" dist="37494"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859" name="Oval"/>
            <p:cNvSpPr/>
            <p:nvPr/>
          </p:nvSpPr>
          <p:spPr>
            <a:xfrm>
              <a:off x="562077" y="1375987"/>
              <a:ext cx="1300481" cy="496555"/>
            </a:xfrm>
            <a:prstGeom prst="ellipse">
              <a:avLst/>
            </a:prstGeom>
            <a:solidFill>
              <a:srgbClr val="9BC8DA"/>
            </a:solidFill>
            <a:ln w="12700" cap="flat">
              <a:noFill/>
              <a:miter lim="400000"/>
            </a:ln>
            <a:effectLst>
              <a:outerShdw blurRad="342900" dist="413311" dir="5400000" rotWithShape="0">
                <a:srgbClr val="000000">
                  <a:alpha val="50000"/>
                </a:srgbClr>
              </a:outerShdw>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860" name="Form"/>
            <p:cNvSpPr/>
            <p:nvPr/>
          </p:nvSpPr>
          <p:spPr>
            <a:xfrm>
              <a:off x="387129" y="262197"/>
              <a:ext cx="1830562" cy="1706957"/>
            </a:xfrm>
            <a:custGeom>
              <a:avLst/>
              <a:gdLst/>
              <a:ahLst/>
              <a:cxnLst>
                <a:cxn ang="0">
                  <a:pos x="wd2" y="hd2"/>
                </a:cxn>
                <a:cxn ang="5400000">
                  <a:pos x="wd2" y="hd2"/>
                </a:cxn>
                <a:cxn ang="10800000">
                  <a:pos x="wd2" y="hd2"/>
                </a:cxn>
                <a:cxn ang="16200000">
                  <a:pos x="wd2" y="hd2"/>
                </a:cxn>
              </a:cxnLst>
              <a:rect l="0" t="0" r="r" b="b"/>
              <a:pathLst>
                <a:path w="21542" h="21538" extrusionOk="0">
                  <a:moveTo>
                    <a:pt x="3812" y="2395"/>
                  </a:moveTo>
                  <a:cubicBezTo>
                    <a:pt x="4462" y="1834"/>
                    <a:pt x="5195" y="1379"/>
                    <a:pt x="5973" y="1019"/>
                  </a:cubicBezTo>
                  <a:cubicBezTo>
                    <a:pt x="6966" y="559"/>
                    <a:pt x="8023" y="256"/>
                    <a:pt x="9106" y="110"/>
                  </a:cubicBezTo>
                  <a:cubicBezTo>
                    <a:pt x="10241" y="-44"/>
                    <a:pt x="11390" y="-24"/>
                    <a:pt x="12528" y="96"/>
                  </a:cubicBezTo>
                  <a:cubicBezTo>
                    <a:pt x="13790" y="230"/>
                    <a:pt x="15044" y="489"/>
                    <a:pt x="16181" y="1058"/>
                  </a:cubicBezTo>
                  <a:cubicBezTo>
                    <a:pt x="17048" y="1493"/>
                    <a:pt x="17816" y="2094"/>
                    <a:pt x="18530" y="2752"/>
                  </a:cubicBezTo>
                  <a:cubicBezTo>
                    <a:pt x="19359" y="3517"/>
                    <a:pt x="20118" y="4361"/>
                    <a:pt x="20697" y="5332"/>
                  </a:cubicBezTo>
                  <a:cubicBezTo>
                    <a:pt x="21018" y="5870"/>
                    <a:pt x="21280" y="6445"/>
                    <a:pt x="21418" y="7057"/>
                  </a:cubicBezTo>
                  <a:cubicBezTo>
                    <a:pt x="21533" y="7564"/>
                    <a:pt x="21559" y="8085"/>
                    <a:pt x="21534" y="8601"/>
                  </a:cubicBezTo>
                  <a:cubicBezTo>
                    <a:pt x="21509" y="9115"/>
                    <a:pt x="21433" y="9627"/>
                    <a:pt x="21403" y="10144"/>
                  </a:cubicBezTo>
                  <a:cubicBezTo>
                    <a:pt x="21334" y="11329"/>
                    <a:pt x="21510" y="12524"/>
                    <a:pt x="21305" y="13694"/>
                  </a:cubicBezTo>
                  <a:cubicBezTo>
                    <a:pt x="21141" y="14625"/>
                    <a:pt x="20745" y="15492"/>
                    <a:pt x="20248" y="16293"/>
                  </a:cubicBezTo>
                  <a:cubicBezTo>
                    <a:pt x="19699" y="17177"/>
                    <a:pt x="19031" y="17979"/>
                    <a:pt x="18293" y="18711"/>
                  </a:cubicBezTo>
                  <a:cubicBezTo>
                    <a:pt x="17401" y="19598"/>
                    <a:pt x="16402" y="20386"/>
                    <a:pt x="15238" y="20858"/>
                  </a:cubicBezTo>
                  <a:cubicBezTo>
                    <a:pt x="14173" y="21291"/>
                    <a:pt x="13024" y="21436"/>
                    <a:pt x="11878" y="21501"/>
                  </a:cubicBezTo>
                  <a:cubicBezTo>
                    <a:pt x="10924" y="21555"/>
                    <a:pt x="9967" y="21556"/>
                    <a:pt x="9016" y="21462"/>
                  </a:cubicBezTo>
                  <a:cubicBezTo>
                    <a:pt x="7927" y="21355"/>
                    <a:pt x="6850" y="21123"/>
                    <a:pt x="5844" y="20690"/>
                  </a:cubicBezTo>
                  <a:cubicBezTo>
                    <a:pt x="5163" y="20398"/>
                    <a:pt x="4523" y="20016"/>
                    <a:pt x="3931" y="19569"/>
                  </a:cubicBezTo>
                  <a:cubicBezTo>
                    <a:pt x="3154" y="18983"/>
                    <a:pt x="2462" y="18288"/>
                    <a:pt x="1916" y="17479"/>
                  </a:cubicBezTo>
                  <a:cubicBezTo>
                    <a:pt x="1451" y="16789"/>
                    <a:pt x="1102" y="16030"/>
                    <a:pt x="785" y="15260"/>
                  </a:cubicBezTo>
                  <a:cubicBezTo>
                    <a:pt x="449" y="14443"/>
                    <a:pt x="147" y="13605"/>
                    <a:pt x="45" y="12726"/>
                  </a:cubicBezTo>
                  <a:cubicBezTo>
                    <a:pt x="-41" y="11987"/>
                    <a:pt x="18" y="11243"/>
                    <a:pt x="56" y="10501"/>
                  </a:cubicBezTo>
                  <a:cubicBezTo>
                    <a:pt x="104" y="9568"/>
                    <a:pt x="121" y="8628"/>
                    <a:pt x="328" y="7716"/>
                  </a:cubicBezTo>
                  <a:cubicBezTo>
                    <a:pt x="479" y="7048"/>
                    <a:pt x="731" y="6407"/>
                    <a:pt x="1059" y="5806"/>
                  </a:cubicBezTo>
                  <a:cubicBezTo>
                    <a:pt x="1413" y="5155"/>
                    <a:pt x="1854" y="4558"/>
                    <a:pt x="2319" y="3983"/>
                  </a:cubicBezTo>
                  <a:cubicBezTo>
                    <a:pt x="2777" y="3417"/>
                    <a:pt x="3261" y="2871"/>
                    <a:pt x="3812" y="2395"/>
                  </a:cubicBezTo>
                  <a:close/>
                </a:path>
              </a:pathLst>
            </a:custGeom>
            <a:gradFill flip="none" rotWithShape="1">
              <a:gsLst>
                <a:gs pos="0">
                  <a:srgbClr val="FFD479"/>
                </a:gs>
                <a:gs pos="100000">
                  <a:srgbClr val="FF9300"/>
                </a:gs>
              </a:gsLst>
              <a:lin ang="5400000" scaled="0"/>
            </a:gra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861" name="Form"/>
            <p:cNvSpPr/>
            <p:nvPr/>
          </p:nvSpPr>
          <p:spPr>
            <a:xfrm>
              <a:off x="402802" y="617270"/>
              <a:ext cx="317781" cy="390152"/>
            </a:xfrm>
            <a:custGeom>
              <a:avLst/>
              <a:gdLst/>
              <a:ahLst/>
              <a:cxnLst>
                <a:cxn ang="0">
                  <a:pos x="wd2" y="hd2"/>
                </a:cxn>
                <a:cxn ang="5400000">
                  <a:pos x="wd2" y="hd2"/>
                </a:cxn>
                <a:cxn ang="10800000">
                  <a:pos x="wd2" y="hd2"/>
                </a:cxn>
                <a:cxn ang="16200000">
                  <a:pos x="wd2" y="hd2"/>
                </a:cxn>
              </a:cxnLst>
              <a:rect l="0" t="0" r="r" b="b"/>
              <a:pathLst>
                <a:path w="21600" h="21600" extrusionOk="0">
                  <a:moveTo>
                    <a:pt x="12224" y="0"/>
                  </a:moveTo>
                  <a:lnTo>
                    <a:pt x="13091" y="7010"/>
                  </a:lnTo>
                  <a:lnTo>
                    <a:pt x="21600" y="11392"/>
                  </a:lnTo>
                  <a:lnTo>
                    <a:pt x="11887" y="14354"/>
                  </a:lnTo>
                  <a:lnTo>
                    <a:pt x="4130" y="17309"/>
                  </a:lnTo>
                  <a:lnTo>
                    <a:pt x="0" y="21600"/>
                  </a:lnTo>
                  <a:lnTo>
                    <a:pt x="2000" y="12147"/>
                  </a:lnTo>
                  <a:lnTo>
                    <a:pt x="7382" y="4603"/>
                  </a:lnTo>
                  <a:lnTo>
                    <a:pt x="12224" y="0"/>
                  </a:lnTo>
                  <a:close/>
                </a:path>
              </a:pathLst>
            </a:custGeom>
            <a:gradFill flip="none" rotWithShape="1">
              <a:gsLst>
                <a:gs pos="0">
                  <a:srgbClr val="FFD479"/>
                </a:gs>
                <a:gs pos="100000">
                  <a:srgbClr val="FF9300"/>
                </a:gs>
              </a:gsLst>
              <a:lin ang="5400000" scaled="0"/>
            </a:gra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862" name="Form"/>
            <p:cNvSpPr/>
            <p:nvPr/>
          </p:nvSpPr>
          <p:spPr>
            <a:xfrm>
              <a:off x="968489" y="809264"/>
              <a:ext cx="776255" cy="713850"/>
            </a:xfrm>
            <a:custGeom>
              <a:avLst/>
              <a:gdLst/>
              <a:ahLst/>
              <a:cxnLst>
                <a:cxn ang="0">
                  <a:pos x="wd2" y="hd2"/>
                </a:cxn>
                <a:cxn ang="5400000">
                  <a:pos x="wd2" y="hd2"/>
                </a:cxn>
                <a:cxn ang="10800000">
                  <a:pos x="wd2" y="hd2"/>
                </a:cxn>
                <a:cxn ang="16200000">
                  <a:pos x="wd2" y="hd2"/>
                </a:cxn>
              </a:cxnLst>
              <a:rect l="0" t="0" r="r" b="b"/>
              <a:pathLst>
                <a:path w="21600" h="21600" extrusionOk="0">
                  <a:moveTo>
                    <a:pt x="0" y="3087"/>
                  </a:moveTo>
                  <a:lnTo>
                    <a:pt x="7529" y="3316"/>
                  </a:lnTo>
                  <a:lnTo>
                    <a:pt x="16451" y="2094"/>
                  </a:lnTo>
                  <a:lnTo>
                    <a:pt x="21600" y="0"/>
                  </a:lnTo>
                  <a:lnTo>
                    <a:pt x="18085" y="3662"/>
                  </a:lnTo>
                  <a:lnTo>
                    <a:pt x="16348" y="8008"/>
                  </a:lnTo>
                  <a:lnTo>
                    <a:pt x="14429" y="12790"/>
                  </a:lnTo>
                  <a:lnTo>
                    <a:pt x="13554" y="21600"/>
                  </a:lnTo>
                  <a:lnTo>
                    <a:pt x="10811" y="13847"/>
                  </a:lnTo>
                  <a:lnTo>
                    <a:pt x="6976" y="9424"/>
                  </a:lnTo>
                  <a:lnTo>
                    <a:pt x="3605" y="6114"/>
                  </a:lnTo>
                  <a:lnTo>
                    <a:pt x="0" y="3087"/>
                  </a:lnTo>
                  <a:close/>
                </a:path>
              </a:pathLst>
            </a:custGeom>
            <a:gradFill flip="none" rotWithShape="1">
              <a:gsLst>
                <a:gs pos="0">
                  <a:srgbClr val="FFD479"/>
                </a:gs>
                <a:gs pos="31409">
                  <a:srgbClr val="FFB43C"/>
                </a:gs>
                <a:gs pos="100000">
                  <a:srgbClr val="FF9300"/>
                </a:gs>
              </a:gsLst>
              <a:lin ang="5400000" scaled="0"/>
            </a:gra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863" name="Form"/>
            <p:cNvSpPr/>
            <p:nvPr/>
          </p:nvSpPr>
          <p:spPr>
            <a:xfrm>
              <a:off x="1839998" y="479790"/>
              <a:ext cx="349600" cy="288934"/>
            </a:xfrm>
            <a:custGeom>
              <a:avLst/>
              <a:gdLst/>
              <a:ahLst/>
              <a:cxnLst>
                <a:cxn ang="0">
                  <a:pos x="wd2" y="hd2"/>
                </a:cxn>
                <a:cxn ang="5400000">
                  <a:pos x="wd2" y="hd2"/>
                </a:cxn>
                <a:cxn ang="10800000">
                  <a:pos x="wd2" y="hd2"/>
                </a:cxn>
                <a:cxn ang="16200000">
                  <a:pos x="wd2" y="hd2"/>
                </a:cxn>
              </a:cxnLst>
              <a:rect l="0" t="0" r="r" b="b"/>
              <a:pathLst>
                <a:path w="21600" h="21600" extrusionOk="0">
                  <a:moveTo>
                    <a:pt x="7025" y="0"/>
                  </a:moveTo>
                  <a:cubicBezTo>
                    <a:pt x="8328" y="1565"/>
                    <a:pt x="9631" y="3130"/>
                    <a:pt x="10934" y="4695"/>
                  </a:cubicBezTo>
                  <a:cubicBezTo>
                    <a:pt x="12237" y="6260"/>
                    <a:pt x="13539" y="7824"/>
                    <a:pt x="14842" y="9389"/>
                  </a:cubicBezTo>
                  <a:lnTo>
                    <a:pt x="21600" y="21600"/>
                  </a:lnTo>
                  <a:lnTo>
                    <a:pt x="12762" y="16181"/>
                  </a:lnTo>
                  <a:lnTo>
                    <a:pt x="5628" y="15592"/>
                  </a:lnTo>
                  <a:lnTo>
                    <a:pt x="0" y="18560"/>
                  </a:lnTo>
                  <a:lnTo>
                    <a:pt x="6734" y="9141"/>
                  </a:lnTo>
                  <a:lnTo>
                    <a:pt x="7025" y="0"/>
                  </a:lnTo>
                  <a:close/>
                </a:path>
              </a:pathLst>
            </a:custGeom>
            <a:gradFill flip="none" rotWithShape="1">
              <a:gsLst>
                <a:gs pos="0">
                  <a:srgbClr val="FFD479"/>
                </a:gs>
                <a:gs pos="31409">
                  <a:srgbClr val="FFB43C"/>
                </a:gs>
                <a:gs pos="100000">
                  <a:srgbClr val="FF9300"/>
                </a:gs>
              </a:gsLst>
              <a:lin ang="5400000" scaled="0"/>
            </a:gra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864" name="Form"/>
            <p:cNvSpPr/>
            <p:nvPr/>
          </p:nvSpPr>
          <p:spPr>
            <a:xfrm>
              <a:off x="1177655" y="1605986"/>
              <a:ext cx="531017" cy="3787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41" y="16537"/>
                  </a:lnTo>
                  <a:lnTo>
                    <a:pt x="9845" y="8808"/>
                  </a:lnTo>
                  <a:lnTo>
                    <a:pt x="11635" y="0"/>
                  </a:lnTo>
                  <a:lnTo>
                    <a:pt x="13496" y="11414"/>
                  </a:lnTo>
                  <a:lnTo>
                    <a:pt x="16623" y="16823"/>
                  </a:lnTo>
                  <a:lnTo>
                    <a:pt x="21600" y="18060"/>
                  </a:lnTo>
                  <a:lnTo>
                    <a:pt x="14052" y="21442"/>
                  </a:lnTo>
                  <a:lnTo>
                    <a:pt x="6703" y="21356"/>
                  </a:lnTo>
                  <a:lnTo>
                    <a:pt x="0" y="21600"/>
                  </a:lnTo>
                  <a:close/>
                </a:path>
              </a:pathLst>
            </a:custGeom>
            <a:gradFill flip="none" rotWithShape="1">
              <a:gsLst>
                <a:gs pos="0">
                  <a:srgbClr val="FFD479"/>
                </a:gs>
                <a:gs pos="0">
                  <a:srgbClr val="FFB43C"/>
                </a:gs>
                <a:gs pos="100000">
                  <a:srgbClr val="FF9300"/>
                </a:gs>
              </a:gsLst>
              <a:lin ang="5400000" scaled="0"/>
            </a:gra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65" name="Form Form" descr="Form Form"/>
            <p:cNvPicPr>
              <a:picLocks/>
            </p:cNvPicPr>
            <p:nvPr/>
          </p:nvPicPr>
          <p:blipFill>
            <a:blip r:embed="rId26"/>
            <a:stretch>
              <a:fillRect/>
            </a:stretch>
          </p:blipFill>
          <p:spPr>
            <a:xfrm>
              <a:off x="555687" y="249779"/>
              <a:ext cx="1427041" cy="688418"/>
            </a:xfrm>
            <a:prstGeom prst="rect">
              <a:avLst/>
            </a:prstGeom>
            <a:effectLst/>
          </p:spPr>
        </p:pic>
        <p:pic>
          <p:nvPicPr>
            <p:cNvPr id="2867" name="Linie Form" descr="Linie Form"/>
            <p:cNvPicPr>
              <a:picLocks/>
            </p:cNvPicPr>
            <p:nvPr/>
          </p:nvPicPr>
          <p:blipFill>
            <a:blip r:embed="rId27"/>
            <a:stretch>
              <a:fillRect/>
            </a:stretch>
          </p:blipFill>
          <p:spPr>
            <a:xfrm>
              <a:off x="352110" y="462546"/>
              <a:ext cx="1889320" cy="1550107"/>
            </a:xfrm>
            <a:prstGeom prst="rect">
              <a:avLst/>
            </a:prstGeom>
            <a:effectLst/>
          </p:spPr>
        </p:pic>
        <p:grpSp>
          <p:nvGrpSpPr>
            <p:cNvPr id="2871" name="Linie"/>
            <p:cNvGrpSpPr/>
            <p:nvPr/>
          </p:nvGrpSpPr>
          <p:grpSpPr>
            <a:xfrm>
              <a:off x="370045" y="812484"/>
              <a:ext cx="1106009" cy="1197616"/>
              <a:chOff x="0" y="0"/>
              <a:chExt cx="1106007" cy="1197614"/>
            </a:xfrm>
          </p:grpSpPr>
          <p:sp>
            <p:nvSpPr>
              <p:cNvPr id="2870" name="Linie"/>
              <p:cNvSpPr/>
              <p:nvPr/>
            </p:nvSpPr>
            <p:spPr>
              <a:xfrm>
                <a:off x="25400" y="25399"/>
                <a:ext cx="1055208" cy="1146816"/>
              </a:xfrm>
              <a:custGeom>
                <a:avLst/>
                <a:gdLst/>
                <a:ahLst/>
                <a:cxnLst>
                  <a:cxn ang="0">
                    <a:pos x="wd2" y="hd2"/>
                  </a:cxn>
                  <a:cxn ang="5400000">
                    <a:pos x="wd2" y="hd2"/>
                  </a:cxn>
                  <a:cxn ang="10800000">
                    <a:pos x="wd2" y="hd2"/>
                  </a:cxn>
                  <a:cxn ang="16200000">
                    <a:pos x="wd2" y="hd2"/>
                  </a:cxn>
                </a:cxnLst>
                <a:rect l="0" t="0" r="r" b="b"/>
                <a:pathLst>
                  <a:path w="21517" h="21554" extrusionOk="0">
                    <a:moveTo>
                      <a:pt x="0" y="3258"/>
                    </a:moveTo>
                    <a:cubicBezTo>
                      <a:pt x="594" y="2637"/>
                      <a:pt x="1257" y="2070"/>
                      <a:pt x="1980" y="1563"/>
                    </a:cubicBezTo>
                    <a:cubicBezTo>
                      <a:pt x="2895" y="922"/>
                      <a:pt x="3911" y="379"/>
                      <a:pt x="5055" y="137"/>
                    </a:cubicBezTo>
                    <a:cubicBezTo>
                      <a:pt x="5891" y="-40"/>
                      <a:pt x="6764" y="-46"/>
                      <a:pt x="7604" y="119"/>
                    </a:cubicBezTo>
                    <a:lnTo>
                      <a:pt x="11688" y="1350"/>
                    </a:lnTo>
                    <a:cubicBezTo>
                      <a:pt x="13024" y="2274"/>
                      <a:pt x="14332" y="3228"/>
                      <a:pt x="15612" y="4210"/>
                    </a:cubicBezTo>
                    <a:cubicBezTo>
                      <a:pt x="16907" y="5205"/>
                      <a:pt x="18184" y="6240"/>
                      <a:pt x="19070" y="7529"/>
                    </a:cubicBezTo>
                    <a:cubicBezTo>
                      <a:pt x="19649" y="8371"/>
                      <a:pt x="20040" y="9294"/>
                      <a:pt x="20426" y="10214"/>
                    </a:cubicBezTo>
                    <a:cubicBezTo>
                      <a:pt x="21014" y="11618"/>
                      <a:pt x="21600" y="13056"/>
                      <a:pt x="21507" y="14551"/>
                    </a:cubicBezTo>
                    <a:cubicBezTo>
                      <a:pt x="21445" y="15563"/>
                      <a:pt x="21071" y="16533"/>
                      <a:pt x="20583" y="17453"/>
                    </a:cubicBezTo>
                    <a:cubicBezTo>
                      <a:pt x="20006" y="18541"/>
                      <a:pt x="19260" y="19570"/>
                      <a:pt x="18197" y="20338"/>
                    </a:cubicBezTo>
                    <a:cubicBezTo>
                      <a:pt x="17337" y="20959"/>
                      <a:pt x="16306" y="21378"/>
                      <a:pt x="15204" y="21554"/>
                    </a:cubicBezTo>
                  </a:path>
                </a:pathLst>
              </a:custGeom>
              <a:gradFill flip="none" rotWithShape="1">
                <a:gsLst>
                  <a:gs pos="0">
                    <a:srgbClr val="FFD479"/>
                  </a:gs>
                  <a:gs pos="100000">
                    <a:srgbClr val="FF9300"/>
                  </a:gs>
                </a:gsLst>
                <a:lin ang="5400000"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69" name="Linie Form" descr="Linie Form"/>
              <p:cNvPicPr>
                <a:picLocks/>
              </p:cNvPicPr>
              <p:nvPr/>
            </p:nvPicPr>
            <p:blipFill>
              <a:blip r:embed="rId28"/>
              <a:stretch>
                <a:fillRect/>
              </a:stretch>
            </p:blipFill>
            <p:spPr>
              <a:xfrm>
                <a:off x="0" y="0"/>
                <a:ext cx="1106008" cy="1197615"/>
              </a:xfrm>
              <a:prstGeom prst="rect">
                <a:avLst/>
              </a:prstGeom>
              <a:effectLst/>
            </p:spPr>
          </p:pic>
        </p:grpSp>
        <p:grpSp>
          <p:nvGrpSpPr>
            <p:cNvPr id="2874" name="Linie"/>
            <p:cNvGrpSpPr/>
            <p:nvPr/>
          </p:nvGrpSpPr>
          <p:grpSpPr>
            <a:xfrm>
              <a:off x="1424880" y="664159"/>
              <a:ext cx="778568" cy="1289252"/>
              <a:chOff x="0" y="0"/>
              <a:chExt cx="778567" cy="1289250"/>
            </a:xfrm>
          </p:grpSpPr>
          <p:sp>
            <p:nvSpPr>
              <p:cNvPr id="2873" name="Linie"/>
              <p:cNvSpPr/>
              <p:nvPr/>
            </p:nvSpPr>
            <p:spPr>
              <a:xfrm>
                <a:off x="25400" y="25400"/>
                <a:ext cx="727768" cy="1238451"/>
              </a:xfrm>
              <a:custGeom>
                <a:avLst/>
                <a:gdLst/>
                <a:ahLst/>
                <a:cxnLst>
                  <a:cxn ang="0">
                    <a:pos x="wd2" y="hd2"/>
                  </a:cxn>
                  <a:cxn ang="5400000">
                    <a:pos x="wd2" y="hd2"/>
                  </a:cxn>
                  <a:cxn ang="10800000">
                    <a:pos x="wd2" y="hd2"/>
                  </a:cxn>
                  <a:cxn ang="16200000">
                    <a:pos x="wd2" y="hd2"/>
                  </a:cxn>
                </a:cxnLst>
                <a:rect l="0" t="0" r="r" b="b"/>
                <a:pathLst>
                  <a:path w="21584" h="21421" extrusionOk="0">
                    <a:moveTo>
                      <a:pt x="21584" y="1303"/>
                    </a:moveTo>
                    <a:cubicBezTo>
                      <a:pt x="20486" y="707"/>
                      <a:pt x="19101" y="292"/>
                      <a:pt x="17591" y="107"/>
                    </a:cubicBezTo>
                    <a:cubicBezTo>
                      <a:pt x="16476" y="-29"/>
                      <a:pt x="15322" y="-36"/>
                      <a:pt x="14203" y="87"/>
                    </a:cubicBezTo>
                    <a:cubicBezTo>
                      <a:pt x="13264" y="191"/>
                      <a:pt x="12366" y="384"/>
                      <a:pt x="11551" y="658"/>
                    </a:cubicBezTo>
                    <a:lnTo>
                      <a:pt x="7855" y="2181"/>
                    </a:lnTo>
                    <a:cubicBezTo>
                      <a:pt x="6432" y="2887"/>
                      <a:pt x="5236" y="3720"/>
                      <a:pt x="4317" y="4643"/>
                    </a:cubicBezTo>
                    <a:cubicBezTo>
                      <a:pt x="3528" y="5437"/>
                      <a:pt x="2955" y="6286"/>
                      <a:pt x="2393" y="7135"/>
                    </a:cubicBezTo>
                    <a:cubicBezTo>
                      <a:pt x="1734" y="8132"/>
                      <a:pt x="1088" y="9134"/>
                      <a:pt x="687" y="10171"/>
                    </a:cubicBezTo>
                    <a:cubicBezTo>
                      <a:pt x="305" y="11160"/>
                      <a:pt x="151" y="12170"/>
                      <a:pt x="69" y="13179"/>
                    </a:cubicBezTo>
                    <a:cubicBezTo>
                      <a:pt x="2" y="14013"/>
                      <a:pt x="-16" y="14847"/>
                      <a:pt x="16" y="15682"/>
                    </a:cubicBezTo>
                    <a:cubicBezTo>
                      <a:pt x="408" y="16681"/>
                      <a:pt x="854" y="17674"/>
                      <a:pt x="1351" y="18659"/>
                    </a:cubicBezTo>
                    <a:cubicBezTo>
                      <a:pt x="1708" y="19365"/>
                      <a:pt x="2111" y="20085"/>
                      <a:pt x="3023" y="20624"/>
                    </a:cubicBezTo>
                    <a:cubicBezTo>
                      <a:pt x="4144" y="21286"/>
                      <a:pt x="5834" y="21564"/>
                      <a:pt x="7437" y="21349"/>
                    </a:cubicBezTo>
                  </a:path>
                </a:pathLst>
              </a:custGeom>
              <a:gradFill flip="none" rotWithShape="1">
                <a:gsLst>
                  <a:gs pos="0">
                    <a:srgbClr val="FFD479"/>
                  </a:gs>
                  <a:gs pos="100000">
                    <a:srgbClr val="FF9300"/>
                  </a:gs>
                </a:gsLst>
                <a:lin ang="5400000" scaled="0"/>
              </a:gradFill>
              <a:ln>
                <a:noFill/>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pic>
            <p:nvPicPr>
              <p:cNvPr id="2872" name="Linie Form" descr="Linie Form"/>
              <p:cNvPicPr>
                <a:picLocks/>
              </p:cNvPicPr>
              <p:nvPr/>
            </p:nvPicPr>
            <p:blipFill>
              <a:blip r:embed="rId29"/>
              <a:stretch>
                <a:fillRect/>
              </a:stretch>
            </p:blipFill>
            <p:spPr>
              <a:xfrm>
                <a:off x="-1" y="-1"/>
                <a:ext cx="778569" cy="1289252"/>
              </a:xfrm>
              <a:prstGeom prst="rect">
                <a:avLst/>
              </a:prstGeom>
              <a:effectLst/>
            </p:spPr>
          </p:pic>
        </p:grpSp>
        <p:pic>
          <p:nvPicPr>
            <p:cNvPr id="2875" name="Linie Linie" descr="Linie Linie"/>
            <p:cNvPicPr>
              <a:picLocks/>
            </p:cNvPicPr>
            <p:nvPr/>
          </p:nvPicPr>
          <p:blipFill>
            <a:blip r:embed="rId30"/>
            <a:stretch>
              <a:fillRect/>
            </a:stretch>
          </p:blipFill>
          <p:spPr>
            <a:xfrm rot="9546879">
              <a:off x="809120" y="413884"/>
              <a:ext cx="604946" cy="111991"/>
            </a:xfrm>
            <a:prstGeom prst="rect">
              <a:avLst/>
            </a:prstGeom>
            <a:effectLst>
              <a:outerShdw blurRad="63500" dist="25400" dir="5400000" rotWithShape="0">
                <a:srgbClr val="000000">
                  <a:alpha val="50000"/>
                </a:srgbClr>
              </a:outerShdw>
            </a:effectLst>
          </p:spPr>
        </p:pic>
        <p:pic>
          <p:nvPicPr>
            <p:cNvPr id="2876" name="Linie Linie" descr="Linie Linie"/>
            <p:cNvPicPr>
              <a:picLocks/>
            </p:cNvPicPr>
            <p:nvPr/>
          </p:nvPicPr>
          <p:blipFill>
            <a:blip r:embed="rId31"/>
            <a:stretch>
              <a:fillRect/>
            </a:stretch>
          </p:blipFill>
          <p:spPr>
            <a:xfrm rot="10800000">
              <a:off x="1014840" y="334734"/>
              <a:ext cx="384402" cy="88901"/>
            </a:xfrm>
            <a:prstGeom prst="rect">
              <a:avLst/>
            </a:prstGeom>
            <a:effectLst>
              <a:outerShdw blurRad="63500" dist="25400" dir="5400000" rotWithShape="0">
                <a:srgbClr val="000000">
                  <a:alpha val="50000"/>
                </a:srgbClr>
              </a:outerShdw>
            </a:effectLst>
          </p:spPr>
        </p:pic>
        <p:pic>
          <p:nvPicPr>
            <p:cNvPr id="2877" name="Form Form" descr="Form Form"/>
            <p:cNvPicPr>
              <a:picLocks/>
            </p:cNvPicPr>
            <p:nvPr/>
          </p:nvPicPr>
          <p:blipFill>
            <a:blip r:embed="rId32"/>
            <a:stretch>
              <a:fillRect/>
            </a:stretch>
          </p:blipFill>
          <p:spPr>
            <a:xfrm>
              <a:off x="996633" y="465629"/>
              <a:ext cx="668206" cy="317263"/>
            </a:xfrm>
            <a:prstGeom prst="rect">
              <a:avLst/>
            </a:prstGeom>
            <a:effectLst>
              <a:outerShdw blurRad="63500" dist="25400" dir="5400000" rotWithShape="0">
                <a:srgbClr val="000000">
                  <a:alpha val="50000"/>
                </a:srgbClr>
              </a:outerShdw>
            </a:effectLst>
          </p:spPr>
        </p:pic>
        <p:pic>
          <p:nvPicPr>
            <p:cNvPr id="2878" name="Linie Form" descr="Linie Form"/>
            <p:cNvPicPr>
              <a:picLocks/>
            </p:cNvPicPr>
            <p:nvPr/>
          </p:nvPicPr>
          <p:blipFill>
            <a:blip r:embed="rId33"/>
            <a:stretch>
              <a:fillRect/>
            </a:stretch>
          </p:blipFill>
          <p:spPr>
            <a:xfrm>
              <a:off x="623305" y="1029708"/>
              <a:ext cx="428535" cy="701010"/>
            </a:xfrm>
            <a:prstGeom prst="rect">
              <a:avLst/>
            </a:prstGeom>
            <a:effectLst>
              <a:outerShdw blurRad="63500" dist="25400" dir="5400000" rotWithShape="0">
                <a:srgbClr val="000000">
                  <a:alpha val="50000"/>
                </a:srgbClr>
              </a:outerShdw>
            </a:effectLst>
          </p:spPr>
        </p:pic>
        <p:pic>
          <p:nvPicPr>
            <p:cNvPr id="2879" name="Linie Form" descr="Linie Form"/>
            <p:cNvPicPr>
              <a:picLocks/>
            </p:cNvPicPr>
            <p:nvPr/>
          </p:nvPicPr>
          <p:blipFill>
            <a:blip r:embed="rId34"/>
            <a:stretch>
              <a:fillRect/>
            </a:stretch>
          </p:blipFill>
          <p:spPr>
            <a:xfrm>
              <a:off x="1684835" y="963381"/>
              <a:ext cx="376507" cy="676095"/>
            </a:xfrm>
            <a:prstGeom prst="rect">
              <a:avLst/>
            </a:prstGeom>
            <a:effectLst>
              <a:outerShdw blurRad="63500" dist="25400" dir="5400000" rotWithShape="0">
                <a:srgbClr val="000000">
                  <a:alpha val="50000"/>
                </a:srgbClr>
              </a:outerShdw>
            </a:effectLst>
          </p:spPr>
        </p:pic>
        <p:pic>
          <p:nvPicPr>
            <p:cNvPr id="2880" name="Linie Linie" descr="Linie Linie"/>
            <p:cNvPicPr>
              <a:picLocks/>
            </p:cNvPicPr>
            <p:nvPr/>
          </p:nvPicPr>
          <p:blipFill>
            <a:blip r:embed="rId35"/>
            <a:stretch>
              <a:fillRect/>
            </a:stretch>
          </p:blipFill>
          <p:spPr>
            <a:xfrm>
              <a:off x="1745493" y="1198301"/>
              <a:ext cx="331506" cy="194255"/>
            </a:xfrm>
            <a:prstGeom prst="rect">
              <a:avLst/>
            </a:prstGeom>
            <a:effectLst>
              <a:outerShdw blurRad="63500" dist="25400" dir="5400000" rotWithShape="0">
                <a:srgbClr val="000000">
                  <a:alpha val="50000"/>
                </a:srgbClr>
              </a:outerShdw>
            </a:effectLst>
          </p:spPr>
        </p:pic>
      </p:grpSp>
      <p:sp>
        <p:nvSpPr>
          <p:cNvPr id="2882" name="Abgerundetes Rechteck"/>
          <p:cNvSpPr/>
          <p:nvPr/>
        </p:nvSpPr>
        <p:spPr>
          <a:xfrm>
            <a:off x="298683" y="2485037"/>
            <a:ext cx="3048943" cy="313802"/>
          </a:xfrm>
          <a:prstGeom prst="roundRect">
            <a:avLst>
              <a:gd name="adj" fmla="val 44820"/>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0A8BE577-C17C-A54B-D2E3-35AA32375305}"/>
              </a:ext>
            </a:extLst>
          </p:cNvPr>
          <p:cNvPicPr>
            <a:picLocks noChangeAspect="1"/>
          </p:cNvPicPr>
          <p:nvPr/>
        </p:nvPicPr>
        <p:blipFill>
          <a:blip r:embed="rId36"/>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24E069D3-BF73-ED47-A541-0F0493F1B0E4}"/>
              </a:ext>
            </a:extLst>
          </p:cNvPr>
          <p:cNvSpPr txBox="1">
            <a:spLocks/>
          </p:cNvSpPr>
          <p:nvPr/>
        </p:nvSpPr>
        <p:spPr>
          <a:xfrm>
            <a:off x="1096422" y="1059424"/>
            <a:ext cx="7056978"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AUFGABENSTELLUNG KOMPAKT PASCH WÜRFELN - ERWEITERUNG  </a:t>
            </a:r>
          </a:p>
        </p:txBody>
      </p:sp>
      <p:sp>
        <p:nvSpPr>
          <p:cNvPr id="2" name="Textfeld 1">
            <a:extLst>
              <a:ext uri="{FF2B5EF4-FFF2-40B4-BE49-F238E27FC236}">
                <a16:creationId xmlns:a16="http://schemas.microsoft.com/office/drawing/2014/main" id="{D8D7F8E2-BE08-A2A6-20D8-5D7DA2185775}"/>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37">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37">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37">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37">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37">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4" name="Foliennummernplatzhalter 4">
            <a:extLst>
              <a:ext uri="{FF2B5EF4-FFF2-40B4-BE49-F238E27FC236}">
                <a16:creationId xmlns:a16="http://schemas.microsoft.com/office/drawing/2014/main" id="{285920C5-DFF0-4947-13B1-CA132232576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84</a:t>
            </a:fld>
            <a:endParaRPr lang="de-DE" dirty="0"/>
          </a:p>
        </p:txBody>
      </p:sp>
      <p:sp>
        <p:nvSpPr>
          <p:cNvPr id="10" name="Titel 1">
            <a:extLst>
              <a:ext uri="{FF2B5EF4-FFF2-40B4-BE49-F238E27FC236}">
                <a16:creationId xmlns:a16="http://schemas.microsoft.com/office/drawing/2014/main" id="{B951A739-B047-FE34-BF51-CDC4595AD5F1}"/>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892370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55" name="Gruppieren"/>
          <p:cNvGrpSpPr/>
          <p:nvPr/>
        </p:nvGrpSpPr>
        <p:grpSpPr>
          <a:xfrm>
            <a:off x="3535561" y="3039782"/>
            <a:ext cx="4586753" cy="1344228"/>
            <a:chOff x="0" y="-5904"/>
            <a:chExt cx="6115669" cy="1792303"/>
          </a:xfrm>
        </p:grpSpPr>
        <p:grpSp>
          <p:nvGrpSpPr>
            <p:cNvPr id="2924" name="Gruppieren"/>
            <p:cNvGrpSpPr/>
            <p:nvPr/>
          </p:nvGrpSpPr>
          <p:grpSpPr>
            <a:xfrm>
              <a:off x="2408828" y="553413"/>
              <a:ext cx="1692639" cy="1231700"/>
              <a:chOff x="0" y="0"/>
              <a:chExt cx="1692638" cy="1231699"/>
            </a:xfrm>
          </p:grpSpPr>
          <p:sp>
            <p:nvSpPr>
              <p:cNvPr id="2919" name="Rechteck"/>
              <p:cNvSpPr/>
              <p:nvPr/>
            </p:nvSpPr>
            <p:spPr>
              <a:xfrm>
                <a:off x="0" y="0"/>
                <a:ext cx="1692639" cy="1231700"/>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923" name="Gruppieren"/>
              <p:cNvGrpSpPr/>
              <p:nvPr/>
            </p:nvGrpSpPr>
            <p:grpSpPr>
              <a:xfrm>
                <a:off x="280545" y="370665"/>
                <a:ext cx="1131548" cy="490369"/>
                <a:chOff x="0" y="0"/>
                <a:chExt cx="1131547" cy="490368"/>
              </a:xfrm>
            </p:grpSpPr>
            <p:sp>
              <p:nvSpPr>
                <p:cNvPr id="2920" name="3"/>
                <p:cNvSpPr txBox="1"/>
                <p:nvPr/>
              </p:nvSpPr>
              <p:spPr>
                <a:xfrm>
                  <a:off x="0" y="0"/>
                  <a:ext cx="517408" cy="4557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100" b="1">
                      <a:latin typeface="Comic Sans MS"/>
                      <a:ea typeface="Comic Sans MS"/>
                      <a:cs typeface="Comic Sans MS"/>
                      <a:sym typeface="Comic Sans MS"/>
                    </a:defRPr>
                  </a:lvl1pPr>
                </a:lstStyle>
                <a:p>
                  <a:r>
                    <a:rPr sz="1575"/>
                    <a:t>3  </a:t>
                  </a:r>
                </a:p>
              </p:txBody>
            </p:sp>
            <p:sp>
              <p:nvSpPr>
                <p:cNvPr id="2921" name="•"/>
                <p:cNvSpPr txBox="1"/>
                <p:nvPr/>
              </p:nvSpPr>
              <p:spPr>
                <a:xfrm>
                  <a:off x="443121" y="4287"/>
                  <a:ext cx="224915" cy="4471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400" b="1">
                      <a:latin typeface="Helvetica Neue"/>
                      <a:ea typeface="Helvetica Neue"/>
                      <a:cs typeface="Helvetica Neue"/>
                      <a:sym typeface="Helvetica Neue"/>
                    </a:defRPr>
                  </a:lvl1pPr>
                </a:lstStyle>
                <a:p>
                  <a:r>
                    <a:rPr sz="1800"/>
                    <a:t>•</a:t>
                  </a:r>
                </a:p>
              </p:txBody>
            </p:sp>
            <p:sp>
              <p:nvSpPr>
                <p:cNvPr id="2922" name="5"/>
                <p:cNvSpPr txBox="1"/>
                <p:nvPr/>
              </p:nvSpPr>
              <p:spPr>
                <a:xfrm>
                  <a:off x="614139" y="0"/>
                  <a:ext cx="517409" cy="4903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100" b="1">
                      <a:latin typeface="Comic Sans MS"/>
                      <a:ea typeface="Comic Sans MS"/>
                      <a:cs typeface="Comic Sans MS"/>
                      <a:sym typeface="Comic Sans MS"/>
                    </a:defRPr>
                  </a:lvl1pPr>
                </a:lstStyle>
                <a:p>
                  <a:r>
                    <a:rPr sz="1575"/>
                    <a:t>5  </a:t>
                  </a:r>
                </a:p>
              </p:txBody>
            </p:sp>
          </p:grpSp>
        </p:grpSp>
        <p:sp>
          <p:nvSpPr>
            <p:cNvPr id="2925" name="Mögliche zusätzliche Darstellungen:"/>
            <p:cNvSpPr txBox="1"/>
            <p:nvPr/>
          </p:nvSpPr>
          <p:spPr>
            <a:xfrm>
              <a:off x="0" y="-5904"/>
              <a:ext cx="4249454" cy="3488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lvl1pPr marL="449580" defTabSz="449580">
                <a:defRPr sz="1600" b="1">
                  <a:latin typeface="Helvetica Neue"/>
                  <a:ea typeface="Helvetica Neue"/>
                  <a:cs typeface="Helvetica Neue"/>
                  <a:sym typeface="Helvetica Neue"/>
                </a:defRPr>
              </a:lvl1pPr>
            </a:lstStyle>
            <a:p>
              <a:r>
                <a:rPr sz="1200"/>
                <a:t>Mögliche zusätzliche Darstellungen:</a:t>
              </a:r>
            </a:p>
          </p:txBody>
        </p:sp>
        <p:grpSp>
          <p:nvGrpSpPr>
            <p:cNvPr id="2942" name="Gruppieren"/>
            <p:cNvGrpSpPr/>
            <p:nvPr/>
          </p:nvGrpSpPr>
          <p:grpSpPr>
            <a:xfrm rot="16200000">
              <a:off x="669931" y="369064"/>
              <a:ext cx="1234272" cy="1600398"/>
              <a:chOff x="0" y="0"/>
              <a:chExt cx="1234270" cy="1600396"/>
            </a:xfrm>
          </p:grpSpPr>
          <p:sp>
            <p:nvSpPr>
              <p:cNvPr id="2926" name="Rechteck"/>
              <p:cNvSpPr/>
              <p:nvPr/>
            </p:nvSpPr>
            <p:spPr>
              <a:xfrm>
                <a:off x="0" y="0"/>
                <a:ext cx="1234271" cy="1600397"/>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sp>
            <p:nvSpPr>
              <p:cNvPr id="2927" name="Kreis"/>
              <p:cNvSpPr/>
              <p:nvPr/>
            </p:nvSpPr>
            <p:spPr>
              <a:xfrm>
                <a:off x="233049" y="166317"/>
                <a:ext cx="196087"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28" name="Kreis"/>
              <p:cNvSpPr/>
              <p:nvPr/>
            </p:nvSpPr>
            <p:spPr>
              <a:xfrm>
                <a:off x="519092" y="166317"/>
                <a:ext cx="196087"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29" name="Kreis"/>
              <p:cNvSpPr/>
              <p:nvPr/>
            </p:nvSpPr>
            <p:spPr>
              <a:xfrm>
                <a:off x="245227" y="434236"/>
                <a:ext cx="196087" cy="19608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0" name="Kreis"/>
              <p:cNvSpPr/>
              <p:nvPr/>
            </p:nvSpPr>
            <p:spPr>
              <a:xfrm>
                <a:off x="531270" y="434236"/>
                <a:ext cx="196087" cy="19608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1" name="Kreis"/>
              <p:cNvSpPr/>
              <p:nvPr/>
            </p:nvSpPr>
            <p:spPr>
              <a:xfrm>
                <a:off x="245227" y="702154"/>
                <a:ext cx="196087"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2" name="Kreis"/>
              <p:cNvSpPr/>
              <p:nvPr/>
            </p:nvSpPr>
            <p:spPr>
              <a:xfrm>
                <a:off x="531270" y="702154"/>
                <a:ext cx="196087"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3" name="Kreis"/>
              <p:cNvSpPr/>
              <p:nvPr/>
            </p:nvSpPr>
            <p:spPr>
              <a:xfrm>
                <a:off x="245227" y="970072"/>
                <a:ext cx="196087"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4" name="Kreis"/>
              <p:cNvSpPr/>
              <p:nvPr/>
            </p:nvSpPr>
            <p:spPr>
              <a:xfrm>
                <a:off x="531270" y="970072"/>
                <a:ext cx="196087"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5" name="Kreis"/>
              <p:cNvSpPr/>
              <p:nvPr/>
            </p:nvSpPr>
            <p:spPr>
              <a:xfrm>
                <a:off x="245227" y="1237991"/>
                <a:ext cx="196087"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6" name="Kreis"/>
              <p:cNvSpPr/>
              <p:nvPr/>
            </p:nvSpPr>
            <p:spPr>
              <a:xfrm>
                <a:off x="531270" y="1237991"/>
                <a:ext cx="196087"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7" name="Kreis"/>
              <p:cNvSpPr/>
              <p:nvPr/>
            </p:nvSpPr>
            <p:spPr>
              <a:xfrm>
                <a:off x="805134" y="166318"/>
                <a:ext cx="196088" cy="19608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8" name="Kreis"/>
              <p:cNvSpPr/>
              <p:nvPr/>
            </p:nvSpPr>
            <p:spPr>
              <a:xfrm>
                <a:off x="817312" y="434236"/>
                <a:ext cx="196088"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39" name="Kreis"/>
              <p:cNvSpPr/>
              <p:nvPr/>
            </p:nvSpPr>
            <p:spPr>
              <a:xfrm>
                <a:off x="817312" y="702155"/>
                <a:ext cx="196088" cy="19608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40" name="Kreis"/>
              <p:cNvSpPr/>
              <p:nvPr/>
            </p:nvSpPr>
            <p:spPr>
              <a:xfrm>
                <a:off x="817312" y="970073"/>
                <a:ext cx="196088" cy="196087"/>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sp>
            <p:nvSpPr>
              <p:cNvPr id="2941" name="Kreis"/>
              <p:cNvSpPr/>
              <p:nvPr/>
            </p:nvSpPr>
            <p:spPr>
              <a:xfrm>
                <a:off x="817312" y="1237991"/>
                <a:ext cx="196088" cy="196088"/>
              </a:xfrm>
              <a:prstGeom prst="ellipse">
                <a:avLst/>
              </a:prstGeom>
              <a:solidFill>
                <a:srgbClr val="000000"/>
              </a:solidFill>
              <a:ln w="12700" cap="flat">
                <a:noFill/>
                <a:miter lim="400000"/>
              </a:ln>
              <a:effectLst/>
            </p:spPr>
            <p:txBody>
              <a:bodyPr wrap="square" lIns="38100" tIns="38100" rIns="38100" bIns="38100" numCol="1" anchor="ctr">
                <a:noAutofit/>
              </a:bodyPr>
              <a:lstStyle/>
              <a:p>
                <a:pPr algn="ctr" defTabSz="438150">
                  <a:defRPr sz="2200">
                    <a:solidFill>
                      <a:srgbClr val="FFFFFF"/>
                    </a:solidFill>
                    <a:latin typeface="Helvetica Neue Medium"/>
                    <a:ea typeface="Helvetica Neue Medium"/>
                    <a:cs typeface="Helvetica Neue Medium"/>
                    <a:sym typeface="Helvetica Neue Medium"/>
                  </a:defRPr>
                </a:pPr>
                <a:endParaRPr sz="1650"/>
              </a:p>
            </p:txBody>
          </p:sp>
        </p:grpSp>
        <p:grpSp>
          <p:nvGrpSpPr>
            <p:cNvPr id="2954" name="Gruppieren"/>
            <p:cNvGrpSpPr/>
            <p:nvPr/>
          </p:nvGrpSpPr>
          <p:grpSpPr>
            <a:xfrm>
              <a:off x="4423029" y="553413"/>
              <a:ext cx="1692640" cy="1231701"/>
              <a:chOff x="0" y="0"/>
              <a:chExt cx="1692639" cy="1231700"/>
            </a:xfrm>
          </p:grpSpPr>
          <p:sp>
            <p:nvSpPr>
              <p:cNvPr id="2943" name="Rechteck"/>
              <p:cNvSpPr/>
              <p:nvPr/>
            </p:nvSpPr>
            <p:spPr>
              <a:xfrm>
                <a:off x="0" y="0"/>
                <a:ext cx="1692639" cy="1231700"/>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38100" tIns="38100" rIns="38100" bIns="38100" numCol="1" anchor="ctr">
                <a:noAutofit/>
              </a:bodyPr>
              <a:lstStyle/>
              <a:p>
                <a:pPr algn="ctr" defTabSz="438150">
                  <a:defRPr sz="2200">
                    <a:latin typeface="Helvetica Neue Medium"/>
                    <a:ea typeface="Helvetica Neue Medium"/>
                    <a:cs typeface="Helvetica Neue Medium"/>
                    <a:sym typeface="Helvetica Neue Medium"/>
                  </a:defRPr>
                </a:pPr>
                <a:endParaRPr sz="1650"/>
              </a:p>
            </p:txBody>
          </p:sp>
          <p:grpSp>
            <p:nvGrpSpPr>
              <p:cNvPr id="2948" name="Gruppieren"/>
              <p:cNvGrpSpPr/>
              <p:nvPr/>
            </p:nvGrpSpPr>
            <p:grpSpPr>
              <a:xfrm>
                <a:off x="18078" y="353346"/>
                <a:ext cx="564281" cy="490369"/>
                <a:chOff x="0" y="0"/>
                <a:chExt cx="564280" cy="490368"/>
              </a:xfrm>
            </p:grpSpPr>
            <p:grpSp>
              <p:nvGrpSpPr>
                <p:cNvPr id="2946" name="Gruppieren"/>
                <p:cNvGrpSpPr/>
                <p:nvPr/>
              </p:nvGrpSpPr>
              <p:grpSpPr>
                <a:xfrm>
                  <a:off x="0" y="0"/>
                  <a:ext cx="564281" cy="490369"/>
                  <a:chOff x="0" y="0"/>
                  <a:chExt cx="564280" cy="490368"/>
                </a:xfrm>
              </p:grpSpPr>
              <p:sp>
                <p:nvSpPr>
                  <p:cNvPr id="2944" name="1"/>
                  <p:cNvSpPr txBox="1"/>
                  <p:nvPr/>
                </p:nvSpPr>
                <p:spPr>
                  <a:xfrm>
                    <a:off x="0" y="17319"/>
                    <a:ext cx="224914" cy="4557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100" b="1">
                        <a:latin typeface="Comic Sans MS"/>
                        <a:ea typeface="Comic Sans MS"/>
                        <a:cs typeface="Comic Sans MS"/>
                        <a:sym typeface="Comic Sans MS"/>
                      </a:defRPr>
                    </a:lvl1pPr>
                  </a:lstStyle>
                  <a:p>
                    <a:r>
                      <a:rPr sz="1575"/>
                      <a:t>1  </a:t>
                    </a:r>
                  </a:p>
                </p:txBody>
              </p:sp>
              <p:sp>
                <p:nvSpPr>
                  <p:cNvPr id="2945" name="5"/>
                  <p:cNvSpPr txBox="1"/>
                  <p:nvPr/>
                </p:nvSpPr>
                <p:spPr>
                  <a:xfrm>
                    <a:off x="260986" y="0"/>
                    <a:ext cx="303295" cy="4903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100" b="1">
                        <a:latin typeface="Comic Sans MS"/>
                        <a:ea typeface="Comic Sans MS"/>
                        <a:cs typeface="Comic Sans MS"/>
                        <a:sym typeface="Comic Sans MS"/>
                      </a:defRPr>
                    </a:lvl1pPr>
                  </a:lstStyle>
                  <a:p>
                    <a:r>
                      <a:rPr sz="1575"/>
                      <a:t>5  </a:t>
                    </a:r>
                  </a:p>
                </p:txBody>
              </p:sp>
            </p:grpSp>
            <p:sp>
              <p:nvSpPr>
                <p:cNvPr id="2947" name="•"/>
                <p:cNvSpPr txBox="1"/>
                <p:nvPr/>
              </p:nvSpPr>
              <p:spPr>
                <a:xfrm>
                  <a:off x="140050" y="30073"/>
                  <a:ext cx="224914" cy="4471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400" b="1">
                      <a:latin typeface="Helvetica Neue"/>
                      <a:ea typeface="Helvetica Neue"/>
                      <a:cs typeface="Helvetica Neue"/>
                      <a:sym typeface="Helvetica Neue"/>
                    </a:defRPr>
                  </a:lvl1pPr>
                </a:lstStyle>
                <a:p>
                  <a:r>
                    <a:rPr sz="1800"/>
                    <a:t>•</a:t>
                  </a:r>
                </a:p>
              </p:txBody>
            </p:sp>
          </p:grpSp>
          <p:grpSp>
            <p:nvGrpSpPr>
              <p:cNvPr id="2952" name="Gruppieren"/>
              <p:cNvGrpSpPr/>
              <p:nvPr/>
            </p:nvGrpSpPr>
            <p:grpSpPr>
              <a:xfrm>
                <a:off x="1008678" y="370279"/>
                <a:ext cx="615081" cy="490369"/>
                <a:chOff x="0" y="0"/>
                <a:chExt cx="615080" cy="490368"/>
              </a:xfrm>
            </p:grpSpPr>
            <p:sp>
              <p:nvSpPr>
                <p:cNvPr id="2949" name="2"/>
                <p:cNvSpPr txBox="1"/>
                <p:nvPr/>
              </p:nvSpPr>
              <p:spPr>
                <a:xfrm>
                  <a:off x="0" y="17319"/>
                  <a:ext cx="224914" cy="4557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100" b="1">
                      <a:latin typeface="Comic Sans MS"/>
                      <a:ea typeface="Comic Sans MS"/>
                      <a:cs typeface="Comic Sans MS"/>
                      <a:sym typeface="Comic Sans MS"/>
                    </a:defRPr>
                  </a:lvl1pPr>
                </a:lstStyle>
                <a:p>
                  <a:r>
                    <a:rPr sz="1575"/>
                    <a:t>2</a:t>
                  </a:r>
                </a:p>
              </p:txBody>
            </p:sp>
            <p:sp>
              <p:nvSpPr>
                <p:cNvPr id="2950" name="5"/>
                <p:cNvSpPr txBox="1"/>
                <p:nvPr/>
              </p:nvSpPr>
              <p:spPr>
                <a:xfrm>
                  <a:off x="311786" y="0"/>
                  <a:ext cx="303295" cy="4903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100" b="1">
                      <a:latin typeface="Comic Sans MS"/>
                      <a:ea typeface="Comic Sans MS"/>
                      <a:cs typeface="Comic Sans MS"/>
                      <a:sym typeface="Comic Sans MS"/>
                    </a:defRPr>
                  </a:lvl1pPr>
                </a:lstStyle>
                <a:p>
                  <a:r>
                    <a:rPr sz="1575"/>
                    <a:t>5  </a:t>
                  </a:r>
                </a:p>
              </p:txBody>
            </p:sp>
            <p:sp>
              <p:nvSpPr>
                <p:cNvPr id="2951" name="•"/>
                <p:cNvSpPr txBox="1"/>
                <p:nvPr/>
              </p:nvSpPr>
              <p:spPr>
                <a:xfrm>
                  <a:off x="178150" y="21607"/>
                  <a:ext cx="224914" cy="4471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noAutofit/>
                </a:bodyPr>
                <a:lstStyle>
                  <a:lvl1pPr algn="ctr" defTabSz="584200">
                    <a:defRPr sz="2400" b="1">
                      <a:latin typeface="Helvetica Neue"/>
                      <a:ea typeface="Helvetica Neue"/>
                      <a:cs typeface="Helvetica Neue"/>
                      <a:sym typeface="Helvetica Neue"/>
                    </a:defRPr>
                  </a:lvl1pPr>
                </a:lstStyle>
                <a:p>
                  <a:r>
                    <a:rPr sz="1800"/>
                    <a:t>•</a:t>
                  </a:r>
                </a:p>
              </p:txBody>
            </p:sp>
          </p:grpSp>
          <p:sp>
            <p:nvSpPr>
              <p:cNvPr id="2953" name="+"/>
              <p:cNvSpPr txBox="1"/>
              <p:nvPr/>
            </p:nvSpPr>
            <p:spPr>
              <a:xfrm>
                <a:off x="677717" y="362569"/>
                <a:ext cx="286402" cy="4719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lvl1pPr algn="ctr" defTabSz="584200">
                  <a:defRPr sz="2400" b="1">
                    <a:latin typeface="Helvetica Neue"/>
                    <a:ea typeface="Helvetica Neue"/>
                    <a:cs typeface="Helvetica Neue"/>
                    <a:sym typeface="Helvetica Neue"/>
                  </a:defRPr>
                </a:lvl1pPr>
              </a:lstStyle>
              <a:p>
                <a:r>
                  <a:rPr sz="1800"/>
                  <a:t>+</a:t>
                </a:r>
              </a:p>
            </p:txBody>
          </p:sp>
        </p:grpSp>
      </p:grpSp>
      <p:sp>
        <p:nvSpPr>
          <p:cNvPr id="2956" name="„Du hast gesagt, das passt zusammen. Erklär mal!“"/>
          <p:cNvSpPr txBox="1"/>
          <p:nvPr/>
        </p:nvSpPr>
        <p:spPr>
          <a:xfrm>
            <a:off x="3473230" y="2606540"/>
            <a:ext cx="4304383"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marL="449580" defTabSz="449580">
              <a:defRPr sz="1600" b="1">
                <a:latin typeface="Helvetica Neue"/>
                <a:ea typeface="Helvetica Neue"/>
                <a:cs typeface="Helvetica Neue"/>
                <a:sym typeface="Helvetica Neue"/>
              </a:defRPr>
            </a:lvl1pPr>
          </a:lstStyle>
          <a:p>
            <a:r>
              <a:rPr sz="1200"/>
              <a:t>„Du hast gesagt, das passt zusammen. </a:t>
            </a:r>
            <a:r>
              <a:rPr sz="1200" dirty="0"/>
              <a:t>Erklär mal!“</a:t>
            </a:r>
          </a:p>
        </p:txBody>
      </p:sp>
      <p:sp>
        <p:nvSpPr>
          <p:cNvPr id="51" name="Einsetzen von Sonderwürfeln…"/>
          <p:cNvSpPr txBox="1"/>
          <p:nvPr/>
        </p:nvSpPr>
        <p:spPr>
          <a:xfrm>
            <a:off x="303703" y="2460333"/>
            <a:ext cx="3043923" cy="2292935"/>
          </a:xfrm>
          <a:prstGeom prst="rect">
            <a:avLst/>
          </a:prstGeom>
          <a:solidFill>
            <a:schemeClr val="accent3">
              <a:lumOff val="17647"/>
            </a:schemeClr>
          </a:solidFill>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138906" indent="-138906" defTabSz="342900">
              <a:buSzPct val="150000"/>
              <a:buChar char="•"/>
              <a:defRPr>
                <a:latin typeface="Helvetica Neue"/>
                <a:ea typeface="Helvetica Neue"/>
                <a:cs typeface="Helvetica Neue"/>
                <a:sym typeface="Helvetica Neue"/>
              </a:defRPr>
            </a:pPr>
            <a:r>
              <a:rPr sz="1600" dirty="0"/>
              <a:t>Einsetzen von Sonderwürfeln</a:t>
            </a:r>
          </a:p>
          <a:p>
            <a:pPr defTabSz="342900">
              <a:defRPr>
                <a:latin typeface="Helvetica Neue"/>
                <a:ea typeface="Helvetica Neue"/>
                <a:cs typeface="Helvetica Neue"/>
                <a:sym typeface="Helvetica Neue"/>
              </a:defRPr>
            </a:pPr>
            <a:endParaRPr sz="1600" dirty="0"/>
          </a:p>
          <a:p>
            <a:pPr marL="138906" indent="-138906" defTabSz="342900">
              <a:buSzPct val="150000"/>
              <a:buChar char="•"/>
              <a:defRPr>
                <a:latin typeface="Helvetica Neue"/>
                <a:ea typeface="Helvetica Neue"/>
                <a:cs typeface="Helvetica Neue"/>
                <a:sym typeface="Helvetica Neue"/>
              </a:defRPr>
            </a:pPr>
            <a:r>
              <a:rPr sz="1600" dirty="0"/>
              <a:t>Den Schwerpunkt legen auf symbolische Notationsformen</a:t>
            </a:r>
          </a:p>
          <a:p>
            <a:pPr defTabSz="342900">
              <a:defRPr>
                <a:latin typeface="Helvetica Neue"/>
                <a:ea typeface="Helvetica Neue"/>
                <a:cs typeface="Helvetica Neue"/>
                <a:sym typeface="Helvetica Neue"/>
              </a:defRPr>
            </a:pPr>
            <a:endParaRPr sz="1600" dirty="0"/>
          </a:p>
          <a:p>
            <a:pPr marL="156269" indent="-156269" defTabSz="342900">
              <a:buSzPct val="145000"/>
              <a:buChar char="•"/>
              <a:defRPr>
                <a:latin typeface="Helvetica Neue"/>
                <a:ea typeface="Helvetica Neue"/>
                <a:cs typeface="Helvetica Neue"/>
                <a:sym typeface="Helvetica Neue"/>
              </a:defRPr>
            </a:pPr>
            <a:r>
              <a:rPr sz="1600" dirty="0"/>
              <a:t>Die Anzahl der Würfe ermitteln</a:t>
            </a:r>
          </a:p>
          <a:p>
            <a:pPr defTabSz="342900">
              <a:defRPr>
                <a:latin typeface="Helvetica Neue"/>
                <a:ea typeface="Helvetica Neue"/>
                <a:cs typeface="Helvetica Neue"/>
                <a:sym typeface="Helvetica Neue"/>
              </a:defRPr>
            </a:pPr>
            <a:endParaRPr sz="1600" dirty="0"/>
          </a:p>
          <a:p>
            <a:pPr marL="129646" indent="-129646" defTabSz="438150">
              <a:buSzPct val="150000"/>
              <a:buChar char="•"/>
              <a:defRPr>
                <a:latin typeface="Helvetica Neue"/>
                <a:ea typeface="Helvetica Neue"/>
                <a:cs typeface="Helvetica Neue"/>
                <a:sym typeface="Helvetica Neue"/>
              </a:defRPr>
            </a:pPr>
            <a:r>
              <a:rPr sz="1600" dirty="0"/>
              <a:t>Zuordnen ausgewählter Darstellungen</a:t>
            </a:r>
          </a:p>
        </p:txBody>
      </p:sp>
      <p:sp>
        <p:nvSpPr>
          <p:cNvPr id="52" name="Erweiterung"/>
          <p:cNvSpPr txBox="1"/>
          <p:nvPr/>
        </p:nvSpPr>
        <p:spPr>
          <a:xfrm>
            <a:off x="368210" y="2236653"/>
            <a:ext cx="2463489" cy="382407"/>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lstStyle/>
          <a:p>
            <a:pPr algn="ctr" defTabSz="438150">
              <a:defRPr b="1">
                <a:latin typeface="Helvetica Neue"/>
                <a:ea typeface="Helvetica Neue"/>
                <a:cs typeface="Helvetica Neue"/>
                <a:sym typeface="Helvetica Neue"/>
              </a:defRPr>
            </a:pPr>
            <a:r>
              <a:rPr sz="1350" dirty="0"/>
              <a:t>Erweiterung</a:t>
            </a:r>
          </a:p>
          <a:p>
            <a:pPr algn="ctr" defTabSz="342900">
              <a:spcBef>
                <a:spcPts val="900"/>
              </a:spcBef>
              <a:defRPr b="1">
                <a:latin typeface="Helvetica Neue"/>
                <a:ea typeface="Helvetica Neue"/>
                <a:cs typeface="Helvetica Neue"/>
                <a:sym typeface="Helvetica Neue"/>
              </a:defRPr>
            </a:pPr>
            <a:endParaRPr sz="1350" dirty="0"/>
          </a:p>
        </p:txBody>
      </p:sp>
      <p:sp>
        <p:nvSpPr>
          <p:cNvPr id="53" name="Abgerundetes Rechteck"/>
          <p:cNvSpPr/>
          <p:nvPr/>
        </p:nvSpPr>
        <p:spPr>
          <a:xfrm>
            <a:off x="298683" y="4159810"/>
            <a:ext cx="3048943" cy="593457"/>
          </a:xfrm>
          <a:prstGeom prst="roundRect">
            <a:avLst>
              <a:gd name="adj" fmla="val 44820"/>
            </a:avLst>
          </a:prstGeom>
          <a:solidFill>
            <a:srgbClr val="0C646D">
              <a:alpha val="30080"/>
            </a:srgbClr>
          </a:solidFill>
          <a:ln w="12700">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pic>
        <p:nvPicPr>
          <p:cNvPr id="6" name="Bildschirmfoto 2018-11-06 um 17.59.14.png" descr="Bildschirmfoto 2018-11-06 um 17.59.14.png">
            <a:extLst>
              <a:ext uri="{FF2B5EF4-FFF2-40B4-BE49-F238E27FC236}">
                <a16:creationId xmlns:a16="http://schemas.microsoft.com/office/drawing/2014/main" id="{26F220F6-4D9F-6451-3348-E4D51972A07E}"/>
              </a:ext>
            </a:extLst>
          </p:cNvPr>
          <p:cNvPicPr>
            <a:picLocks noChangeAspect="1"/>
          </p:cNvPicPr>
          <p:nvPr/>
        </p:nvPicPr>
        <p:blipFill>
          <a:blip r:embed="rId3"/>
          <a:stretch>
            <a:fillRect/>
          </a:stretch>
        </p:blipFill>
        <p:spPr>
          <a:xfrm>
            <a:off x="452143" y="1032861"/>
            <a:ext cx="517227" cy="498755"/>
          </a:xfrm>
          <a:prstGeom prst="rect">
            <a:avLst/>
          </a:prstGeom>
          <a:ln w="12700">
            <a:miter lim="400000"/>
          </a:ln>
        </p:spPr>
      </p:pic>
      <p:sp>
        <p:nvSpPr>
          <p:cNvPr id="7" name="Textplatzhalter 2">
            <a:extLst>
              <a:ext uri="{FF2B5EF4-FFF2-40B4-BE49-F238E27FC236}">
                <a16:creationId xmlns:a16="http://schemas.microsoft.com/office/drawing/2014/main" id="{E4A5F02D-19A7-1507-5850-83846EC69EFC}"/>
              </a:ext>
            </a:extLst>
          </p:cNvPr>
          <p:cNvSpPr txBox="1">
            <a:spLocks/>
          </p:cNvSpPr>
          <p:nvPr/>
        </p:nvSpPr>
        <p:spPr>
          <a:xfrm>
            <a:off x="1096422" y="1059424"/>
            <a:ext cx="7056978" cy="49000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AUFGABENSTELLUNG KOMPAKT PASCH WÜRFELN - ERWEITERUNG  </a:t>
            </a:r>
          </a:p>
        </p:txBody>
      </p:sp>
      <p:sp>
        <p:nvSpPr>
          <p:cNvPr id="2" name="Textfeld 1">
            <a:extLst>
              <a:ext uri="{FF2B5EF4-FFF2-40B4-BE49-F238E27FC236}">
                <a16:creationId xmlns:a16="http://schemas.microsoft.com/office/drawing/2014/main" id="{9F363826-246A-B26B-BB4E-653ABCED8F60}"/>
              </a:ext>
            </a:extLst>
          </p:cNvPr>
          <p:cNvSpPr txBox="1"/>
          <p:nvPr/>
        </p:nvSpPr>
        <p:spPr>
          <a:xfrm>
            <a:off x="6889218" y="6014403"/>
            <a:ext cx="2146804" cy="246221"/>
          </a:xfrm>
          <a:prstGeom prst="rect">
            <a:avLst/>
          </a:prstGeom>
          <a:noFill/>
        </p:spPr>
        <p:txBody>
          <a:bodyPr wrap="square">
            <a:spAutoFit/>
          </a:bodyPr>
          <a:lstStyle/>
          <a:p>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0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0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/637</a:t>
            </a:r>
            <a:endParaRPr lang="de-DE" sz="1000" dirty="0">
              <a:solidFill>
                <a:srgbClr val="327D87"/>
              </a:solidFill>
              <a:latin typeface="Arial" panose="020B0604020202020204" pitchFamily="34" charset="0"/>
              <a:cs typeface="Arial" panose="020B0604020202020204" pitchFamily="34" charset="0"/>
            </a:endParaRPr>
          </a:p>
        </p:txBody>
      </p:sp>
      <p:sp>
        <p:nvSpPr>
          <p:cNvPr id="4" name="Foliennummernplatzhalter 4">
            <a:extLst>
              <a:ext uri="{FF2B5EF4-FFF2-40B4-BE49-F238E27FC236}">
                <a16:creationId xmlns:a16="http://schemas.microsoft.com/office/drawing/2014/main" id="{19B734C5-8A38-5026-3C5C-E9BA262B5910}"/>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85</a:t>
            </a:fld>
            <a:endParaRPr lang="de-DE" dirty="0"/>
          </a:p>
        </p:txBody>
      </p:sp>
      <p:sp>
        <p:nvSpPr>
          <p:cNvPr id="10" name="Titel 1">
            <a:extLst>
              <a:ext uri="{FF2B5EF4-FFF2-40B4-BE49-F238E27FC236}">
                <a16:creationId xmlns:a16="http://schemas.microsoft.com/office/drawing/2014/main" id="{669D7440-2102-4751-DF3C-1EB0D00CE7F5}"/>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14831004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86</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 2</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62923"/>
            <a:ext cx="6076950"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Arial" panose="020B0604020202020204" pitchFamily="34" charset="0"/>
                <a:cs typeface="Arial" panose="020B0604020202020204" pitchFamily="34" charset="0"/>
              </a:rPr>
              <a:t>Leistungsschwächere Kinder benötigen besondere Unterstützung bei der Erarbeitung eines flexiblen Operationsverständnisses.</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8" name="Titel 1">
            <a:extLst>
              <a:ext uri="{FF2B5EF4-FFF2-40B4-BE49-F238E27FC236}">
                <a16:creationId xmlns:a16="http://schemas.microsoft.com/office/drawing/2014/main" id="{6D03190A-C816-B5FC-E9B9-5E77C037B038}"/>
              </a:ext>
            </a:extLst>
          </p:cNvPr>
          <p:cNvSpPr>
            <a:spLocks noGrp="1"/>
          </p:cNvSpPr>
          <p:nvPr>
            <p:ph type="title"/>
          </p:nvPr>
        </p:nvSpPr>
        <p:spPr>
          <a:xfrm>
            <a:off x="1096423" y="382774"/>
            <a:ext cx="7009509" cy="603704"/>
          </a:xfrm>
        </p:spPr>
        <p:txBody>
          <a:bodyPr/>
          <a:lstStyle/>
          <a:p>
            <a:r>
              <a:rPr lang="de-DE" dirty="0"/>
              <a:t>3. INHALT Operationen verstehen</a:t>
            </a:r>
          </a:p>
        </p:txBody>
      </p:sp>
    </p:spTree>
    <p:extLst>
      <p:ext uri="{BB962C8B-B14F-4D97-AF65-F5344CB8AC3E}">
        <p14:creationId xmlns:p14="http://schemas.microsoft.com/office/powerpoint/2010/main" val="24869753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Praxisphase</a:t>
            </a:r>
          </a:p>
          <a:p>
            <a:r>
              <a:rPr lang="de-DE" dirty="0"/>
              <a:t>LEITIDEE Diagnosegeleitet fördern </a:t>
            </a:r>
          </a:p>
          <a:p>
            <a:r>
              <a:rPr lang="de-DE" dirty="0"/>
              <a:t>INHALT Operationen verstehen</a:t>
            </a:r>
          </a:p>
          <a:p>
            <a:r>
              <a:rPr lang="de-DE" dirty="0"/>
              <a:t>FÖRDERSCHWERPUNKT Sprache</a:t>
            </a:r>
          </a:p>
          <a:p>
            <a:r>
              <a:rPr lang="de-DE" dirty="0"/>
              <a:t>Planung der Praxisaufgabe</a:t>
            </a:r>
          </a:p>
          <a:p>
            <a:r>
              <a:rPr lang="de-DE" dirty="0"/>
              <a:t>Abschluss</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87</a:t>
            </a:fld>
            <a:endParaRPr lang="de-DE" dirty="0"/>
          </a:p>
        </p:txBody>
      </p:sp>
      <p:sp>
        <p:nvSpPr>
          <p:cNvPr id="7" name="Rechteck: abgerundete Ecken 5">
            <a:extLst>
              <a:ext uri="{FF2B5EF4-FFF2-40B4-BE49-F238E27FC236}">
                <a16:creationId xmlns:a16="http://schemas.microsoft.com/office/drawing/2014/main" id="{9F79BEE7-E6F7-4521-EC98-2D0A15917781}"/>
              </a:ext>
            </a:extLst>
          </p:cNvPr>
          <p:cNvSpPr/>
          <p:nvPr/>
        </p:nvSpPr>
        <p:spPr>
          <a:xfrm>
            <a:off x="1096423" y="2798345"/>
            <a:ext cx="4572858"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800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D3BB-CF7F-AD30-2FEF-03115559A3D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55E0564F-E8BC-90C3-484E-1244A4169DC7}"/>
              </a:ext>
            </a:extLst>
          </p:cNvPr>
          <p:cNvSpPr>
            <a:spLocks noGrp="1"/>
          </p:cNvSpPr>
          <p:nvPr>
            <p:ph type="sldNum" sz="quarter" idx="12"/>
          </p:nvPr>
        </p:nvSpPr>
        <p:spPr/>
        <p:txBody>
          <a:bodyPr/>
          <a:lstStyle/>
          <a:p>
            <a:fld id="{C3752B7C-18A9-864D-BBCB-54A9F41B5594}" type="slidenum">
              <a:rPr lang="de-DE" smtClean="0"/>
              <a:pPr/>
              <a:t>88</a:t>
            </a:fld>
            <a:endParaRPr lang="de-DE" dirty="0"/>
          </a:p>
        </p:txBody>
      </p:sp>
      <p:sp>
        <p:nvSpPr>
          <p:cNvPr id="5" name="Textplatzhalter 4">
            <a:extLst>
              <a:ext uri="{FF2B5EF4-FFF2-40B4-BE49-F238E27FC236}">
                <a16:creationId xmlns:a16="http://schemas.microsoft.com/office/drawing/2014/main" id="{CEFE0F2A-2A9D-381E-8352-F7610C6B3592}"/>
              </a:ext>
            </a:extLst>
          </p:cNvPr>
          <p:cNvSpPr>
            <a:spLocks noGrp="1"/>
          </p:cNvSpPr>
          <p:nvPr>
            <p:ph type="body" sz="quarter" idx="13"/>
          </p:nvPr>
        </p:nvSpPr>
        <p:spPr/>
        <p:txBody>
          <a:bodyPr/>
          <a:lstStyle/>
          <a:p>
            <a:r>
              <a:rPr lang="de-DE" dirty="0"/>
              <a:t>FÖRDERSCHWERPUNKT SPRACHE 1</a:t>
            </a:r>
          </a:p>
        </p:txBody>
      </p:sp>
      <p:sp>
        <p:nvSpPr>
          <p:cNvPr id="6" name="Inhaltsplatzhalter 5">
            <a:extLst>
              <a:ext uri="{FF2B5EF4-FFF2-40B4-BE49-F238E27FC236}">
                <a16:creationId xmlns:a16="http://schemas.microsoft.com/office/drawing/2014/main" id="{6E3847CD-02A5-97ED-508A-E7108DA2AD8B}"/>
              </a:ext>
            </a:extLst>
          </p:cNvPr>
          <p:cNvSpPr>
            <a:spLocks noGrp="1"/>
          </p:cNvSpPr>
          <p:nvPr>
            <p:ph idx="1"/>
          </p:nvPr>
        </p:nvSpPr>
        <p:spPr/>
        <p:txBody>
          <a:bodyPr/>
          <a:lstStyle/>
          <a:p>
            <a:r>
              <a:rPr lang="de-DE" dirty="0">
                <a:solidFill>
                  <a:srgbClr val="327D87"/>
                </a:solidFill>
              </a:rPr>
              <a:t>KERNBOTSCHAFTEN</a:t>
            </a:r>
            <a:r>
              <a:rPr lang="de-DE" dirty="0"/>
              <a:t>:</a:t>
            </a:r>
          </a:p>
          <a:p>
            <a:pPr marL="285750" indent="-285750">
              <a:buFont typeface="Arial" panose="020B0604020202020204" pitchFamily="34" charset="0"/>
              <a:buChar char="•"/>
            </a:pPr>
            <a:r>
              <a:rPr lang="de-DE" dirty="0"/>
              <a:t>Sprache im (Mathematik-) Unterricht ist sowohl Lerngegenstand als auch Mittel zur Verständigung. Beides muss (nicht nur) von Kindern mit dem Förderschwerpunkt Sprache explizit erlernt werden.</a:t>
            </a:r>
          </a:p>
          <a:p>
            <a:pPr marL="285750" indent="-285750">
              <a:buFont typeface="Arial" panose="020B0604020202020204" pitchFamily="34" charset="0"/>
              <a:buChar char="•"/>
            </a:pPr>
            <a:r>
              <a:rPr lang="de-DE" dirty="0"/>
              <a:t>Sprachsensibler (Mathematik-) Unterricht ist (nicht nur) für Kinder mit dem Förderschwerpunkt Sprache unterstützend.</a:t>
            </a:r>
          </a:p>
          <a:p>
            <a:endParaRPr lang="de-DE" dirty="0"/>
          </a:p>
        </p:txBody>
      </p:sp>
    </p:spTree>
    <p:extLst>
      <p:ext uri="{BB962C8B-B14F-4D97-AF65-F5344CB8AC3E}">
        <p14:creationId xmlns:p14="http://schemas.microsoft.com/office/powerpoint/2010/main" val="2396229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D3BB-CF7F-AD30-2FEF-03115559A3D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55E0564F-E8BC-90C3-484E-1244A4169DC7}"/>
              </a:ext>
            </a:extLst>
          </p:cNvPr>
          <p:cNvSpPr>
            <a:spLocks noGrp="1"/>
          </p:cNvSpPr>
          <p:nvPr>
            <p:ph type="sldNum" sz="quarter" idx="12"/>
          </p:nvPr>
        </p:nvSpPr>
        <p:spPr/>
        <p:txBody>
          <a:bodyPr/>
          <a:lstStyle/>
          <a:p>
            <a:fld id="{C3752B7C-18A9-864D-BBCB-54A9F41B5594}" type="slidenum">
              <a:rPr lang="de-DE" smtClean="0"/>
              <a:pPr/>
              <a:t>89</a:t>
            </a:fld>
            <a:endParaRPr lang="de-DE" dirty="0"/>
          </a:p>
        </p:txBody>
      </p:sp>
      <p:sp>
        <p:nvSpPr>
          <p:cNvPr id="5" name="Textplatzhalter 4">
            <a:extLst>
              <a:ext uri="{FF2B5EF4-FFF2-40B4-BE49-F238E27FC236}">
                <a16:creationId xmlns:a16="http://schemas.microsoft.com/office/drawing/2014/main" id="{CEFE0F2A-2A9D-381E-8352-F7610C6B3592}"/>
              </a:ext>
            </a:extLst>
          </p:cNvPr>
          <p:cNvSpPr>
            <a:spLocks noGrp="1"/>
          </p:cNvSpPr>
          <p:nvPr>
            <p:ph type="body" sz="quarter" idx="13"/>
          </p:nvPr>
        </p:nvSpPr>
        <p:spPr>
          <a:xfrm>
            <a:off x="1096266" y="1194030"/>
            <a:ext cx="7419084" cy="445628"/>
          </a:xfrm>
        </p:spPr>
        <p:txBody>
          <a:bodyPr/>
          <a:lstStyle/>
          <a:p>
            <a:r>
              <a:rPr lang="de-DE" dirty="0"/>
              <a:t>FÖRDERSCHWERPUNKT SPRACHE 2 – THEORETISCHE GRUNDLAGEN</a:t>
            </a:r>
          </a:p>
        </p:txBody>
      </p:sp>
      <p:sp>
        <p:nvSpPr>
          <p:cNvPr id="6" name="Inhaltsplatzhalter 5">
            <a:extLst>
              <a:ext uri="{FF2B5EF4-FFF2-40B4-BE49-F238E27FC236}">
                <a16:creationId xmlns:a16="http://schemas.microsoft.com/office/drawing/2014/main" id="{6E3847CD-02A5-97ED-508A-E7108DA2AD8B}"/>
              </a:ext>
            </a:extLst>
          </p:cNvPr>
          <p:cNvSpPr>
            <a:spLocks noGrp="1"/>
          </p:cNvSpPr>
          <p:nvPr>
            <p:ph idx="1"/>
          </p:nvPr>
        </p:nvSpPr>
        <p:spPr>
          <a:xfrm>
            <a:off x="1096423" y="1639658"/>
            <a:ext cx="7214820" cy="4527819"/>
          </a:xfrm>
        </p:spPr>
        <p:txBody>
          <a:bodyPr/>
          <a:lstStyle/>
          <a:p>
            <a:r>
              <a:rPr lang="de-DE" dirty="0"/>
              <a:t>Die hier genutzten rechtlichen Informationen über den Förderschwerpunkt Sprache sind der AO-SF NRW entnommen (vgl. </a:t>
            </a:r>
            <a:r>
              <a:rPr lang="de-DE" dirty="0">
                <a:hlinkClick r:id="rId2"/>
              </a:rPr>
              <a:t>AO-SF NRW </a:t>
            </a:r>
            <a:r>
              <a:rPr lang="de-DE" dirty="0"/>
              <a:t>§4). Kinder mit dem Förderschwerpunkt Sprache haben demnach eine </a:t>
            </a:r>
            <a:r>
              <a:rPr lang="de-DE" b="1" dirty="0"/>
              <a:t>nachhaltig gestörte Sprache</a:t>
            </a:r>
            <a:r>
              <a:rPr lang="de-DE" dirty="0"/>
              <a:t>, wobei die </a:t>
            </a:r>
            <a:r>
              <a:rPr lang="de-DE" b="1" dirty="0"/>
              <a:t>subjektiv empfundene Störung erheblich </a:t>
            </a:r>
            <a:r>
              <a:rPr lang="de-DE" dirty="0"/>
              <a:t>ist und mit einer </a:t>
            </a:r>
            <a:r>
              <a:rPr lang="de-DE" b="1" dirty="0"/>
              <a:t>Beeinträchtigung in der Kommunikation </a:t>
            </a:r>
            <a:r>
              <a:rPr lang="de-DE" dirty="0"/>
              <a:t>einhergehen. Ein weiterer wichtiger Punkt ist, dass diese Probleme </a:t>
            </a:r>
            <a:r>
              <a:rPr lang="de-DE" b="1" dirty="0"/>
              <a:t>nicht ausschließlich mit einer außerschulischen Förderung aufzuheben </a:t>
            </a:r>
            <a:r>
              <a:rPr lang="de-DE" dirty="0"/>
              <a:t>sind. Je nach individuellen Möglichkeiten können </a:t>
            </a:r>
            <a:r>
              <a:rPr lang="de-DE" dirty="0" err="1"/>
              <a:t>S‘uS</a:t>
            </a:r>
            <a:r>
              <a:rPr lang="de-DE" dirty="0"/>
              <a:t> mit dem Förderschwerpunkt Sprache </a:t>
            </a:r>
            <a:r>
              <a:rPr lang="de-DE" b="1" dirty="0"/>
              <a:t>sowohl zielgleich im Bildungsgang Grundschule als auch im zieldifferenten Bildungsgang Lernen </a:t>
            </a:r>
            <a:r>
              <a:rPr lang="de-DE" dirty="0"/>
              <a:t>unterrichtet werden.</a:t>
            </a:r>
          </a:p>
        </p:txBody>
      </p:sp>
    </p:spTree>
    <p:extLst>
      <p:ext uri="{BB962C8B-B14F-4D97-AF65-F5344CB8AC3E}">
        <p14:creationId xmlns:p14="http://schemas.microsoft.com/office/powerpoint/2010/main" val="147596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Praxisphase</a:t>
            </a:r>
          </a:p>
          <a:p>
            <a:r>
              <a:rPr lang="de-DE" dirty="0"/>
              <a:t>LEITIDEE Diagnosegeleitet fördern </a:t>
            </a:r>
          </a:p>
          <a:p>
            <a:r>
              <a:rPr lang="de-DE" dirty="0"/>
              <a:t>INHALT Operationen verstehen</a:t>
            </a:r>
          </a:p>
          <a:p>
            <a:r>
              <a:rPr lang="de-DE" dirty="0"/>
              <a:t>FÖRDERSCHWERPUNKT Sprache</a:t>
            </a:r>
          </a:p>
          <a:p>
            <a:r>
              <a:rPr lang="de-DE" dirty="0"/>
              <a:t>Planung der Praxisaufgabe</a:t>
            </a:r>
          </a:p>
          <a:p>
            <a:r>
              <a:rPr lang="de-DE" dirty="0"/>
              <a:t>Abschluss</a:t>
            </a:r>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normAutofit/>
          </a:bodyP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8" name="Rechteck: abgerundete Ecken 5">
            <a:extLst>
              <a:ext uri="{FF2B5EF4-FFF2-40B4-BE49-F238E27FC236}">
                <a16:creationId xmlns:a16="http://schemas.microsoft.com/office/drawing/2014/main" id="{657C2CAE-5749-6675-4BFF-379C97565DBE}"/>
              </a:ext>
            </a:extLst>
          </p:cNvPr>
          <p:cNvSpPr/>
          <p:nvPr/>
        </p:nvSpPr>
        <p:spPr>
          <a:xfrm>
            <a:off x="1096423" y="1754854"/>
            <a:ext cx="4605130"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781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D3BB-CF7F-AD30-2FEF-03115559A3D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55E0564F-E8BC-90C3-484E-1244A4169DC7}"/>
              </a:ext>
            </a:extLst>
          </p:cNvPr>
          <p:cNvSpPr>
            <a:spLocks noGrp="1"/>
          </p:cNvSpPr>
          <p:nvPr>
            <p:ph type="sldNum" sz="quarter" idx="12"/>
          </p:nvPr>
        </p:nvSpPr>
        <p:spPr/>
        <p:txBody>
          <a:bodyPr/>
          <a:lstStyle/>
          <a:p>
            <a:fld id="{C3752B7C-18A9-864D-BBCB-54A9F41B5594}" type="slidenum">
              <a:rPr lang="de-DE" smtClean="0"/>
              <a:pPr/>
              <a:t>90</a:t>
            </a:fld>
            <a:endParaRPr lang="de-DE" dirty="0"/>
          </a:p>
        </p:txBody>
      </p:sp>
      <p:sp>
        <p:nvSpPr>
          <p:cNvPr id="5" name="Textplatzhalter 4">
            <a:extLst>
              <a:ext uri="{FF2B5EF4-FFF2-40B4-BE49-F238E27FC236}">
                <a16:creationId xmlns:a16="http://schemas.microsoft.com/office/drawing/2014/main" id="{CEFE0F2A-2A9D-381E-8352-F7610C6B3592}"/>
              </a:ext>
            </a:extLst>
          </p:cNvPr>
          <p:cNvSpPr>
            <a:spLocks noGrp="1"/>
          </p:cNvSpPr>
          <p:nvPr>
            <p:ph type="body" sz="quarter" idx="13"/>
          </p:nvPr>
        </p:nvSpPr>
        <p:spPr>
          <a:xfrm>
            <a:off x="1096266" y="1194030"/>
            <a:ext cx="7419084" cy="445628"/>
          </a:xfrm>
        </p:spPr>
        <p:txBody>
          <a:bodyPr/>
          <a:lstStyle/>
          <a:p>
            <a:r>
              <a:rPr lang="de-DE" dirty="0"/>
              <a:t>FÖRDERSCHWERPUNKT SPRACHE 3 – THEORETISCHE GRUNDLAGEN</a:t>
            </a:r>
          </a:p>
        </p:txBody>
      </p:sp>
      <p:sp>
        <p:nvSpPr>
          <p:cNvPr id="6" name="Inhaltsplatzhalter 5">
            <a:extLst>
              <a:ext uri="{FF2B5EF4-FFF2-40B4-BE49-F238E27FC236}">
                <a16:creationId xmlns:a16="http://schemas.microsoft.com/office/drawing/2014/main" id="{6E3847CD-02A5-97ED-508A-E7108DA2AD8B}"/>
              </a:ext>
            </a:extLst>
          </p:cNvPr>
          <p:cNvSpPr>
            <a:spLocks noGrp="1"/>
          </p:cNvSpPr>
          <p:nvPr>
            <p:ph idx="1"/>
          </p:nvPr>
        </p:nvSpPr>
        <p:spPr>
          <a:xfrm>
            <a:off x="1096423" y="1518557"/>
            <a:ext cx="7552902" cy="4834237"/>
          </a:xfrm>
        </p:spPr>
        <p:txBody>
          <a:bodyPr/>
          <a:lstStyle/>
          <a:p>
            <a:r>
              <a:rPr lang="de-DE" dirty="0"/>
              <a:t>In der AO-SF gehört der Förderschwerpunkt Sprache zusammen mit den Förderschwerpunkten Lernen und Emotionale und soziale Entwicklung zu den Lern- und Entwicklungsstörungen:</a:t>
            </a:r>
          </a:p>
          <a:p>
            <a:r>
              <a:rPr lang="de-DE" b="1" i="0" u="none" strike="noStrike" dirty="0">
                <a:solidFill>
                  <a:srgbClr val="000000"/>
                </a:solidFill>
                <a:effectLst/>
                <a:latin typeface="BentonSans-Regular"/>
              </a:rPr>
              <a:t>(1) Lern- und Entwicklungsstörungen sind erhebliche Beeinträchtigungen im Lernen, in der Sprache sowie in der emotionalen und sozialen Entwicklung, die sich häufig gegenseitig bedingen oder wechselseitig verstärken. Sie können zu einem Bedarf an sonderpädagogischer Unterstützung in mehr als einem dieser Förderschwerpunkte führen. (</a:t>
            </a:r>
            <a:r>
              <a:rPr lang="de-DE" b="1" i="0" u="none" strike="noStrike" dirty="0">
                <a:solidFill>
                  <a:srgbClr val="000000"/>
                </a:solidFill>
                <a:effectLst/>
                <a:latin typeface="BentonSans-Regular"/>
                <a:hlinkClick r:id="rId3"/>
              </a:rPr>
              <a:t>AO-SF NRW </a:t>
            </a:r>
            <a:r>
              <a:rPr lang="de-DE" b="1" i="0" u="none" strike="noStrike" dirty="0">
                <a:solidFill>
                  <a:srgbClr val="000000"/>
                </a:solidFill>
                <a:effectLst/>
                <a:latin typeface="BentonSans-Regular"/>
              </a:rPr>
              <a:t>§4 (1))</a:t>
            </a:r>
          </a:p>
          <a:p>
            <a:r>
              <a:rPr lang="de-DE" dirty="0"/>
              <a:t>Eine übersichtliche Darstellung der wichtigsten Indikatoren für den Förderschwerpunkt Sprache befinden sich z.B. auf der </a:t>
            </a:r>
            <a:r>
              <a:rPr lang="de-DE" dirty="0">
                <a:hlinkClick r:id="rId4"/>
              </a:rPr>
              <a:t>Indikatorenliste/Checkliste SQ des Schulamts für die Stadt Bochum</a:t>
            </a:r>
            <a:r>
              <a:rPr lang="de-DE" dirty="0"/>
              <a:t>.</a:t>
            </a:r>
          </a:p>
        </p:txBody>
      </p:sp>
    </p:spTree>
    <p:extLst>
      <p:ext uri="{BB962C8B-B14F-4D97-AF65-F5344CB8AC3E}">
        <p14:creationId xmlns:p14="http://schemas.microsoft.com/office/powerpoint/2010/main" val="79953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D3BB-CF7F-AD30-2FEF-03115559A3D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55E0564F-E8BC-90C3-484E-1244A4169DC7}"/>
              </a:ext>
            </a:extLst>
          </p:cNvPr>
          <p:cNvSpPr>
            <a:spLocks noGrp="1"/>
          </p:cNvSpPr>
          <p:nvPr>
            <p:ph type="sldNum" sz="quarter" idx="12"/>
          </p:nvPr>
        </p:nvSpPr>
        <p:spPr/>
        <p:txBody>
          <a:bodyPr/>
          <a:lstStyle/>
          <a:p>
            <a:fld id="{C3752B7C-18A9-864D-BBCB-54A9F41B5594}" type="slidenum">
              <a:rPr lang="de-DE" smtClean="0"/>
              <a:pPr/>
              <a:t>91</a:t>
            </a:fld>
            <a:endParaRPr lang="de-DE" dirty="0"/>
          </a:p>
        </p:txBody>
      </p:sp>
      <p:sp>
        <p:nvSpPr>
          <p:cNvPr id="5" name="Textplatzhalter 4">
            <a:extLst>
              <a:ext uri="{FF2B5EF4-FFF2-40B4-BE49-F238E27FC236}">
                <a16:creationId xmlns:a16="http://schemas.microsoft.com/office/drawing/2014/main" id="{CEFE0F2A-2A9D-381E-8352-F7610C6B3592}"/>
              </a:ext>
            </a:extLst>
          </p:cNvPr>
          <p:cNvSpPr>
            <a:spLocks noGrp="1"/>
          </p:cNvSpPr>
          <p:nvPr>
            <p:ph type="body" sz="quarter" idx="13"/>
          </p:nvPr>
        </p:nvSpPr>
        <p:spPr>
          <a:xfrm>
            <a:off x="1096266" y="1194030"/>
            <a:ext cx="7419084" cy="445628"/>
          </a:xfrm>
        </p:spPr>
        <p:txBody>
          <a:bodyPr/>
          <a:lstStyle/>
          <a:p>
            <a:r>
              <a:rPr lang="de-DE" dirty="0"/>
              <a:t>FÖRDERSCHWERPUNKT SPRACHE 4 – THEORETISCHE GRUNDLAGEN</a:t>
            </a:r>
          </a:p>
        </p:txBody>
      </p:sp>
      <p:sp>
        <p:nvSpPr>
          <p:cNvPr id="6" name="Inhaltsplatzhalter 5">
            <a:extLst>
              <a:ext uri="{FF2B5EF4-FFF2-40B4-BE49-F238E27FC236}">
                <a16:creationId xmlns:a16="http://schemas.microsoft.com/office/drawing/2014/main" id="{6E3847CD-02A5-97ED-508A-E7108DA2AD8B}"/>
              </a:ext>
            </a:extLst>
          </p:cNvPr>
          <p:cNvSpPr>
            <a:spLocks noGrp="1"/>
          </p:cNvSpPr>
          <p:nvPr>
            <p:ph idx="1"/>
          </p:nvPr>
        </p:nvSpPr>
        <p:spPr>
          <a:xfrm>
            <a:off x="1096423" y="1639658"/>
            <a:ext cx="7552902" cy="4527819"/>
          </a:xfrm>
        </p:spPr>
        <p:txBody>
          <a:bodyPr/>
          <a:lstStyle/>
          <a:p>
            <a:r>
              <a:rPr lang="de-DE" dirty="0"/>
              <a:t>Für den Unterricht bedeutet dies, dass Kinder mit dem Förderschwerpunkt Sprache besondere Unterstützung bei der sprachlichen Produktion, aber auch bei der Wahrnehmung von Sprache benötigen. Dabei geht es z.B. um die pädagogisch unterstützende Begleitung bei eventuellen Sprachängsten, aber auch um die konkrete Unterstützung bei der (häufig erschwerten) Wahrnehmung von Sprache z.B. durch das Ansprechen unterschiedlicher Sinneskanäle (z.B. des visuellen oder haptischen Kanals). Zudem ist eine akustisch unterstützende Atmosphäre zuträglich (z.B. Raumakustik und niedriger Geräuschpegel) (vgl. </a:t>
            </a:r>
            <a:r>
              <a:rPr lang="de-DE" dirty="0">
                <a:hlinkClick r:id="rId2"/>
              </a:rPr>
              <a:t>Handreichung Mathematik gemeinsam lernen</a:t>
            </a:r>
            <a:r>
              <a:rPr lang="de-DE" dirty="0"/>
              <a:t> </a:t>
            </a:r>
            <a:r>
              <a:rPr lang="de-DE" dirty="0">
                <a:hlinkClick r:id="rId3"/>
              </a:rPr>
              <a:t>Sonderpädagogische Förderschwerpunkte in NRW</a:t>
            </a:r>
            <a:r>
              <a:rPr lang="de-DE" dirty="0"/>
              <a:t>).</a:t>
            </a:r>
          </a:p>
        </p:txBody>
      </p:sp>
    </p:spTree>
    <p:extLst>
      <p:ext uri="{BB962C8B-B14F-4D97-AF65-F5344CB8AC3E}">
        <p14:creationId xmlns:p14="http://schemas.microsoft.com/office/powerpoint/2010/main" val="40658341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lstStyle/>
          <a:p>
            <a:r>
              <a:rPr lang="de-DE" dirty="0"/>
              <a:t>THEORETISCHE GRUNDLAGEN</a:t>
            </a:r>
          </a:p>
        </p:txBody>
      </p:sp>
      <p:sp>
        <p:nvSpPr>
          <p:cNvPr id="7" name="Inhaltsplatzhalter 6"/>
          <p:cNvSpPr>
            <a:spLocks noGrp="1"/>
          </p:cNvSpPr>
          <p:nvPr>
            <p:ph idx="1"/>
          </p:nvPr>
        </p:nvSpPr>
        <p:spPr>
          <a:xfrm>
            <a:off x="1096265" y="1920112"/>
            <a:ext cx="7009509" cy="4418617"/>
          </a:xfrm>
        </p:spPr>
        <p:txBody>
          <a:bodyPr/>
          <a:lstStyle/>
          <a:p>
            <a:r>
              <a:rPr lang="de-DE" dirty="0"/>
              <a:t>„Ein Bedarf an sonderpädagogischer Unterstützung im Förderschwerpunkt Sprache besteht, wenn der </a:t>
            </a:r>
            <a:r>
              <a:rPr lang="de-DE" b="1" dirty="0"/>
              <a:t>Gebrauch der Sprache nachhaltig gestört </a:t>
            </a:r>
            <a:r>
              <a:rPr lang="de-DE" dirty="0"/>
              <a:t>und mit </a:t>
            </a:r>
            <a:r>
              <a:rPr lang="de-DE" b="1" dirty="0"/>
              <a:t>erheblichem subjektiven Störungsbewusstsein</a:t>
            </a:r>
            <a:r>
              <a:rPr lang="de-DE" dirty="0"/>
              <a:t> sowie </a:t>
            </a:r>
            <a:r>
              <a:rPr lang="de-DE" b="1" dirty="0"/>
              <a:t>Beeinträchtigungen in der Kommunikation </a:t>
            </a:r>
            <a:r>
              <a:rPr lang="de-DE" dirty="0"/>
              <a:t>verbunden ist und dies </a:t>
            </a:r>
            <a:r>
              <a:rPr lang="de-DE" b="1" dirty="0"/>
              <a:t>nicht alleine durch außerschulische Maßnahmen behoben </a:t>
            </a:r>
            <a:r>
              <a:rPr lang="de-DE" dirty="0"/>
              <a:t>werden kann.“ (AO-SF 2016, § 4 Abs. 3).</a:t>
            </a:r>
          </a:p>
        </p:txBody>
      </p:sp>
      <p:sp>
        <p:nvSpPr>
          <p:cNvPr id="5" name="Foliennummernplatzhalter 4"/>
          <p:cNvSpPr>
            <a:spLocks noGrp="1"/>
          </p:cNvSpPr>
          <p:nvPr>
            <p:ph type="sldNum" sz="quarter" idx="12"/>
          </p:nvPr>
        </p:nvSpPr>
        <p:spPr/>
        <p:txBody>
          <a:bodyPr/>
          <a:lstStyle/>
          <a:p>
            <a:fld id="{C3752B7C-18A9-864D-BBCB-54A9F41B5594}" type="slidenum">
              <a:rPr lang="de-DE" smtClean="0"/>
              <a:pPr/>
              <a:t>92</a:t>
            </a:fld>
            <a:endParaRPr lang="de-DE" dirty="0"/>
          </a:p>
        </p:txBody>
      </p:sp>
      <p:sp>
        <p:nvSpPr>
          <p:cNvPr id="9" name="Titel 1">
            <a:extLst>
              <a:ext uri="{FF2B5EF4-FFF2-40B4-BE49-F238E27FC236}">
                <a16:creationId xmlns:a16="http://schemas.microsoft.com/office/drawing/2014/main" id="{643C4403-BD96-D855-EE38-419E20B300C3}"/>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3341543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1096265" y="1920112"/>
            <a:ext cx="7467475" cy="4418617"/>
          </a:xfrm>
        </p:spPr>
        <p:txBody>
          <a:bodyPr/>
          <a:lstStyle/>
          <a:p>
            <a:pPr marL="285750" indent="-285750">
              <a:buFont typeface="Arial" charset="0"/>
              <a:buChar char="•"/>
            </a:pPr>
            <a:r>
              <a:rPr lang="de-DE" dirty="0"/>
              <a:t>Störungen in der sprachlichen und kommunikativen Entwicklung im engeren Sinne</a:t>
            </a:r>
          </a:p>
          <a:p>
            <a:pPr marL="285750" indent="-285750">
              <a:buFont typeface="Arial" charset="0"/>
              <a:buChar char="•"/>
            </a:pPr>
            <a:r>
              <a:rPr lang="de-DE" dirty="0"/>
              <a:t>Zusätzlich möglich: Einschränkungen in den kognitiven, sprachlichen, emotionalen und sozialen Fähigkeiten und Fertigkeiten </a:t>
            </a:r>
          </a:p>
          <a:p>
            <a:pPr marL="628650" indent="-309563">
              <a:buFont typeface="Wingdings" pitchFamily="2" charset="2"/>
              <a:buChar char="à"/>
            </a:pPr>
            <a:r>
              <a:rPr lang="de-DE" dirty="0">
                <a:sym typeface="Wingdings"/>
              </a:rPr>
              <a:t>sowohl zielgleicher als auch zieldifferenter Bildungsgang möglich </a:t>
            </a:r>
          </a:p>
          <a:p>
            <a:pPr marL="319088" indent="-319088">
              <a:buFont typeface="Arial" panose="020B0604020202020204" pitchFamily="34" charset="0"/>
              <a:buChar char="•"/>
            </a:pPr>
            <a:r>
              <a:rPr lang="de-DE" dirty="0">
                <a:sym typeface="Wingdings"/>
              </a:rPr>
              <a:t>gehört zusammen mit dem Förderschwerpunkt Lernen und dem Förderschwerpunkt Emotionale und soziale Entwicklung zu den Lern- und Entwicklungsstörungen</a:t>
            </a:r>
            <a:endParaRPr lang="de-DE" dirty="0"/>
          </a:p>
        </p:txBody>
      </p:sp>
      <p:sp>
        <p:nvSpPr>
          <p:cNvPr id="5" name="Foliennummernplatzhalter 4"/>
          <p:cNvSpPr>
            <a:spLocks noGrp="1"/>
          </p:cNvSpPr>
          <p:nvPr>
            <p:ph type="sldNum" sz="quarter" idx="12"/>
          </p:nvPr>
        </p:nvSpPr>
        <p:spPr/>
        <p:txBody>
          <a:bodyPr/>
          <a:lstStyle/>
          <a:p>
            <a:fld id="{C3752B7C-18A9-864D-BBCB-54A9F41B5594}" type="slidenum">
              <a:rPr lang="de-DE" smtClean="0"/>
              <a:pPr/>
              <a:t>93</a:t>
            </a:fld>
            <a:endParaRPr lang="de-DE" dirty="0"/>
          </a:p>
        </p:txBody>
      </p:sp>
      <p:sp>
        <p:nvSpPr>
          <p:cNvPr id="12" name="Textplatzhalter 7">
            <a:extLst>
              <a:ext uri="{FF2B5EF4-FFF2-40B4-BE49-F238E27FC236}">
                <a16:creationId xmlns:a16="http://schemas.microsoft.com/office/drawing/2014/main" id="{58BF05EB-BEB4-4753-F86C-D9907DAA73FD}"/>
              </a:ext>
            </a:extLst>
          </p:cNvPr>
          <p:cNvSpPr>
            <a:spLocks noGrp="1"/>
          </p:cNvSpPr>
          <p:nvPr>
            <p:ph type="body" sz="quarter" idx="13"/>
          </p:nvPr>
        </p:nvSpPr>
        <p:spPr>
          <a:xfrm>
            <a:off x="1096266" y="1194030"/>
            <a:ext cx="7009509" cy="445628"/>
          </a:xfrm>
        </p:spPr>
        <p:txBody>
          <a:bodyPr/>
          <a:lstStyle/>
          <a:p>
            <a:r>
              <a:rPr lang="de-DE" dirty="0"/>
              <a:t>THEORETISCHE GRUNDLAGEN</a:t>
            </a:r>
          </a:p>
        </p:txBody>
      </p:sp>
      <p:sp>
        <p:nvSpPr>
          <p:cNvPr id="8" name="Titel 1">
            <a:extLst>
              <a:ext uri="{FF2B5EF4-FFF2-40B4-BE49-F238E27FC236}">
                <a16:creationId xmlns:a16="http://schemas.microsoft.com/office/drawing/2014/main" id="{D7B0A2CF-BA6E-D499-4E4A-08A00D05049B}"/>
              </a:ext>
            </a:extLst>
          </p:cNvPr>
          <p:cNvSpPr>
            <a:spLocks noGrp="1"/>
          </p:cNvSpPr>
          <p:nvPr>
            <p:ph type="title"/>
          </p:nvPr>
        </p:nvSpPr>
        <p:spPr>
          <a:xfrm>
            <a:off x="1096423" y="382774"/>
            <a:ext cx="7009509" cy="603704"/>
          </a:xfrm>
        </p:spPr>
        <p:txBody>
          <a:bodyPr/>
          <a:lstStyle/>
          <a:p>
            <a:r>
              <a:rPr lang="de-DE" dirty="0"/>
              <a:t>4. FÖRDERSCHWERPUNKT Sprache</a:t>
            </a:r>
          </a:p>
        </p:txBody>
      </p:sp>
      <p:sp>
        <p:nvSpPr>
          <p:cNvPr id="10" name="Textfeld 9">
            <a:extLst>
              <a:ext uri="{FF2B5EF4-FFF2-40B4-BE49-F238E27FC236}">
                <a16:creationId xmlns:a16="http://schemas.microsoft.com/office/drawing/2014/main" id="{FFB463ED-D3A8-5BE2-9498-F32EE2E50484}"/>
              </a:ext>
            </a:extLst>
          </p:cNvPr>
          <p:cNvSpPr txBox="1"/>
          <p:nvPr/>
        </p:nvSpPr>
        <p:spPr>
          <a:xfrm>
            <a:off x="6457950" y="5964888"/>
            <a:ext cx="4572000" cy="253916"/>
          </a:xfrm>
          <a:prstGeom prst="rect">
            <a:avLst/>
          </a:prstGeom>
          <a:noFill/>
        </p:spPr>
        <p:txBody>
          <a:bodyPr wrap="square">
            <a:spAutoFit/>
          </a:bodyPr>
          <a:lstStyle/>
          <a:p>
            <a:r>
              <a:rPr lang="de-DE" sz="10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Handreichung Mathematik gemeinsam lernen</a:t>
            </a:r>
            <a:endParaRPr lang="de-DE" sz="10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1096266" y="1920112"/>
            <a:ext cx="7009509" cy="4418617"/>
          </a:xfrm>
        </p:spPr>
        <p:txBody>
          <a:bodyPr/>
          <a:lstStyle/>
          <a:p>
            <a:r>
              <a:rPr lang="de-DE" dirty="0"/>
              <a:t>Hürden im Unterricht: </a:t>
            </a:r>
          </a:p>
          <a:p>
            <a:pPr marL="285750" indent="-285750">
              <a:buFont typeface="Arial" charset="0"/>
              <a:buChar char="•"/>
            </a:pPr>
            <a:r>
              <a:rPr lang="de-DE" dirty="0"/>
              <a:t>Gestörte Wahrnehmung oder Produktion sprachlicher Mitteilungen in Rede und Schrift </a:t>
            </a:r>
          </a:p>
          <a:p>
            <a:pPr marL="285750" indent="-285750">
              <a:buFont typeface="Arial" charset="0"/>
              <a:buChar char="•"/>
            </a:pPr>
            <a:r>
              <a:rPr lang="de-DE" dirty="0"/>
              <a:t>Mögliche Folgen: inhaltliche und/oder organisatorische Probleme im Unterricht, z.T. starke Sprachängste</a:t>
            </a:r>
          </a:p>
          <a:p>
            <a:pPr marL="285750" indent="-285750">
              <a:buFont typeface="Arial" charset="0"/>
              <a:buChar char="•"/>
            </a:pPr>
            <a:endParaRPr lang="de-DE" dirty="0"/>
          </a:p>
          <a:p>
            <a:pPr marL="285750" indent="-285750">
              <a:buFont typeface="Arial" charset="0"/>
              <a:buChar char="•"/>
            </a:pPr>
            <a:endParaRPr lang="de-DE" dirty="0"/>
          </a:p>
          <a:p>
            <a:pPr marL="285750" indent="-285750">
              <a:buFont typeface="Arial" charset="0"/>
              <a:buChar char="•"/>
            </a:pPr>
            <a:endParaRPr lang="de-DE" dirty="0"/>
          </a:p>
        </p:txBody>
      </p:sp>
      <p:sp>
        <p:nvSpPr>
          <p:cNvPr id="5" name="Foliennummernplatzhalter 4"/>
          <p:cNvSpPr>
            <a:spLocks noGrp="1"/>
          </p:cNvSpPr>
          <p:nvPr>
            <p:ph type="sldNum" sz="quarter" idx="12"/>
          </p:nvPr>
        </p:nvSpPr>
        <p:spPr/>
        <p:txBody>
          <a:bodyPr/>
          <a:lstStyle/>
          <a:p>
            <a:fld id="{C3752B7C-18A9-864D-BBCB-54A9F41B5594}" type="slidenum">
              <a:rPr lang="de-DE" smtClean="0"/>
              <a:pPr/>
              <a:t>94</a:t>
            </a:fld>
            <a:endParaRPr lang="de-DE" dirty="0"/>
          </a:p>
        </p:txBody>
      </p:sp>
      <p:sp>
        <p:nvSpPr>
          <p:cNvPr id="12" name="Textplatzhalter 7">
            <a:extLst>
              <a:ext uri="{FF2B5EF4-FFF2-40B4-BE49-F238E27FC236}">
                <a16:creationId xmlns:a16="http://schemas.microsoft.com/office/drawing/2014/main" id="{5A75DB9D-7FBF-F81F-E961-C55C0006A4B4}"/>
              </a:ext>
            </a:extLst>
          </p:cNvPr>
          <p:cNvSpPr>
            <a:spLocks noGrp="1"/>
          </p:cNvSpPr>
          <p:nvPr>
            <p:ph type="body" sz="quarter" idx="13"/>
          </p:nvPr>
        </p:nvSpPr>
        <p:spPr>
          <a:xfrm>
            <a:off x="1096266" y="1194030"/>
            <a:ext cx="7009509" cy="445628"/>
          </a:xfrm>
        </p:spPr>
        <p:txBody>
          <a:bodyPr/>
          <a:lstStyle/>
          <a:p>
            <a:r>
              <a:rPr lang="de-DE" dirty="0"/>
              <a:t>THEORETISCHE GRUNDLAGEN</a:t>
            </a:r>
          </a:p>
        </p:txBody>
      </p:sp>
      <p:sp>
        <p:nvSpPr>
          <p:cNvPr id="9" name="Titel 1">
            <a:extLst>
              <a:ext uri="{FF2B5EF4-FFF2-40B4-BE49-F238E27FC236}">
                <a16:creationId xmlns:a16="http://schemas.microsoft.com/office/drawing/2014/main" id="{AE30795C-ACEA-2396-9016-AE5F8525D796}"/>
              </a:ext>
            </a:extLst>
          </p:cNvPr>
          <p:cNvSpPr>
            <a:spLocks noGrp="1"/>
          </p:cNvSpPr>
          <p:nvPr>
            <p:ph type="title"/>
          </p:nvPr>
        </p:nvSpPr>
        <p:spPr>
          <a:xfrm>
            <a:off x="1096423" y="382774"/>
            <a:ext cx="7009509" cy="603704"/>
          </a:xfrm>
        </p:spPr>
        <p:txBody>
          <a:bodyPr/>
          <a:lstStyle/>
          <a:p>
            <a:r>
              <a:rPr lang="de-DE" dirty="0"/>
              <a:t>4. FÖRDERSCHWERPUNKT Sprache</a:t>
            </a:r>
          </a:p>
        </p:txBody>
      </p:sp>
      <p:sp>
        <p:nvSpPr>
          <p:cNvPr id="10" name="Textfeld 9">
            <a:extLst>
              <a:ext uri="{FF2B5EF4-FFF2-40B4-BE49-F238E27FC236}">
                <a16:creationId xmlns:a16="http://schemas.microsoft.com/office/drawing/2014/main" id="{AD18ECF9-9D80-24B7-2B35-156BC1AC2A89}"/>
              </a:ext>
            </a:extLst>
          </p:cNvPr>
          <p:cNvSpPr txBox="1"/>
          <p:nvPr/>
        </p:nvSpPr>
        <p:spPr>
          <a:xfrm>
            <a:off x="6457950" y="5964888"/>
            <a:ext cx="4572000" cy="253916"/>
          </a:xfrm>
          <a:prstGeom prst="rect">
            <a:avLst/>
          </a:prstGeom>
          <a:noFill/>
        </p:spPr>
        <p:txBody>
          <a:bodyPr wrap="square">
            <a:spAutoFit/>
          </a:bodyPr>
          <a:lstStyle/>
          <a:p>
            <a:r>
              <a:rPr lang="de-DE" sz="10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Handreichung Mathematik gemeinsam lernen</a:t>
            </a:r>
            <a:endParaRPr lang="de-DE" sz="10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6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1096266" y="1786918"/>
            <a:ext cx="7009509" cy="4418617"/>
          </a:xfrm>
        </p:spPr>
        <p:txBody>
          <a:bodyPr/>
          <a:lstStyle/>
          <a:p>
            <a:r>
              <a:rPr lang="de-DE" dirty="0"/>
              <a:t>Günstige </a:t>
            </a:r>
            <a:r>
              <a:rPr lang="de-DE" b="1" dirty="0"/>
              <a:t>äußere</a:t>
            </a:r>
            <a:r>
              <a:rPr lang="de-DE" dirty="0"/>
              <a:t> Bedingungen im Unterricht</a:t>
            </a:r>
          </a:p>
          <a:p>
            <a:pPr marL="285750" indent="-285750">
              <a:buFont typeface="Arial" charset="0"/>
              <a:buChar char="•"/>
            </a:pPr>
            <a:r>
              <a:rPr lang="de-DE" dirty="0"/>
              <a:t>Gute Raumakustik</a:t>
            </a:r>
          </a:p>
          <a:p>
            <a:pPr marL="285750" indent="-285750">
              <a:buFont typeface="Arial" charset="0"/>
              <a:buChar char="•"/>
            </a:pPr>
            <a:r>
              <a:rPr lang="de-DE" dirty="0"/>
              <a:t>Niedriger Geräuschpegel</a:t>
            </a:r>
          </a:p>
          <a:p>
            <a:r>
              <a:rPr lang="de-DE" dirty="0"/>
              <a:t>Günstige </a:t>
            </a:r>
            <a:r>
              <a:rPr lang="de-DE" b="1" dirty="0"/>
              <a:t>innere</a:t>
            </a:r>
            <a:r>
              <a:rPr lang="de-DE" dirty="0"/>
              <a:t> Bedingungen im Unterricht</a:t>
            </a:r>
          </a:p>
          <a:p>
            <a:pPr marL="285750" indent="-285750">
              <a:buFont typeface="Arial" charset="0"/>
              <a:buChar char="•"/>
            </a:pPr>
            <a:r>
              <a:rPr lang="de-DE" dirty="0"/>
              <a:t>Kommunikatives Klassenklima </a:t>
            </a:r>
          </a:p>
          <a:p>
            <a:pPr marL="285750" indent="-285750">
              <a:buFont typeface="Arial" charset="0"/>
              <a:buChar char="•"/>
            </a:pPr>
            <a:r>
              <a:rPr lang="de-DE" dirty="0"/>
              <a:t>Ermutigung zum Reden/sinnvolle Sprechanlässe </a:t>
            </a:r>
          </a:p>
          <a:p>
            <a:pPr marL="285750" indent="-285750">
              <a:buFont typeface="Arial" charset="0"/>
              <a:buChar char="•"/>
            </a:pPr>
            <a:r>
              <a:rPr lang="de-DE" dirty="0"/>
              <a:t>Lob für sprachliche Äußerungen</a:t>
            </a:r>
          </a:p>
          <a:p>
            <a:pPr marL="285750" indent="-285750">
              <a:buFont typeface="Arial" charset="0"/>
              <a:buChar char="•"/>
            </a:pPr>
            <a:endParaRPr lang="de-DE" dirty="0"/>
          </a:p>
          <a:p>
            <a:pPr marL="285750" indent="-285750">
              <a:buFont typeface="Arial" charset="0"/>
              <a:buChar char="•"/>
            </a:pPr>
            <a:endParaRPr lang="de-DE" dirty="0"/>
          </a:p>
        </p:txBody>
      </p:sp>
      <p:sp>
        <p:nvSpPr>
          <p:cNvPr id="5" name="Foliennummernplatzhalter 4"/>
          <p:cNvSpPr>
            <a:spLocks noGrp="1"/>
          </p:cNvSpPr>
          <p:nvPr>
            <p:ph type="sldNum" sz="quarter" idx="12"/>
          </p:nvPr>
        </p:nvSpPr>
        <p:spPr/>
        <p:txBody>
          <a:bodyPr/>
          <a:lstStyle/>
          <a:p>
            <a:fld id="{C3752B7C-18A9-864D-BBCB-54A9F41B5594}" type="slidenum">
              <a:rPr lang="de-DE" smtClean="0"/>
              <a:pPr/>
              <a:t>95</a:t>
            </a:fld>
            <a:endParaRPr lang="de-DE" dirty="0"/>
          </a:p>
        </p:txBody>
      </p:sp>
      <p:sp>
        <p:nvSpPr>
          <p:cNvPr id="12" name="Textplatzhalter 7">
            <a:extLst>
              <a:ext uri="{FF2B5EF4-FFF2-40B4-BE49-F238E27FC236}">
                <a16:creationId xmlns:a16="http://schemas.microsoft.com/office/drawing/2014/main" id="{ABA17F43-B21F-F0DB-B5FD-ABF14BB92C8B}"/>
              </a:ext>
            </a:extLst>
          </p:cNvPr>
          <p:cNvSpPr>
            <a:spLocks noGrp="1"/>
          </p:cNvSpPr>
          <p:nvPr>
            <p:ph type="body" sz="quarter" idx="13"/>
          </p:nvPr>
        </p:nvSpPr>
        <p:spPr>
          <a:xfrm>
            <a:off x="1096266" y="1194030"/>
            <a:ext cx="7009509" cy="445628"/>
          </a:xfrm>
        </p:spPr>
        <p:txBody>
          <a:bodyPr/>
          <a:lstStyle/>
          <a:p>
            <a:r>
              <a:rPr lang="de-DE" dirty="0"/>
              <a:t>THEORETISCHE GRUNDLAGEN</a:t>
            </a:r>
          </a:p>
        </p:txBody>
      </p:sp>
      <p:sp>
        <p:nvSpPr>
          <p:cNvPr id="8" name="Titel 1">
            <a:extLst>
              <a:ext uri="{FF2B5EF4-FFF2-40B4-BE49-F238E27FC236}">
                <a16:creationId xmlns:a16="http://schemas.microsoft.com/office/drawing/2014/main" id="{660DA653-AA31-67FA-3A3F-95229416360C}"/>
              </a:ext>
            </a:extLst>
          </p:cNvPr>
          <p:cNvSpPr>
            <a:spLocks noGrp="1"/>
          </p:cNvSpPr>
          <p:nvPr>
            <p:ph type="title"/>
          </p:nvPr>
        </p:nvSpPr>
        <p:spPr>
          <a:xfrm>
            <a:off x="1096423" y="382774"/>
            <a:ext cx="7009509" cy="603704"/>
          </a:xfrm>
        </p:spPr>
        <p:txBody>
          <a:bodyPr/>
          <a:lstStyle/>
          <a:p>
            <a:r>
              <a:rPr lang="de-DE" dirty="0"/>
              <a:t>4. FÖRDERSCHWERPUNKT Sprache</a:t>
            </a:r>
          </a:p>
        </p:txBody>
      </p:sp>
      <p:sp>
        <p:nvSpPr>
          <p:cNvPr id="9" name="Textfeld 8">
            <a:extLst>
              <a:ext uri="{FF2B5EF4-FFF2-40B4-BE49-F238E27FC236}">
                <a16:creationId xmlns:a16="http://schemas.microsoft.com/office/drawing/2014/main" id="{75775F8D-806D-00DE-206C-5F993636C1D1}"/>
              </a:ext>
            </a:extLst>
          </p:cNvPr>
          <p:cNvSpPr txBox="1"/>
          <p:nvPr/>
        </p:nvSpPr>
        <p:spPr>
          <a:xfrm>
            <a:off x="6457950" y="5964888"/>
            <a:ext cx="4572000" cy="253916"/>
          </a:xfrm>
          <a:prstGeom prst="rect">
            <a:avLst/>
          </a:prstGeom>
          <a:noFill/>
        </p:spPr>
        <p:txBody>
          <a:bodyPr wrap="square">
            <a:spAutoFit/>
          </a:bodyPr>
          <a:lstStyle/>
          <a:p>
            <a:r>
              <a:rPr lang="de-DE" sz="10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Handreichung Mathematik gemeinsam lernen</a:t>
            </a:r>
            <a:endParaRPr lang="de-DE" sz="10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68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D3BB-CF7F-AD30-2FEF-03115559A3D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55E0564F-E8BC-90C3-484E-1244A4169DC7}"/>
              </a:ext>
            </a:extLst>
          </p:cNvPr>
          <p:cNvSpPr>
            <a:spLocks noGrp="1"/>
          </p:cNvSpPr>
          <p:nvPr>
            <p:ph type="sldNum" sz="quarter" idx="12"/>
          </p:nvPr>
        </p:nvSpPr>
        <p:spPr/>
        <p:txBody>
          <a:bodyPr/>
          <a:lstStyle/>
          <a:p>
            <a:fld id="{C3752B7C-18A9-864D-BBCB-54A9F41B5594}" type="slidenum">
              <a:rPr lang="de-DE" smtClean="0"/>
              <a:pPr/>
              <a:t>96</a:t>
            </a:fld>
            <a:endParaRPr lang="de-DE" dirty="0"/>
          </a:p>
        </p:txBody>
      </p:sp>
      <p:sp>
        <p:nvSpPr>
          <p:cNvPr id="5" name="Textplatzhalter 4">
            <a:extLst>
              <a:ext uri="{FF2B5EF4-FFF2-40B4-BE49-F238E27FC236}">
                <a16:creationId xmlns:a16="http://schemas.microsoft.com/office/drawing/2014/main" id="{CEFE0F2A-2A9D-381E-8352-F7610C6B3592}"/>
              </a:ext>
            </a:extLst>
          </p:cNvPr>
          <p:cNvSpPr>
            <a:spLocks noGrp="1"/>
          </p:cNvSpPr>
          <p:nvPr>
            <p:ph type="body" sz="quarter" idx="13"/>
          </p:nvPr>
        </p:nvSpPr>
        <p:spPr>
          <a:xfrm>
            <a:off x="1096266" y="1194030"/>
            <a:ext cx="7419084" cy="445628"/>
          </a:xfrm>
        </p:spPr>
        <p:txBody>
          <a:bodyPr/>
          <a:lstStyle/>
          <a:p>
            <a:r>
              <a:rPr lang="de-DE" dirty="0"/>
              <a:t>FÖRDERSCHWERPUNKT SPRACHE 5 – UNTERRICHTSGESTALTUNG</a:t>
            </a:r>
          </a:p>
        </p:txBody>
      </p:sp>
      <p:sp>
        <p:nvSpPr>
          <p:cNvPr id="6" name="Inhaltsplatzhalter 5">
            <a:extLst>
              <a:ext uri="{FF2B5EF4-FFF2-40B4-BE49-F238E27FC236}">
                <a16:creationId xmlns:a16="http://schemas.microsoft.com/office/drawing/2014/main" id="{6E3847CD-02A5-97ED-508A-E7108DA2AD8B}"/>
              </a:ext>
            </a:extLst>
          </p:cNvPr>
          <p:cNvSpPr>
            <a:spLocks noGrp="1"/>
          </p:cNvSpPr>
          <p:nvPr>
            <p:ph idx="1"/>
          </p:nvPr>
        </p:nvSpPr>
        <p:spPr>
          <a:xfrm>
            <a:off x="1096422" y="1639658"/>
            <a:ext cx="7695885" cy="4527819"/>
          </a:xfrm>
        </p:spPr>
        <p:txBody>
          <a:bodyPr/>
          <a:lstStyle/>
          <a:p>
            <a:r>
              <a:rPr lang="de-DE" b="1" dirty="0"/>
              <a:t>Sprache</a:t>
            </a:r>
            <a:r>
              <a:rPr lang="de-DE" dirty="0"/>
              <a:t> im Mathematikunterricht hat grundsätzlich </a:t>
            </a:r>
            <a:r>
              <a:rPr lang="de-DE" b="1" dirty="0"/>
              <a:t>zwei Funktionen</a:t>
            </a:r>
            <a:r>
              <a:rPr lang="de-DE" dirty="0"/>
              <a:t>: auf der einen Seite ist sie selbst </a:t>
            </a:r>
            <a:r>
              <a:rPr lang="de-DE" b="1" dirty="0"/>
              <a:t>Lerngegenstand</a:t>
            </a:r>
            <a:r>
              <a:rPr lang="de-DE" dirty="0"/>
              <a:t> und auf der anderen Seite immer auch </a:t>
            </a:r>
            <a:r>
              <a:rPr lang="de-DE" b="1" dirty="0"/>
              <a:t>Mittel zur Verständigung</a:t>
            </a:r>
            <a:r>
              <a:rPr lang="de-DE" dirty="0"/>
              <a:t>. Als Lerngegenstand ist vor allem die fachspezifische Fachsprache mit allen Fachbegriffen gemeint. Diese muss explizit von den Kindern erlernt werden, damit sie sinnvoll im Gespräch über den fachlichen Gegenstand genutzt werden kann. Um sich über mathematische Inhalte gewinnbringend austauschen zu können, dient Sprache zudem als Mittel zur Verständigung. Dabei sind sprachliche Elemente zur Diskussion und zum fachlichen Austausch gemeint. Auch wenn Fachbegriffe dabei nützlich sind, geht es bei der 2. Funktion mehr um die grundsätzlichen Möglichkeit sich über Mathematik auszutauschen.</a:t>
            </a:r>
          </a:p>
        </p:txBody>
      </p:sp>
    </p:spTree>
    <p:extLst>
      <p:ext uri="{BB962C8B-B14F-4D97-AF65-F5344CB8AC3E}">
        <p14:creationId xmlns:p14="http://schemas.microsoft.com/office/powerpoint/2010/main" val="33602976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D3BB-CF7F-AD30-2FEF-03115559A3D7}"/>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55E0564F-E8BC-90C3-484E-1244A4169DC7}"/>
              </a:ext>
            </a:extLst>
          </p:cNvPr>
          <p:cNvSpPr>
            <a:spLocks noGrp="1"/>
          </p:cNvSpPr>
          <p:nvPr>
            <p:ph type="sldNum" sz="quarter" idx="12"/>
          </p:nvPr>
        </p:nvSpPr>
        <p:spPr/>
        <p:txBody>
          <a:bodyPr/>
          <a:lstStyle/>
          <a:p>
            <a:fld id="{C3752B7C-18A9-864D-BBCB-54A9F41B5594}" type="slidenum">
              <a:rPr lang="de-DE" smtClean="0"/>
              <a:pPr/>
              <a:t>97</a:t>
            </a:fld>
            <a:endParaRPr lang="de-DE" dirty="0"/>
          </a:p>
        </p:txBody>
      </p:sp>
      <p:sp>
        <p:nvSpPr>
          <p:cNvPr id="5" name="Textplatzhalter 4">
            <a:extLst>
              <a:ext uri="{FF2B5EF4-FFF2-40B4-BE49-F238E27FC236}">
                <a16:creationId xmlns:a16="http://schemas.microsoft.com/office/drawing/2014/main" id="{CEFE0F2A-2A9D-381E-8352-F7610C6B3592}"/>
              </a:ext>
            </a:extLst>
          </p:cNvPr>
          <p:cNvSpPr>
            <a:spLocks noGrp="1"/>
          </p:cNvSpPr>
          <p:nvPr>
            <p:ph type="body" sz="quarter" idx="13"/>
          </p:nvPr>
        </p:nvSpPr>
        <p:spPr>
          <a:xfrm>
            <a:off x="1096266" y="1194030"/>
            <a:ext cx="7419084" cy="445628"/>
          </a:xfrm>
        </p:spPr>
        <p:txBody>
          <a:bodyPr/>
          <a:lstStyle/>
          <a:p>
            <a:r>
              <a:rPr lang="de-DE" dirty="0"/>
              <a:t>FÖRDERSCHWERPUNKT SPRACHE 6 – UNTERRICHTSGESTALTUNG</a:t>
            </a:r>
          </a:p>
        </p:txBody>
      </p:sp>
      <p:sp>
        <p:nvSpPr>
          <p:cNvPr id="6" name="Inhaltsplatzhalter 5">
            <a:extLst>
              <a:ext uri="{FF2B5EF4-FFF2-40B4-BE49-F238E27FC236}">
                <a16:creationId xmlns:a16="http://schemas.microsoft.com/office/drawing/2014/main" id="{6E3847CD-02A5-97ED-508A-E7108DA2AD8B}"/>
              </a:ext>
            </a:extLst>
          </p:cNvPr>
          <p:cNvSpPr>
            <a:spLocks noGrp="1"/>
          </p:cNvSpPr>
          <p:nvPr>
            <p:ph idx="1"/>
          </p:nvPr>
        </p:nvSpPr>
        <p:spPr>
          <a:xfrm>
            <a:off x="1096422" y="1639658"/>
            <a:ext cx="7836563" cy="4699071"/>
          </a:xfrm>
        </p:spPr>
        <p:txBody>
          <a:bodyPr/>
          <a:lstStyle/>
          <a:p>
            <a:r>
              <a:rPr lang="de-DE" dirty="0"/>
              <a:t>Durch die sprachlichen Störungen bei Kindern mit dem Förderschwerpunkt Sprache ist häufig schon der Austausch in Alltagssprache erschwert. Das Erlernen fachsprachlicher Begriffe muss entsprechend besonders eng begleitet und gut vorbereitet werden, damit diese Kinder dennoch in die Lage versetzt werden, sich die mathematischen Grundlagen zu erschließen und entsprechend aktiv am Mathematikunterricht teilzunehmen. Dies gilt gleichermaßen für den Austausch über den mathematischen Gegenstand.</a:t>
            </a:r>
          </a:p>
          <a:p>
            <a:r>
              <a:rPr lang="de-DE" dirty="0"/>
              <a:t>Je nach den individuellen Lern- und Entwicklungsplänen müssen bereits in der Vorbereitung des Unterrichts entsprechende sprachdidaktische Fragen in Verbindung mit den mathematikdidaktischen Überlegungen mitgedacht werden. </a:t>
            </a:r>
          </a:p>
        </p:txBody>
      </p:sp>
    </p:spTree>
    <p:extLst>
      <p:ext uri="{BB962C8B-B14F-4D97-AF65-F5344CB8AC3E}">
        <p14:creationId xmlns:p14="http://schemas.microsoft.com/office/powerpoint/2010/main" val="10603444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27A5-B4D7-20FB-5802-086BC8CDA3D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014E39F5-F78A-3768-FC17-D0C6556E9F3E}"/>
              </a:ext>
            </a:extLst>
          </p:cNvPr>
          <p:cNvSpPr>
            <a:spLocks noGrp="1"/>
          </p:cNvSpPr>
          <p:nvPr>
            <p:ph type="sldNum" sz="quarter" idx="12"/>
          </p:nvPr>
        </p:nvSpPr>
        <p:spPr/>
        <p:txBody>
          <a:bodyPr/>
          <a:lstStyle/>
          <a:p>
            <a:fld id="{C3752B7C-18A9-864D-BBCB-54A9F41B5594}" type="slidenum">
              <a:rPr lang="de-DE" smtClean="0"/>
              <a:pPr/>
              <a:t>98</a:t>
            </a:fld>
            <a:endParaRPr lang="de-DE" dirty="0"/>
          </a:p>
        </p:txBody>
      </p:sp>
      <p:sp>
        <p:nvSpPr>
          <p:cNvPr id="6" name="Inhaltsplatzhalter 5">
            <a:extLst>
              <a:ext uri="{FF2B5EF4-FFF2-40B4-BE49-F238E27FC236}">
                <a16:creationId xmlns:a16="http://schemas.microsoft.com/office/drawing/2014/main" id="{CBE431CE-E554-15E3-6895-E6DF8D1572E3}"/>
              </a:ext>
            </a:extLst>
          </p:cNvPr>
          <p:cNvSpPr>
            <a:spLocks noGrp="1"/>
          </p:cNvSpPr>
          <p:nvPr>
            <p:ph idx="1"/>
          </p:nvPr>
        </p:nvSpPr>
        <p:spPr>
          <a:xfrm>
            <a:off x="1096422" y="1639658"/>
            <a:ext cx="7623035" cy="4835568"/>
          </a:xfrm>
        </p:spPr>
        <p:txBody>
          <a:bodyPr/>
          <a:lstStyle/>
          <a:p>
            <a:r>
              <a:rPr lang="de-DE" sz="1600" dirty="0"/>
              <a:t>Für den Mathematikunterricht stellt das WEGE-Konzept </a:t>
            </a:r>
            <a:r>
              <a:rPr lang="de-DE" sz="1600" b="0" i="0" u="none" strike="noStrike" dirty="0">
                <a:solidFill>
                  <a:srgbClr val="222222"/>
                </a:solidFill>
                <a:effectLst/>
              </a:rPr>
              <a:t>(</a:t>
            </a:r>
            <a:r>
              <a:rPr lang="de-DE" sz="1600" b="1" i="0" u="none" strike="noStrike" dirty="0">
                <a:solidFill>
                  <a:srgbClr val="222222"/>
                </a:solidFill>
                <a:effectLst/>
              </a:rPr>
              <a:t>W</a:t>
            </a:r>
            <a:r>
              <a:rPr lang="de-DE" sz="1600" b="0" i="0" u="none" strike="noStrike" dirty="0">
                <a:solidFill>
                  <a:srgbClr val="222222"/>
                </a:solidFill>
                <a:effectLst/>
              </a:rPr>
              <a:t>ortspeicher, </a:t>
            </a:r>
            <a:r>
              <a:rPr lang="de-DE" sz="1600" b="1" i="0" u="none" strike="noStrike" dirty="0" err="1">
                <a:solidFill>
                  <a:srgbClr val="222222"/>
                </a:solidFill>
                <a:effectLst/>
              </a:rPr>
              <a:t>E</a:t>
            </a:r>
            <a:r>
              <a:rPr lang="de-DE" sz="1600" b="0" i="0" u="none" strike="noStrike" dirty="0" err="1">
                <a:solidFill>
                  <a:srgbClr val="222222"/>
                </a:solidFill>
                <a:effectLst/>
              </a:rPr>
              <a:t>inschleifübungen</a:t>
            </a:r>
            <a:r>
              <a:rPr lang="de-DE" sz="1600" b="0" i="0" u="none" strike="noStrike" dirty="0">
                <a:solidFill>
                  <a:srgbClr val="222222"/>
                </a:solidFill>
                <a:effectLst/>
              </a:rPr>
              <a:t>, </a:t>
            </a:r>
            <a:r>
              <a:rPr lang="de-DE" sz="1600" b="1" i="0" u="none" strike="noStrike" dirty="0">
                <a:solidFill>
                  <a:srgbClr val="222222"/>
                </a:solidFill>
                <a:effectLst/>
              </a:rPr>
              <a:t>G</a:t>
            </a:r>
            <a:r>
              <a:rPr lang="de-DE" sz="1600" b="0" i="0" u="none" strike="noStrike" dirty="0">
                <a:solidFill>
                  <a:srgbClr val="222222"/>
                </a:solidFill>
                <a:effectLst/>
              </a:rPr>
              <a:t>anzheitliche Übungen </a:t>
            </a:r>
            <a:r>
              <a:rPr lang="de-DE" sz="1600" b="1" i="0" u="none" strike="noStrike" dirty="0">
                <a:solidFill>
                  <a:srgbClr val="222222"/>
                </a:solidFill>
                <a:effectLst/>
              </a:rPr>
              <a:t>E</a:t>
            </a:r>
            <a:r>
              <a:rPr lang="de-DE" sz="1600" b="0" i="0" u="none" strike="noStrike" dirty="0">
                <a:solidFill>
                  <a:srgbClr val="222222"/>
                </a:solidFill>
                <a:effectLst/>
              </a:rPr>
              <a:t>igenproduktionen) </a:t>
            </a:r>
            <a:r>
              <a:rPr lang="de-DE" sz="1600" dirty="0"/>
              <a:t>eine Möglichkeit dar, </a:t>
            </a:r>
            <a:r>
              <a:rPr lang="de-DE" sz="1600" dirty="0">
                <a:solidFill>
                  <a:srgbClr val="222222"/>
                </a:solidFill>
              </a:rPr>
              <a:t>„</a:t>
            </a:r>
            <a:r>
              <a:rPr lang="de-DE" sz="1600" b="0" i="0" u="none" strike="noStrike" dirty="0">
                <a:solidFill>
                  <a:srgbClr val="222222"/>
                </a:solidFill>
                <a:effectLst/>
              </a:rPr>
              <a:t>eine strukturierte Wortschatzarbeit anzubahnen und zu unterstützen. Durch den klar strukturierten Aufbau und die Verknüpfung von Unterstützungsmaßnahmen für die Unterrichtplanung bis hin zu konkreten Übungsbeispielen, bietet das </a:t>
            </a:r>
            <a:r>
              <a:rPr lang="de-DE" sz="1600" i="0" u="none" strike="noStrike" dirty="0">
                <a:solidFill>
                  <a:srgbClr val="222222"/>
                </a:solidFill>
                <a:effectLst/>
              </a:rPr>
              <a:t>WEGE-Konzept</a:t>
            </a:r>
            <a:r>
              <a:rPr lang="de-DE" sz="1600" dirty="0">
                <a:solidFill>
                  <a:srgbClr val="222222"/>
                </a:solidFill>
              </a:rPr>
              <a:t> </a:t>
            </a:r>
            <a:r>
              <a:rPr lang="de-DE" sz="1600" b="0" i="0" u="none" strike="noStrike" dirty="0">
                <a:solidFill>
                  <a:srgbClr val="222222"/>
                </a:solidFill>
                <a:effectLst/>
              </a:rPr>
              <a:t>einen praxisnahen und leicht realisierbaren Ansatz, Fachwortschatzarbeit in den täglichen Mathematikunterricht zu integrieren“ (</a:t>
            </a:r>
            <a:r>
              <a:rPr lang="de-DE" sz="1600" b="0" i="0" u="none" strike="noStrike" dirty="0">
                <a:solidFill>
                  <a:srgbClr val="222222"/>
                </a:solidFill>
                <a:effectLst/>
                <a:hlinkClick r:id="rId3"/>
              </a:rPr>
              <a:t>Webseite PIKAS kompakt</a:t>
            </a:r>
            <a:r>
              <a:rPr lang="de-DE" sz="1600" b="0" i="0" u="none" strike="noStrike" dirty="0">
                <a:solidFill>
                  <a:srgbClr val="222222"/>
                </a:solidFill>
                <a:effectLst/>
              </a:rPr>
              <a:t>). Dabei werden alle vier Elemente während einer Unterrichtseinheit </a:t>
            </a:r>
            <a:r>
              <a:rPr lang="de-DE" sz="1600" dirty="0">
                <a:solidFill>
                  <a:srgbClr val="222222"/>
                </a:solidFill>
              </a:rPr>
              <a:t>ein</a:t>
            </a:r>
            <a:r>
              <a:rPr lang="de-DE" sz="1600" b="0" i="0" u="none" strike="noStrike" dirty="0">
                <a:solidFill>
                  <a:srgbClr val="222222"/>
                </a:solidFill>
                <a:effectLst/>
              </a:rPr>
              <a:t>gebaut. „Fachwörter (Mathe-Wörter) und Satzwendungen werden schrittweise eingeführt und sukzessive eingeschliffen. Insbesondere die </a:t>
            </a:r>
            <a:r>
              <a:rPr lang="de-DE" sz="1600" b="0" i="0" u="none" strike="noStrike" dirty="0" err="1">
                <a:solidFill>
                  <a:srgbClr val="222222"/>
                </a:solidFill>
                <a:effectLst/>
              </a:rPr>
              <a:t>Einschleifübungen</a:t>
            </a:r>
            <a:r>
              <a:rPr lang="de-DE" sz="1600" b="0" i="0" u="none" strike="noStrike" dirty="0">
                <a:solidFill>
                  <a:srgbClr val="222222"/>
                </a:solidFill>
                <a:effectLst/>
              </a:rPr>
              <a:t> werden je nach individuellem Förderbedarf mehr oder weniger umfangreich durchgeführt“ (</a:t>
            </a:r>
            <a:r>
              <a:rPr lang="de-DE" sz="1600" b="0" i="0" u="none" strike="noStrike" dirty="0">
                <a:solidFill>
                  <a:srgbClr val="222222"/>
                </a:solidFill>
                <a:effectLst/>
                <a:hlinkClick r:id="rId3"/>
              </a:rPr>
              <a:t>Webseite PIKAS kompakt) </a:t>
            </a:r>
            <a:r>
              <a:rPr lang="de-DE" sz="1600" b="0" i="0" u="none" strike="noStrike" dirty="0">
                <a:solidFill>
                  <a:srgbClr val="222222"/>
                </a:solidFill>
                <a:effectLst/>
              </a:rPr>
              <a:t>und in Ganzheitlichen Übungen und Eigenproduktionen vertiefend geübt. </a:t>
            </a:r>
            <a:endParaRPr lang="de-DE" sz="1600" dirty="0"/>
          </a:p>
        </p:txBody>
      </p:sp>
      <p:sp>
        <p:nvSpPr>
          <p:cNvPr id="7" name="Textplatzhalter 4">
            <a:extLst>
              <a:ext uri="{FF2B5EF4-FFF2-40B4-BE49-F238E27FC236}">
                <a16:creationId xmlns:a16="http://schemas.microsoft.com/office/drawing/2014/main" id="{A0BFD44B-18C0-93EF-6CCA-9CFCC37DEAB1}"/>
              </a:ext>
            </a:extLst>
          </p:cNvPr>
          <p:cNvSpPr>
            <a:spLocks noGrp="1"/>
          </p:cNvSpPr>
          <p:nvPr>
            <p:ph type="body" sz="quarter" idx="13"/>
          </p:nvPr>
        </p:nvSpPr>
        <p:spPr>
          <a:xfrm>
            <a:off x="1096266" y="1194030"/>
            <a:ext cx="7419084" cy="445628"/>
          </a:xfrm>
        </p:spPr>
        <p:txBody>
          <a:bodyPr/>
          <a:lstStyle/>
          <a:p>
            <a:r>
              <a:rPr lang="de-DE" dirty="0"/>
              <a:t>FÖRDERSCHWERPUNKT SPRACHE 7 – UNTERRICHTSGESTALTUNG</a:t>
            </a:r>
          </a:p>
        </p:txBody>
      </p:sp>
    </p:spTree>
    <p:extLst>
      <p:ext uri="{BB962C8B-B14F-4D97-AF65-F5344CB8AC3E}">
        <p14:creationId xmlns:p14="http://schemas.microsoft.com/office/powerpoint/2010/main" val="5527091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a:xfrm>
            <a:off x="2431737" y="1847210"/>
            <a:ext cx="3577177" cy="544397"/>
          </a:xfrm>
          <a:ln w="12700" cap="rnd">
            <a:noFill/>
            <a:round/>
          </a:ln>
        </p:spPr>
        <p:style>
          <a:lnRef idx="2">
            <a:schemeClr val="dk1"/>
          </a:lnRef>
          <a:fillRef idx="1">
            <a:schemeClr val="lt1"/>
          </a:fillRef>
          <a:effectRef idx="0">
            <a:schemeClr val="dk1"/>
          </a:effectRef>
          <a:fontRef idx="minor">
            <a:schemeClr val="dk1"/>
          </a:fontRef>
        </p:style>
        <p:txBody>
          <a:bodyPr/>
          <a:lstStyle/>
          <a:p>
            <a:r>
              <a:rPr lang="de-DE" dirty="0"/>
              <a:t>Sprache im Mathematikunterricht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99</a:t>
            </a:fld>
            <a:endParaRPr lang="de-DE" dirty="0"/>
          </a:p>
        </p:txBody>
      </p:sp>
      <p:sp>
        <p:nvSpPr>
          <p:cNvPr id="2" name="Abgerundetes Rechteck 1"/>
          <p:cNvSpPr/>
          <p:nvPr/>
        </p:nvSpPr>
        <p:spPr>
          <a:xfrm>
            <a:off x="2431737" y="1825493"/>
            <a:ext cx="3577177" cy="587829"/>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 name="Gerade Verbindung mit Pfeil 3"/>
          <p:cNvCxnSpPr>
            <a:cxnSpLocks/>
          </p:cNvCxnSpPr>
          <p:nvPr/>
        </p:nvCxnSpPr>
        <p:spPr>
          <a:xfrm flipH="1">
            <a:off x="2637660" y="2510971"/>
            <a:ext cx="664340" cy="523706"/>
          </a:xfrm>
          <a:prstGeom prst="straightConnector1">
            <a:avLst/>
          </a:prstGeom>
          <a:ln w="28575">
            <a:solidFill>
              <a:srgbClr val="327D8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cxnSpLocks/>
          </p:cNvCxnSpPr>
          <p:nvPr/>
        </p:nvCxnSpPr>
        <p:spPr>
          <a:xfrm>
            <a:off x="4842652" y="2472145"/>
            <a:ext cx="611475" cy="562532"/>
          </a:xfrm>
          <a:prstGeom prst="straightConnector1">
            <a:avLst/>
          </a:prstGeom>
          <a:ln w="28575">
            <a:solidFill>
              <a:srgbClr val="327D87"/>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Inhaltsplatzhalter 7"/>
          <p:cNvSpPr txBox="1">
            <a:spLocks/>
          </p:cNvSpPr>
          <p:nvPr/>
        </p:nvSpPr>
        <p:spPr>
          <a:xfrm>
            <a:off x="1096265" y="3823323"/>
            <a:ext cx="3345106" cy="2102464"/>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buFont typeface="Arial" charset="0"/>
              <a:buChar char="•"/>
            </a:pPr>
            <a:r>
              <a:rPr lang="de-DE" dirty="0"/>
              <a:t>Erwerb fachsprachlicher Begriffe</a:t>
            </a:r>
          </a:p>
          <a:p>
            <a:pPr marL="285750" indent="-285750">
              <a:buFont typeface="Arial" charset="0"/>
              <a:buChar char="•"/>
            </a:pPr>
            <a:endParaRPr lang="de-DE" dirty="0"/>
          </a:p>
        </p:txBody>
      </p:sp>
      <p:sp>
        <p:nvSpPr>
          <p:cNvPr id="17" name="Inhaltsplatzhalter 7"/>
          <p:cNvSpPr txBox="1">
            <a:spLocks/>
          </p:cNvSpPr>
          <p:nvPr/>
        </p:nvSpPr>
        <p:spPr>
          <a:xfrm>
            <a:off x="4842652" y="3706187"/>
            <a:ext cx="3345106" cy="2219599"/>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buFont typeface="Arial" charset="0"/>
              <a:buChar char="•"/>
            </a:pPr>
            <a:r>
              <a:rPr lang="de-DE" dirty="0"/>
              <a:t>Darstellung/Analyse/ Diskussion mathematischer Sachverhalte</a:t>
            </a:r>
          </a:p>
          <a:p>
            <a:pPr marL="285750" indent="-285750">
              <a:buFont typeface="Arial" charset="0"/>
              <a:buChar char="•"/>
            </a:pPr>
            <a:r>
              <a:rPr lang="de-DE" dirty="0"/>
              <a:t>Fachlicher Austausch</a:t>
            </a:r>
          </a:p>
        </p:txBody>
      </p:sp>
      <p:grpSp>
        <p:nvGrpSpPr>
          <p:cNvPr id="19" name="Gruppierung 18"/>
          <p:cNvGrpSpPr/>
          <p:nvPr/>
        </p:nvGrpSpPr>
        <p:grpSpPr>
          <a:xfrm>
            <a:off x="1023844" y="3173305"/>
            <a:ext cx="2009642" cy="587829"/>
            <a:chOff x="1023844" y="3173305"/>
            <a:chExt cx="2009642" cy="587829"/>
          </a:xfrm>
        </p:grpSpPr>
        <p:sp>
          <p:nvSpPr>
            <p:cNvPr id="12" name="Inhaltsplatzhalter 7"/>
            <p:cNvSpPr txBox="1">
              <a:spLocks/>
            </p:cNvSpPr>
            <p:nvPr/>
          </p:nvSpPr>
          <p:spPr>
            <a:xfrm>
              <a:off x="1096266" y="3197660"/>
              <a:ext cx="1937220" cy="544397"/>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de-DE" dirty="0"/>
                <a:t>Lerngegenstand</a:t>
              </a:r>
            </a:p>
          </p:txBody>
        </p:sp>
        <p:sp>
          <p:nvSpPr>
            <p:cNvPr id="18" name="Abgerundetes Rechteck 17"/>
            <p:cNvSpPr/>
            <p:nvPr/>
          </p:nvSpPr>
          <p:spPr>
            <a:xfrm>
              <a:off x="1023844" y="3173305"/>
              <a:ext cx="1921237" cy="587829"/>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 name="Gruppierung 20"/>
          <p:cNvGrpSpPr/>
          <p:nvPr/>
        </p:nvGrpSpPr>
        <p:grpSpPr>
          <a:xfrm>
            <a:off x="5156410" y="3173305"/>
            <a:ext cx="2717590" cy="587829"/>
            <a:chOff x="5156410" y="3173305"/>
            <a:chExt cx="2717590" cy="587829"/>
          </a:xfrm>
        </p:grpSpPr>
        <p:sp>
          <p:nvSpPr>
            <p:cNvPr id="13" name="Inhaltsplatzhalter 7"/>
            <p:cNvSpPr txBox="1">
              <a:spLocks/>
            </p:cNvSpPr>
            <p:nvPr/>
          </p:nvSpPr>
          <p:spPr>
            <a:xfrm>
              <a:off x="5156410" y="3198539"/>
              <a:ext cx="2717590" cy="537363"/>
            </a:xfrm>
            <a:prstGeom prst="rect">
              <a:avLst/>
            </a:prstGeom>
            <a:ln w="12700" cap="rnd" cmpd="sng" algn="ctr">
              <a:noFill/>
              <a:prstDash val="solid"/>
              <a:round/>
            </a:ln>
          </p:spPr>
          <p:style>
            <a:lnRef idx="2">
              <a:schemeClr val="dk1"/>
            </a:lnRef>
            <a:fillRef idx="1">
              <a:schemeClr val="lt1"/>
            </a:fillRef>
            <a:effectRef idx="0">
              <a:schemeClr val="dk1"/>
            </a:effectRef>
            <a:fontRef idx="minor">
              <a:schemeClr val="dk1"/>
            </a:fontRef>
          </p:style>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dk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dk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de-DE" dirty="0"/>
                <a:t>Mittel zur Verständigung</a:t>
              </a:r>
            </a:p>
          </p:txBody>
        </p:sp>
        <p:sp>
          <p:nvSpPr>
            <p:cNvPr id="20" name="Abgerundetes Rechteck 19"/>
            <p:cNvSpPr/>
            <p:nvPr/>
          </p:nvSpPr>
          <p:spPr>
            <a:xfrm>
              <a:off x="5156410" y="3173305"/>
              <a:ext cx="2634343" cy="587829"/>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3" name="Textplatzhalter 7">
            <a:extLst>
              <a:ext uri="{FF2B5EF4-FFF2-40B4-BE49-F238E27FC236}">
                <a16:creationId xmlns:a16="http://schemas.microsoft.com/office/drawing/2014/main" id="{57CA7F2F-C30D-3132-E747-B3C8D3BDA3D7}"/>
              </a:ext>
            </a:extLst>
          </p:cNvPr>
          <p:cNvSpPr txBox="1">
            <a:spLocks/>
          </p:cNvSpPr>
          <p:nvPr/>
        </p:nvSpPr>
        <p:spPr>
          <a:xfrm>
            <a:off x="1096266" y="1194030"/>
            <a:ext cx="7838026" cy="533814"/>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GESTALTUNG VON SPRACHSENSIBLEN LERNUMGEBUNGEN IM MU</a:t>
            </a:r>
          </a:p>
        </p:txBody>
      </p:sp>
      <p:sp>
        <p:nvSpPr>
          <p:cNvPr id="26" name="Abgerundetes Rechteck">
            <a:extLst>
              <a:ext uri="{FF2B5EF4-FFF2-40B4-BE49-F238E27FC236}">
                <a16:creationId xmlns:a16="http://schemas.microsoft.com/office/drawing/2014/main" id="{25BFDBAB-777B-D589-0789-13B64C74B585}"/>
              </a:ext>
            </a:extLst>
          </p:cNvPr>
          <p:cNvSpPr/>
          <p:nvPr/>
        </p:nvSpPr>
        <p:spPr>
          <a:xfrm>
            <a:off x="1028007" y="3179089"/>
            <a:ext cx="1917074" cy="578316"/>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27" name="Abgerundetes Rechteck">
            <a:extLst>
              <a:ext uri="{FF2B5EF4-FFF2-40B4-BE49-F238E27FC236}">
                <a16:creationId xmlns:a16="http://schemas.microsoft.com/office/drawing/2014/main" id="{2A82603D-252B-6704-40BB-9ECB96E464A3}"/>
              </a:ext>
            </a:extLst>
          </p:cNvPr>
          <p:cNvSpPr/>
          <p:nvPr/>
        </p:nvSpPr>
        <p:spPr>
          <a:xfrm>
            <a:off x="5156410" y="3157957"/>
            <a:ext cx="2634342" cy="578316"/>
          </a:xfrm>
          <a:prstGeom prst="roundRect">
            <a:avLst>
              <a:gd name="adj" fmla="val 16933"/>
            </a:avLst>
          </a:prstGeom>
          <a:noFill/>
          <a:ln w="63500">
            <a:solidFill>
              <a:srgbClr val="327D87"/>
            </a:solidFill>
            <a:miter lim="400000"/>
          </a:ln>
        </p:spPr>
        <p:txBody>
          <a:bodyPr lIns="34289" rIns="34289" anchor="ctr"/>
          <a:lstStyle/>
          <a:p>
            <a:pPr>
              <a:defRPr>
                <a:solidFill>
                  <a:srgbClr val="0C646D"/>
                </a:solidFill>
                <a:latin typeface="Helvetica Neue"/>
                <a:ea typeface="Helvetica Neue"/>
                <a:cs typeface="Helvetica Neue"/>
                <a:sym typeface="Helvetica Neue"/>
              </a:defRPr>
            </a:pPr>
            <a:endParaRPr sz="1350"/>
          </a:p>
        </p:txBody>
      </p:sp>
      <p:sp>
        <p:nvSpPr>
          <p:cNvPr id="10" name="Titel 1">
            <a:extLst>
              <a:ext uri="{FF2B5EF4-FFF2-40B4-BE49-F238E27FC236}">
                <a16:creationId xmlns:a16="http://schemas.microsoft.com/office/drawing/2014/main" id="{4FAD459D-D2FC-8ACF-23DB-6AC1AA9577E4}"/>
              </a:ext>
            </a:extLst>
          </p:cNvPr>
          <p:cNvSpPr>
            <a:spLocks noGrp="1"/>
          </p:cNvSpPr>
          <p:nvPr>
            <p:ph type="title"/>
          </p:nvPr>
        </p:nvSpPr>
        <p:spPr>
          <a:xfrm>
            <a:off x="1096423" y="382774"/>
            <a:ext cx="7009509" cy="603704"/>
          </a:xfrm>
        </p:spPr>
        <p:txBody>
          <a:bodyPr/>
          <a:lstStyle/>
          <a:p>
            <a:r>
              <a:rPr lang="de-DE" dirty="0"/>
              <a:t>4. FÖRDERSCHWERPUNKT Sprache</a:t>
            </a:r>
          </a:p>
        </p:txBody>
      </p:sp>
    </p:spTree>
    <p:extLst>
      <p:ext uri="{BB962C8B-B14F-4D97-AF65-F5344CB8AC3E}">
        <p14:creationId xmlns:p14="http://schemas.microsoft.com/office/powerpoint/2010/main" val="5895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heel(1)">
                                      <p:cBhvr>
                                        <p:cTn id="19" dur="1000"/>
                                        <p:tgtEl>
                                          <p:spTgt spid="2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21" presetClass="entr" presetSubtype="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heel(1)">
                                      <p:cBhvr>
                                        <p:cTn id="28" dur="1000"/>
                                        <p:tgtEl>
                                          <p:spTgt spid="2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6" grpId="0" animBg="1"/>
      <p:bldP spid="26" grpId="1" animBg="1"/>
      <p:bldP spid="27"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12040</Words>
  <Application>Microsoft Macintosh PowerPoint</Application>
  <PresentationFormat>Bildschirmpräsentation (4:3)</PresentationFormat>
  <Paragraphs>1396</Paragraphs>
  <Slides>134</Slides>
  <Notes>68</Notes>
  <HiddenSlides>50</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134</vt:i4>
      </vt:variant>
    </vt:vector>
  </HeadingPairs>
  <TitlesOfParts>
    <vt:vector size="148" baseType="lpstr">
      <vt:lpstr>Arial</vt:lpstr>
      <vt:lpstr>BentonSans-Regular</vt:lpstr>
      <vt:lpstr>Calibri</vt:lpstr>
      <vt:lpstr>Calibri Light</vt:lpstr>
      <vt:lpstr>Comic Sans MS</vt:lpstr>
      <vt:lpstr>Courier New</vt:lpstr>
      <vt:lpstr>Helvetica Light</vt:lpstr>
      <vt:lpstr>Helvetica Neue</vt:lpstr>
      <vt:lpstr>Helvetica Neue Medium</vt:lpstr>
      <vt:lpstr>Open Sans</vt:lpstr>
      <vt:lpstr>Symbol</vt:lpstr>
      <vt:lpstr>Times New Roman</vt:lpstr>
      <vt:lpstr>Wingdings</vt:lpstr>
      <vt:lpstr>Office</vt:lpstr>
      <vt:lpstr>Diagnosegeleitet fördern - Operationen verstehen - Förderschwerpunkt Sprache</vt:lpstr>
      <vt:lpstr>PowerPoint-Präsentation</vt:lpstr>
      <vt:lpstr>PowerPoint-Präsentation</vt:lpstr>
      <vt:lpstr>PowerPoint-Präsentation</vt:lpstr>
      <vt:lpstr>Gliederung</vt:lpstr>
      <vt:lpstr>PowerPoint-Präsentation</vt:lpstr>
      <vt:lpstr>4. Planung einer Praxisaufgabe</vt:lpstr>
      <vt:lpstr>1. Reflexion der Praxisphase</vt:lpstr>
      <vt:lpstr>Gliederung</vt:lpstr>
      <vt:lpstr>PowerPoint-Präsentation</vt:lpstr>
      <vt:lpstr>PowerPoint-Präsentation</vt:lpstr>
      <vt:lpstr>PowerPoint-Präsentation</vt:lpstr>
      <vt:lpstr>2. LEITIDEE Diagnosegeleitet fördern</vt:lpstr>
      <vt:lpstr>2. LEITIDEE Diagnosegeleitet fördern</vt:lpstr>
      <vt:lpstr>PowerPoint-Präsentation</vt:lpstr>
      <vt:lpstr>PowerPoint-Präsentation</vt:lpstr>
      <vt:lpstr>2. LEITIDEE Diagnosegeleitet fördern</vt:lpstr>
      <vt:lpstr>2. LEITIDEE Diagnosegeleitet fördern</vt:lpstr>
      <vt:lpstr>2. LEITIDEE Diagnosegeleitet fördern</vt:lpstr>
      <vt:lpstr>Einstieg: Diagnose- und Förderaufgaben</vt:lpstr>
      <vt:lpstr>Einstieg: Diagnose- und Förderaufgaben</vt:lpstr>
      <vt:lpstr>PowerPoint-Präsentation</vt:lpstr>
      <vt:lpstr>PowerPoint-Präsentation</vt:lpstr>
      <vt:lpstr>2. LEITIDEE Diagnosegeleitet fördern</vt:lpstr>
      <vt:lpstr>2. LEITIDEE Diagnosegeleitet fördern</vt:lpstr>
      <vt:lpstr>2. LEITIDEE Diagnosegeleitet fördern</vt:lpstr>
      <vt:lpstr>2. LEITIDEE Diagnosegeleitet fördern</vt:lpstr>
      <vt:lpstr>2. LEITIDEE Diagnosegeleitet fördern</vt:lpstr>
      <vt:lpstr>PowerPoint-Präsentation</vt:lpstr>
      <vt:lpstr>PowerPoint-Präsentation</vt:lpstr>
      <vt:lpstr>PowerPoint-Präsentation</vt:lpstr>
      <vt:lpstr>2. LEITIDEE Diagnosegeleitet fördern</vt:lpstr>
      <vt:lpstr>2. LEITIDEE Diagnosegeleitet fördern</vt:lpstr>
      <vt:lpstr>PowerPoint-Präsentation</vt:lpstr>
      <vt:lpstr>Anwendung: Kriterien von Diagnose- und Förderaufgaben</vt:lpstr>
      <vt:lpstr>2. LEITIDEE Diagnosegeleitet fördern</vt:lpstr>
      <vt:lpstr>2. LEITIDEE Diagnosegeleitet fördern</vt:lpstr>
      <vt:lpstr>Gliederung</vt:lpstr>
      <vt:lpstr>PowerPoint-Präsentation</vt:lpstr>
      <vt:lpstr>PowerPoint-Präsentation</vt:lpstr>
      <vt:lpstr>PowerPoint-Präsentation</vt:lpstr>
      <vt:lpstr>3. INHALT Operationen verstehen</vt:lpstr>
      <vt:lpstr>3. INHALT Operationen verstehen</vt:lpstr>
      <vt:lpstr>3. INHALT Operationen verstehen</vt:lpstr>
      <vt:lpstr>3. INHALT Operationen verstehen</vt:lpstr>
      <vt:lpstr>PowerPoint-Präsentation</vt:lpstr>
      <vt:lpstr>PowerPoint-Präsentation</vt:lpstr>
      <vt:lpstr>PowerPoint-Präsentation</vt:lpstr>
      <vt:lpstr>Anwendung: Diagnose mathematischer Grundvorstellungen</vt:lpstr>
      <vt:lpstr>PowerPoint-Präsentation</vt:lpstr>
      <vt:lpstr>PowerPoint-Präsentation</vt:lpstr>
      <vt:lpstr>PowerPoint-Präsentation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PowerPoint-Präsentation</vt:lpstr>
      <vt:lpstr>PowerPoint-Präsentation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3. INHALT Operationen verstehen</vt:lpstr>
      <vt:lpstr>Gliederung</vt:lpstr>
      <vt:lpstr>PowerPoint-Präsentation</vt:lpstr>
      <vt:lpstr>PowerPoint-Präsentation</vt:lpstr>
      <vt:lpstr>PowerPoint-Präsentation</vt:lpstr>
      <vt:lpstr>PowerPoint-Präsentation</vt:lpstr>
      <vt:lpstr>4. FÖRDERSCHWERPUNKT Sprache</vt:lpstr>
      <vt:lpstr>4. FÖRDERSCHWERPUNKT Sprache</vt:lpstr>
      <vt:lpstr>4. FÖRDERSCHWERPUNKT Sprache</vt:lpstr>
      <vt:lpstr>4. FÖRDERSCHWERPUNKT Sprache</vt:lpstr>
      <vt:lpstr>PowerPoint-Präsentation</vt:lpstr>
      <vt:lpstr>PowerPoint-Präsentation</vt:lpstr>
      <vt:lpstr>PowerPoint-Präsentation</vt:lpstr>
      <vt:lpstr>4. FÖRDERSCHWERPUNKT Sprache</vt:lpstr>
      <vt:lpstr>PowerPoint-Präsentation</vt:lpstr>
      <vt:lpstr>4. FÖRDERSCHWERPUNKT Sprache</vt:lpstr>
      <vt:lpstr>4. FÖRDERSCHWERPUNKT Sprache</vt:lpstr>
      <vt:lpstr>PowerPoint-Präsentation</vt:lpstr>
      <vt:lpstr>PowerPoint-Präsentation</vt:lpstr>
      <vt:lpstr>PowerPoint-Präsentation</vt:lpstr>
      <vt:lpstr>Sprachliche Hürden und Chancen </vt:lpstr>
      <vt:lpstr>4. FÖRDERSCHWERPUNKT Sprache</vt:lpstr>
      <vt:lpstr>4. FÖRDERSCHWERPUNKT Sprache</vt:lpstr>
      <vt:lpstr>4. FÖRDERSCHWERPUNKT Sprache</vt:lpstr>
      <vt:lpstr>4. FÖRDERSCHWERPUNKT Sprache</vt:lpstr>
      <vt:lpstr>4. FÖRDERSCHWERPUNKT Sprache</vt:lpstr>
      <vt:lpstr>4. FÖRDERSCHWERPUNKT Sprache</vt:lpstr>
      <vt:lpstr>4. FÖRDERSCHWERPUNKT Sprache</vt:lpstr>
      <vt:lpstr>4. FÖRDERSCHWERPUNKT Sprache</vt:lpstr>
      <vt:lpstr>4. FÖRDERSCHWERPUNKT Sprache</vt:lpstr>
      <vt:lpstr>4. FÖRDERSCHWERPUNKT Sprache</vt:lpstr>
      <vt:lpstr>Gliederung</vt:lpstr>
      <vt:lpstr>PowerPoint-Präsentation</vt:lpstr>
      <vt:lpstr>PowerPoint-Präsentation</vt:lpstr>
      <vt:lpstr>5. Planung der Praxisaufgabe</vt:lpstr>
      <vt:lpstr>5. Planung der Praxisaufgabe</vt:lpstr>
      <vt:lpstr>5. Planung der Praxisaufgabe</vt:lpstr>
      <vt:lpstr>5. Planung der Praxisaufgabe</vt:lpstr>
      <vt:lpstr>5. Planung der Praxisaufgabe</vt:lpstr>
      <vt:lpstr>Gliederung</vt:lpstr>
      <vt:lpstr>PowerPoint-Präsentation</vt:lpstr>
      <vt:lpstr>6. Abschluss</vt:lpstr>
      <vt:lpstr>6. Abschluss</vt:lpstr>
      <vt:lpstr>6. Abschluss</vt:lpstr>
      <vt:lpstr>6. Abschluss</vt:lpstr>
      <vt:lpstr>PowerPoint-Präsentation</vt:lpstr>
      <vt:lpstr>Literatur</vt:lpstr>
      <vt:lpstr>Literatur</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Annika Pott</cp:lastModifiedBy>
  <cp:revision>274</cp:revision>
  <cp:lastPrinted>2023-03-13T10:02:30Z</cp:lastPrinted>
  <dcterms:created xsi:type="dcterms:W3CDTF">2021-10-04T08:50:15Z</dcterms:created>
  <dcterms:modified xsi:type="dcterms:W3CDTF">2023-07-24T09:38:35Z</dcterms:modified>
</cp:coreProperties>
</file>