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199313" cy="10080625"/>
  <p:notesSz cx="6858000" cy="9144000"/>
  <p:defaultTextStyle>
    <a:defPPr>
      <a:defRPr lang="en-US"/>
    </a:defPPr>
    <a:lvl1pPr marL="0" algn="l" defTabSz="471127">
      <a:defRPr sz="1855">
        <a:solidFill>
          <a:schemeClr val="tx1"/>
        </a:solidFill>
        <a:latin typeface="+mn-lt"/>
        <a:ea typeface="+mn-ea"/>
        <a:cs typeface="+mn-cs"/>
      </a:defRPr>
    </a:lvl1pPr>
    <a:lvl2pPr marL="471127" algn="l" defTabSz="471127">
      <a:defRPr sz="1855">
        <a:solidFill>
          <a:schemeClr val="tx1"/>
        </a:solidFill>
        <a:latin typeface="+mn-lt"/>
        <a:ea typeface="+mn-ea"/>
        <a:cs typeface="+mn-cs"/>
      </a:defRPr>
    </a:lvl2pPr>
    <a:lvl3pPr marL="942256" algn="l" defTabSz="471127">
      <a:defRPr sz="1855">
        <a:solidFill>
          <a:schemeClr val="tx1"/>
        </a:solidFill>
        <a:latin typeface="+mn-lt"/>
        <a:ea typeface="+mn-ea"/>
        <a:cs typeface="+mn-cs"/>
      </a:defRPr>
    </a:lvl3pPr>
    <a:lvl4pPr marL="1413382" algn="l" defTabSz="471127">
      <a:defRPr sz="1855">
        <a:solidFill>
          <a:schemeClr val="tx1"/>
        </a:solidFill>
        <a:latin typeface="+mn-lt"/>
        <a:ea typeface="+mn-ea"/>
        <a:cs typeface="+mn-cs"/>
      </a:defRPr>
    </a:lvl4pPr>
    <a:lvl5pPr marL="1884512" algn="l" defTabSz="471127">
      <a:defRPr sz="1855">
        <a:solidFill>
          <a:schemeClr val="tx1"/>
        </a:solidFill>
        <a:latin typeface="+mn-lt"/>
        <a:ea typeface="+mn-ea"/>
        <a:cs typeface="+mn-cs"/>
      </a:defRPr>
    </a:lvl5pPr>
    <a:lvl6pPr marL="2355640" algn="l" defTabSz="471127">
      <a:defRPr sz="1855">
        <a:solidFill>
          <a:schemeClr val="tx1"/>
        </a:solidFill>
        <a:latin typeface="+mn-lt"/>
        <a:ea typeface="+mn-ea"/>
        <a:cs typeface="+mn-cs"/>
      </a:defRPr>
    </a:lvl6pPr>
    <a:lvl7pPr marL="2826767" algn="l" defTabSz="471127">
      <a:defRPr sz="1855">
        <a:solidFill>
          <a:schemeClr val="tx1"/>
        </a:solidFill>
        <a:latin typeface="+mn-lt"/>
        <a:ea typeface="+mn-ea"/>
        <a:cs typeface="+mn-cs"/>
      </a:defRPr>
    </a:lvl7pPr>
    <a:lvl8pPr marL="3297896" algn="l" defTabSz="471127">
      <a:defRPr sz="1855">
        <a:solidFill>
          <a:schemeClr val="tx1"/>
        </a:solidFill>
        <a:latin typeface="+mn-lt"/>
        <a:ea typeface="+mn-ea"/>
        <a:cs typeface="+mn-cs"/>
      </a:defRPr>
    </a:lvl8pPr>
    <a:lvl9pPr marL="3769023" algn="l" defTabSz="471127">
      <a:defRPr sz="1855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5F78373-414A-4A24-A63E-479430850527}">
          <p14:sldIdLst>
            <p14:sldId id="256"/>
            <p14:sldId id="257"/>
          </p14:sldIdLst>
        </p14:section>
        <p14:section name="Abschnitt ohne Titel" id="{3471E622-0986-43EE-BDF5-99EF89C57B66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pos="2268" userDrawn="1">
          <p15:clr>
            <a:srgbClr val="A4A3A4"/>
          </p15:clr>
        </p15:guide>
        <p15:guide id="2" orient="horz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0"/>
  </p:normalViewPr>
  <p:slideViewPr>
    <p:cSldViewPr snapToGrid="0">
      <p:cViewPr>
        <p:scale>
          <a:sx n="100" d="100"/>
          <a:sy n="100" d="100"/>
        </p:scale>
        <p:origin x="2480" y="144"/>
      </p:cViewPr>
      <p:guideLst>
        <p:guide pos="2268"/>
        <p:guide orient="horz"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42256">
      <a:defRPr sz="1236">
        <a:solidFill>
          <a:schemeClr val="tx1"/>
        </a:solidFill>
        <a:latin typeface="+mn-lt"/>
        <a:ea typeface="+mn-ea"/>
        <a:cs typeface="+mn-cs"/>
      </a:defRPr>
    </a:lvl1pPr>
    <a:lvl2pPr marL="471127" algn="l" defTabSz="942256">
      <a:defRPr sz="1236">
        <a:solidFill>
          <a:schemeClr val="tx1"/>
        </a:solidFill>
        <a:latin typeface="+mn-lt"/>
        <a:ea typeface="+mn-ea"/>
        <a:cs typeface="+mn-cs"/>
      </a:defRPr>
    </a:lvl2pPr>
    <a:lvl3pPr marL="942256" algn="l" defTabSz="942256">
      <a:defRPr sz="1236">
        <a:solidFill>
          <a:schemeClr val="tx1"/>
        </a:solidFill>
        <a:latin typeface="+mn-lt"/>
        <a:ea typeface="+mn-ea"/>
        <a:cs typeface="+mn-cs"/>
      </a:defRPr>
    </a:lvl3pPr>
    <a:lvl4pPr marL="1413382" algn="l" defTabSz="942256">
      <a:defRPr sz="1236">
        <a:solidFill>
          <a:schemeClr val="tx1"/>
        </a:solidFill>
        <a:latin typeface="+mn-lt"/>
        <a:ea typeface="+mn-ea"/>
        <a:cs typeface="+mn-cs"/>
      </a:defRPr>
    </a:lvl4pPr>
    <a:lvl5pPr marL="1884512" algn="l" defTabSz="942256">
      <a:defRPr sz="1236">
        <a:solidFill>
          <a:schemeClr val="tx1"/>
        </a:solidFill>
        <a:latin typeface="+mn-lt"/>
        <a:ea typeface="+mn-ea"/>
        <a:cs typeface="+mn-cs"/>
      </a:defRPr>
    </a:lvl5pPr>
    <a:lvl6pPr marL="2355640" algn="l" defTabSz="942256">
      <a:defRPr sz="1236">
        <a:solidFill>
          <a:schemeClr val="tx1"/>
        </a:solidFill>
        <a:latin typeface="+mn-lt"/>
        <a:ea typeface="+mn-ea"/>
        <a:cs typeface="+mn-cs"/>
      </a:defRPr>
    </a:lvl6pPr>
    <a:lvl7pPr marL="2826767" algn="l" defTabSz="942256">
      <a:defRPr sz="1236">
        <a:solidFill>
          <a:schemeClr val="tx1"/>
        </a:solidFill>
        <a:latin typeface="+mn-lt"/>
        <a:ea typeface="+mn-ea"/>
        <a:cs typeface="+mn-cs"/>
      </a:defRPr>
    </a:lvl7pPr>
    <a:lvl8pPr marL="3297896" algn="l" defTabSz="942256">
      <a:defRPr sz="1236">
        <a:solidFill>
          <a:schemeClr val="tx1"/>
        </a:solidFill>
        <a:latin typeface="+mn-lt"/>
        <a:ea typeface="+mn-ea"/>
        <a:cs typeface="+mn-cs"/>
      </a:defRPr>
    </a:lvl8pPr>
    <a:lvl9pPr marL="3769023" algn="l" defTabSz="942256">
      <a:defRPr sz="1236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9211853-9677-65D6-77E3-A86A831D1E35}" type="slidenum">
              <a:rPr/>
              <a:t>1</a:t>
            </a:fld>
            <a:endParaRPr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83B2F4-9CF8-9651-4564-16248AC58CD7}" type="slidenum">
              <a:rPr/>
              <a:t>10</a:t>
            </a:fld>
            <a:endParaRPr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83B2F4-9CF8-9651-4564-16248AC58CD7}" type="slidenum">
              <a:rPr/>
              <a:t>11</a:t>
            </a:fld>
            <a:endParaRPr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60F395C-7821-AD05-F7E8-91F22F922B43}" type="slidenum">
              <a:rPr/>
              <a:t>2</a:t>
            </a:fld>
            <a:endParaRPr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83B2F4-9CF8-9651-4564-16248AC58CD7}" type="slidenum">
              <a:rPr/>
              <a:t>3</a:t>
            </a:fld>
            <a:endParaRPr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83B2F4-9CF8-9651-4564-16248AC58CD7}" type="slidenum">
              <a:rPr/>
              <a:t>4</a:t>
            </a:fld>
            <a:endParaRPr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83B2F4-9CF8-9651-4564-16248AC58CD7}" type="slidenum">
              <a:rPr/>
              <a:t>5</a:t>
            </a:fld>
            <a:endParaRPr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83B2F4-9CF8-9651-4564-16248AC58CD7}" type="slidenum">
              <a:rPr/>
              <a:t>6</a:t>
            </a:fld>
            <a:endParaRPr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83B2F4-9CF8-9651-4564-16248AC58CD7}" type="slidenum">
              <a:rPr/>
              <a:t>7</a:t>
            </a:fld>
            <a:endParaRPr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83B2F4-9CF8-9651-4564-16248AC58CD7}" type="slidenum">
              <a:rPr/>
              <a:t>8</a:t>
            </a:fld>
            <a:endParaRPr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83B2F4-9CF8-9651-4564-16248AC58CD7}" type="slidenum">
              <a:rPr/>
              <a:t>9</a:t>
            </a:fld>
            <a:endParaRPr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39951" y="1649772"/>
            <a:ext cx="6119416" cy="3509550"/>
          </a:xfrm>
        </p:spPr>
        <p:txBody>
          <a:bodyPr anchor="b"/>
          <a:lstStyle>
            <a:lvl1pPr algn="ctr">
              <a:defRPr sz="365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899914" y="5294664"/>
            <a:ext cx="5399485" cy="2433817"/>
          </a:xfrm>
        </p:spPr>
        <p:txBody>
          <a:bodyPr/>
          <a:lstStyle>
            <a:lvl1pPr marL="0" indent="0" algn="ctr">
              <a:buNone/>
              <a:defRPr sz="1450"/>
            </a:lvl1pPr>
            <a:lvl2pPr marL="278606" indent="0" algn="ctr">
              <a:buNone/>
              <a:defRPr sz="1200"/>
            </a:lvl2pPr>
            <a:lvl3pPr marL="557213" indent="0" algn="ctr">
              <a:buNone/>
              <a:defRPr sz="1100"/>
            </a:lvl3pPr>
            <a:lvl4pPr marL="835819" indent="0" algn="ctr">
              <a:buNone/>
              <a:defRPr sz="1000"/>
            </a:lvl4pPr>
            <a:lvl5pPr marL="1114425" indent="0" algn="ctr">
              <a:buNone/>
              <a:defRPr sz="1000"/>
            </a:lvl5pPr>
            <a:lvl6pPr marL="1393031" indent="0" algn="ctr">
              <a:buNone/>
              <a:defRPr sz="1000"/>
            </a:lvl6pPr>
            <a:lvl7pPr marL="1671638" indent="0" algn="ctr">
              <a:buNone/>
              <a:defRPr sz="1000"/>
            </a:lvl7pPr>
            <a:lvl8pPr marL="1950244" indent="0" algn="ctr">
              <a:buNone/>
              <a:defRPr sz="1000"/>
            </a:lvl8pPr>
            <a:lvl9pPr marL="2228850" indent="0" algn="ctr">
              <a:buNone/>
              <a:defRPr sz="10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90928F-566D-4E1C-8606-856CC79CC559}" type="datetime1">
              <a:rPr lang="de-DE"/>
              <a:t>07.06.25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A89CA1-E11E-4A3E-8EB3-449D0767EFC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F34A77-0715-46BE-BEA4-FF6B754E048B}" type="datetime1">
              <a:rPr lang="de-DE"/>
              <a:t>07.06.25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A89CA1-E11E-4A3E-8EB3-449D0767EFC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5152011" y="536700"/>
            <a:ext cx="1552352" cy="8542863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94954" y="536700"/>
            <a:ext cx="4567064" cy="8542863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E1E94E-B102-4F9D-8B85-DE8770411D20}" type="datetime1">
              <a:rPr lang="de-DE"/>
              <a:t>07.06.25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A89CA1-E11E-4A3E-8EB3-449D0767EFC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99738F-8611-43D2-A47C-C4FBC4F21938}" type="datetime1">
              <a:rPr lang="de-DE"/>
              <a:t>07.06.25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A89CA1-E11E-4A3E-8EB3-449D0767EFC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91210" y="2513159"/>
            <a:ext cx="6209407" cy="4193259"/>
          </a:xfrm>
        </p:spPr>
        <p:txBody>
          <a:bodyPr anchor="b"/>
          <a:lstStyle>
            <a:lvl1pPr>
              <a:defRPr sz="365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1210" y="6746092"/>
            <a:ext cx="6209407" cy="2205136"/>
          </a:xfrm>
        </p:spPr>
        <p:txBody>
          <a:bodyPr/>
          <a:lstStyle>
            <a:lvl1pPr marL="0" indent="0">
              <a:buNone/>
              <a:defRPr sz="1450">
                <a:solidFill>
                  <a:schemeClr val="tx1"/>
                </a:solidFill>
              </a:defRPr>
            </a:lvl1pPr>
            <a:lvl2pPr marL="2786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721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3581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1442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3930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67163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19502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288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A5184D-39B3-411D-B30F-1FB229F29892}" type="datetime1">
              <a:rPr lang="de-DE"/>
              <a:t>07.06.25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A89CA1-E11E-4A3E-8EB3-449D0767EFC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94953" y="2683498"/>
            <a:ext cx="3059708" cy="6396064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644653" y="2683498"/>
            <a:ext cx="3059708" cy="6396064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CE6C8A-C6A4-449B-9FE3-D06F407AB550}" type="datetime1">
              <a:rPr lang="de-DE"/>
              <a:t>07.06.25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A89CA1-E11E-4A3E-8EB3-449D0767EFC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95897" y="536702"/>
            <a:ext cx="6209407" cy="1948455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894" y="2471156"/>
            <a:ext cx="3045646" cy="1211074"/>
          </a:xfrm>
        </p:spPr>
        <p:txBody>
          <a:bodyPr anchor="b"/>
          <a:lstStyle>
            <a:lvl1pPr marL="0" indent="0">
              <a:buNone/>
              <a:defRPr sz="1450" b="1"/>
            </a:lvl1pPr>
            <a:lvl2pPr marL="278606" indent="0">
              <a:buNone/>
              <a:defRPr sz="1200" b="1"/>
            </a:lvl2pPr>
            <a:lvl3pPr marL="557213" indent="0">
              <a:buNone/>
              <a:defRPr sz="1100" b="1"/>
            </a:lvl3pPr>
            <a:lvl4pPr marL="835819" indent="0">
              <a:buNone/>
              <a:defRPr sz="1000" b="1"/>
            </a:lvl4pPr>
            <a:lvl5pPr marL="1114425" indent="0">
              <a:buNone/>
              <a:defRPr sz="1000" b="1"/>
            </a:lvl5pPr>
            <a:lvl6pPr marL="1393031" indent="0">
              <a:buNone/>
              <a:defRPr sz="1000" b="1"/>
            </a:lvl6pPr>
            <a:lvl7pPr marL="1671638" indent="0">
              <a:buNone/>
              <a:defRPr sz="1000" b="1"/>
            </a:lvl7pPr>
            <a:lvl8pPr marL="1950244" indent="0">
              <a:buNone/>
              <a:defRPr sz="1000" b="1"/>
            </a:lvl8pPr>
            <a:lvl9pPr marL="2228850" indent="0">
              <a:buNone/>
              <a:defRPr sz="10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95894" y="3682232"/>
            <a:ext cx="3045646" cy="5416004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644659" y="2471156"/>
            <a:ext cx="3060645" cy="1211074"/>
          </a:xfrm>
        </p:spPr>
        <p:txBody>
          <a:bodyPr anchor="b"/>
          <a:lstStyle>
            <a:lvl1pPr marL="0" indent="0">
              <a:buNone/>
              <a:defRPr sz="1450" b="1"/>
            </a:lvl1pPr>
            <a:lvl2pPr marL="278606" indent="0">
              <a:buNone/>
              <a:defRPr sz="1200" b="1"/>
            </a:lvl2pPr>
            <a:lvl3pPr marL="557213" indent="0">
              <a:buNone/>
              <a:defRPr sz="1100" b="1"/>
            </a:lvl3pPr>
            <a:lvl4pPr marL="835819" indent="0">
              <a:buNone/>
              <a:defRPr sz="1000" b="1"/>
            </a:lvl4pPr>
            <a:lvl5pPr marL="1114425" indent="0">
              <a:buNone/>
              <a:defRPr sz="1000" b="1"/>
            </a:lvl5pPr>
            <a:lvl6pPr marL="1393031" indent="0">
              <a:buNone/>
              <a:defRPr sz="1000" b="1"/>
            </a:lvl6pPr>
            <a:lvl7pPr marL="1671638" indent="0">
              <a:buNone/>
              <a:defRPr sz="1000" b="1"/>
            </a:lvl7pPr>
            <a:lvl8pPr marL="1950244" indent="0">
              <a:buNone/>
              <a:defRPr sz="1000" b="1"/>
            </a:lvl8pPr>
            <a:lvl9pPr marL="2228850" indent="0">
              <a:buNone/>
              <a:defRPr sz="10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644659" y="3682232"/>
            <a:ext cx="3060645" cy="5416004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F2E3F10-9738-4F8E-9DA1-FC15B2C4863E}" type="datetime1">
              <a:rPr lang="de-DE"/>
              <a:t>07.06.25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A89CA1-E11E-4A3E-8EB3-449D0767EFC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770E985-4EBB-4806-BE10-7B6DFEBE2B88}" type="datetime1">
              <a:rPr lang="de-DE"/>
              <a:t>07.06.25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A89CA1-E11E-4A3E-8EB3-449D0767EFC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989625-ED54-4636-8FB6-F7DD48297ADD}" type="datetime1">
              <a:rPr lang="de-DE"/>
              <a:t>07.06.25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A89CA1-E11E-4A3E-8EB3-449D0767EFC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95891" y="672044"/>
            <a:ext cx="2321966" cy="2352145"/>
          </a:xfrm>
        </p:spPr>
        <p:txBody>
          <a:bodyPr anchor="b"/>
          <a:lstStyle>
            <a:lvl1pPr>
              <a:defRPr sz="195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060651" y="1451427"/>
            <a:ext cx="3644653" cy="7163776"/>
          </a:xfrm>
        </p:spPr>
        <p:txBody>
          <a:bodyPr/>
          <a:lstStyle>
            <a:lvl1pPr>
              <a:defRPr sz="1950"/>
            </a:lvl1pPr>
            <a:lvl2pPr>
              <a:defRPr sz="1700"/>
            </a:lvl2pPr>
            <a:lvl3pPr>
              <a:defRPr sz="14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95891" y="3024190"/>
            <a:ext cx="2321966" cy="5602680"/>
          </a:xfrm>
        </p:spPr>
        <p:txBody>
          <a:bodyPr/>
          <a:lstStyle>
            <a:lvl1pPr marL="0" indent="0">
              <a:buNone/>
              <a:defRPr sz="1000"/>
            </a:lvl1pPr>
            <a:lvl2pPr marL="278606" indent="0">
              <a:buNone/>
              <a:defRPr sz="850"/>
            </a:lvl2pPr>
            <a:lvl3pPr marL="557213" indent="0">
              <a:buNone/>
              <a:defRPr sz="750"/>
            </a:lvl3pPr>
            <a:lvl4pPr marL="835819" indent="0">
              <a:buNone/>
              <a:defRPr sz="600"/>
            </a:lvl4pPr>
            <a:lvl5pPr marL="1114425" indent="0">
              <a:buNone/>
              <a:defRPr sz="600"/>
            </a:lvl5pPr>
            <a:lvl6pPr marL="1393031" indent="0">
              <a:buNone/>
              <a:defRPr sz="600"/>
            </a:lvl6pPr>
            <a:lvl7pPr marL="1671638" indent="0">
              <a:buNone/>
              <a:defRPr sz="600"/>
            </a:lvl7pPr>
            <a:lvl8pPr marL="1950244" indent="0">
              <a:buNone/>
              <a:defRPr sz="600"/>
            </a:lvl8pPr>
            <a:lvl9pPr marL="2228850" indent="0">
              <a:buNone/>
              <a:defRPr sz="6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94A0F2-B511-4D59-AEE1-6FC3B524DF35}" type="datetime1">
              <a:rPr lang="de-DE"/>
              <a:t>07.06.25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A89CA1-E11E-4A3E-8EB3-449D0767EFC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95891" y="672044"/>
            <a:ext cx="2321966" cy="2352145"/>
          </a:xfrm>
        </p:spPr>
        <p:txBody>
          <a:bodyPr anchor="b"/>
          <a:lstStyle>
            <a:lvl1pPr>
              <a:defRPr sz="195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060651" y="1451427"/>
            <a:ext cx="3644653" cy="7163776"/>
          </a:xfrm>
        </p:spPr>
        <p:txBody>
          <a:bodyPr anchor="t"/>
          <a:lstStyle>
            <a:lvl1pPr marL="0" indent="0">
              <a:buNone/>
              <a:defRPr sz="1950"/>
            </a:lvl1pPr>
            <a:lvl2pPr marL="278606" indent="0">
              <a:buNone/>
              <a:defRPr sz="1700"/>
            </a:lvl2pPr>
            <a:lvl3pPr marL="557213" indent="0">
              <a:buNone/>
              <a:defRPr sz="1450"/>
            </a:lvl3pPr>
            <a:lvl4pPr marL="835819" indent="0">
              <a:buNone/>
              <a:defRPr sz="1200"/>
            </a:lvl4pPr>
            <a:lvl5pPr marL="1114425" indent="0">
              <a:buNone/>
              <a:defRPr sz="1200"/>
            </a:lvl5pPr>
            <a:lvl6pPr marL="1393031" indent="0">
              <a:buNone/>
              <a:defRPr sz="1200"/>
            </a:lvl6pPr>
            <a:lvl7pPr marL="1671638" indent="0">
              <a:buNone/>
              <a:defRPr sz="1200"/>
            </a:lvl7pPr>
            <a:lvl8pPr marL="1950244" indent="0">
              <a:buNone/>
              <a:defRPr sz="1200"/>
            </a:lvl8pPr>
            <a:lvl9pPr marL="2228850" indent="0">
              <a:buNone/>
              <a:defRPr sz="12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95891" y="3024190"/>
            <a:ext cx="2321966" cy="5602680"/>
          </a:xfrm>
        </p:spPr>
        <p:txBody>
          <a:bodyPr/>
          <a:lstStyle>
            <a:lvl1pPr marL="0" indent="0">
              <a:buNone/>
              <a:defRPr sz="1000"/>
            </a:lvl1pPr>
            <a:lvl2pPr marL="278606" indent="0">
              <a:buNone/>
              <a:defRPr sz="850"/>
            </a:lvl2pPr>
            <a:lvl3pPr marL="557213" indent="0">
              <a:buNone/>
              <a:defRPr sz="750"/>
            </a:lvl3pPr>
            <a:lvl4pPr marL="835819" indent="0">
              <a:buNone/>
              <a:defRPr sz="600"/>
            </a:lvl4pPr>
            <a:lvl5pPr marL="1114425" indent="0">
              <a:buNone/>
              <a:defRPr sz="600"/>
            </a:lvl5pPr>
            <a:lvl6pPr marL="1393031" indent="0">
              <a:buNone/>
              <a:defRPr sz="600"/>
            </a:lvl6pPr>
            <a:lvl7pPr marL="1671638" indent="0">
              <a:buNone/>
              <a:defRPr sz="600"/>
            </a:lvl7pPr>
            <a:lvl8pPr marL="1950244" indent="0">
              <a:buNone/>
              <a:defRPr sz="600"/>
            </a:lvl8pPr>
            <a:lvl9pPr marL="2228850" indent="0">
              <a:buNone/>
              <a:defRPr sz="6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2F5C29-D188-4CF5-BA08-78005301C2D6}" type="datetime1">
              <a:rPr lang="de-DE"/>
              <a:t>07.06.25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A89CA1-E11E-4A3E-8EB3-449D0767EFC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94959" y="536702"/>
            <a:ext cx="6209407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4959" y="2683498"/>
            <a:ext cx="6209407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94954" y="9343250"/>
            <a:ext cx="1619845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33D5AF-D824-4212-A4F6-8F68CAA870A8}" type="datetime1">
              <a:rPr lang="de-DE"/>
              <a:t>07.06.25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384779" y="9343250"/>
            <a:ext cx="2429768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5084516" y="9343250"/>
            <a:ext cx="1619845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A89CA1-E11E-4A3E-8EB3-449D0767EFC9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557213">
        <a:lnSpc>
          <a:spcPct val="90000"/>
        </a:lnSpc>
        <a:spcBef>
          <a:spcPts val="0"/>
        </a:spcBef>
        <a:buNone/>
        <a:defRPr sz="2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303" indent="-139303" algn="l" defTabSz="557213">
        <a:lnSpc>
          <a:spcPct val="90000"/>
        </a:lnSpc>
        <a:spcBef>
          <a:spcPts val="609"/>
        </a:spcBef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39303" algn="l" defTabSz="557213">
        <a:lnSpc>
          <a:spcPct val="90000"/>
        </a:lnSpc>
        <a:spcBef>
          <a:spcPts val="305"/>
        </a:spcBef>
        <a:buFont typeface="Arial"/>
        <a:buChar char="•"/>
        <a:defRPr sz="1450">
          <a:solidFill>
            <a:schemeClr val="tx1"/>
          </a:solidFill>
          <a:latin typeface="+mn-lt"/>
          <a:ea typeface="+mn-ea"/>
          <a:cs typeface="+mn-cs"/>
        </a:defRPr>
      </a:lvl2pPr>
      <a:lvl3pPr marL="696516" indent="-139303" algn="l" defTabSz="557213">
        <a:lnSpc>
          <a:spcPct val="90000"/>
        </a:lnSpc>
        <a:spcBef>
          <a:spcPts val="305"/>
        </a:spcBef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975122" indent="-139303" algn="l" defTabSz="557213">
        <a:lnSpc>
          <a:spcPct val="90000"/>
        </a:lnSpc>
        <a:spcBef>
          <a:spcPts val="305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253728" indent="-139303" algn="l" defTabSz="557213">
        <a:lnSpc>
          <a:spcPct val="90000"/>
        </a:lnSpc>
        <a:spcBef>
          <a:spcPts val="305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532334" indent="-139303" algn="l" defTabSz="557213">
        <a:lnSpc>
          <a:spcPct val="90000"/>
        </a:lnSpc>
        <a:spcBef>
          <a:spcPts val="305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810941" indent="-139303" algn="l" defTabSz="557213">
        <a:lnSpc>
          <a:spcPct val="90000"/>
        </a:lnSpc>
        <a:spcBef>
          <a:spcPts val="305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89547" indent="-139303" algn="l" defTabSz="557213">
        <a:lnSpc>
          <a:spcPct val="90000"/>
        </a:lnSpc>
        <a:spcBef>
          <a:spcPts val="305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368153" indent="-139303" algn="l" defTabSz="557213">
        <a:lnSpc>
          <a:spcPct val="90000"/>
        </a:lnSpc>
        <a:spcBef>
          <a:spcPts val="305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721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78606" algn="l" defTabSz="55721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57213" algn="l" defTabSz="55721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35819" algn="l" defTabSz="55721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114425" algn="l" defTabSz="55721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93031" algn="l" defTabSz="55721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1638" algn="l" defTabSz="55721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0244" algn="l" defTabSz="55721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8850" algn="l" defTabSz="55721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>
                <a:latin typeface="Verdana"/>
                <a:ea typeface="Verdana"/>
              </a:rPr>
              <a:t>Materialpaket</a:t>
            </a:r>
            <a:r>
              <a:rPr lang="de-DE" b="1"/>
              <a:t> 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</a:rPr>
              <a:t>Formen sortieren</a:t>
            </a:r>
            <a:endParaRPr/>
          </a:p>
        </p:txBody>
      </p:sp>
      <p:pic>
        <p:nvPicPr>
          <p:cNvPr id="4" name="Grafik 1345972368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61186" y="9343117"/>
            <a:ext cx="1763713" cy="47625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3259" y="9511407"/>
            <a:ext cx="654730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defTabSz="914400">
              <a:defRPr/>
            </a:pPr>
            <a:r>
              <a:rPr lang="de-DE" sz="1100">
                <a:solidFill>
                  <a:srgbClr val="808080"/>
                </a:solidFill>
                <a:latin typeface="Calibri"/>
                <a:ea typeface="Calibri"/>
                <a:cs typeface="Times New Roman"/>
              </a:rPr>
              <a:t>	Mathe inklusiv mit PIKAS – 2024</a:t>
            </a:r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553709" y="693789"/>
            <a:ext cx="6084422" cy="829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feld 11"/>
          <p:cNvSpPr txBox="1"/>
          <p:nvPr/>
        </p:nvSpPr>
        <p:spPr bwMode="auto">
          <a:xfrm>
            <a:off x="483178" y="307231"/>
            <a:ext cx="4398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50" b="1" dirty="0">
                <a:latin typeface="Calibri"/>
                <a:ea typeface="Calibri"/>
              </a:rPr>
              <a:t>Erweiterung – Das konkave Viereck erkunden</a:t>
            </a:r>
            <a:endParaRPr lang="de-DE" sz="1050" dirty="0"/>
          </a:p>
        </p:txBody>
      </p:sp>
      <p:sp>
        <p:nvSpPr>
          <p:cNvPr id="5" name="Rectangle 3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63259" y="9511407"/>
            <a:ext cx="654730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defTabSz="914400">
              <a:defRPr/>
            </a:pPr>
            <a:r>
              <a:rPr lang="de-DE" sz="1100">
                <a:solidFill>
                  <a:srgbClr val="808080"/>
                </a:solidFill>
                <a:latin typeface="Calibri"/>
                <a:ea typeface="Calibri"/>
                <a:cs typeface="Times New Roman"/>
              </a:rPr>
              <a:t>	Mathe inklusiv mit PIKAS – 2024</a:t>
            </a:r>
            <a:endParaRPr lang="de-DE"/>
          </a:p>
        </p:txBody>
      </p:sp>
      <p:pic>
        <p:nvPicPr>
          <p:cNvPr id="6" name="Grafik 134597236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/>
        </p:blipFill>
        <p:spPr bwMode="auto">
          <a:xfrm>
            <a:off x="561186" y="9343117"/>
            <a:ext cx="1763713" cy="476250"/>
          </a:xfrm>
          <a:prstGeom prst="rect">
            <a:avLst/>
          </a:prstGeom>
          <a:noFill/>
        </p:spPr>
      </p:pic>
      <p:pic>
        <p:nvPicPr>
          <p:cNvPr id="7" name="Grafik 6" descr="Ein Bild, das Symmetrie, Muster, Kunst, Origami enthält.&#10;&#10;Automatisch generierte Beschreibu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8653" y="746274"/>
            <a:ext cx="6084422" cy="818534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561181" y="693791"/>
            <a:ext cx="6084422" cy="829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B741CBE-3A3A-0A29-45EC-B82583E3E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50" b="1" dirty="0"/>
              <a:t>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 bwMode="auto">
          <a:xfrm>
            <a:off x="483178" y="307231"/>
            <a:ext cx="4398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50" b="1">
                <a:latin typeface="Calibri"/>
                <a:ea typeface="Calibri"/>
                <a:cs typeface="Times New Roman"/>
              </a:rPr>
              <a:t>Möglichkeiten individueller Unterstützung – Lupe</a:t>
            </a:r>
            <a:endParaRPr lang="de-DE" sz="1050" b="1"/>
          </a:p>
        </p:txBody>
      </p:sp>
      <p:sp>
        <p:nvSpPr>
          <p:cNvPr id="5" name="Rectangle 3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63259" y="9511407"/>
            <a:ext cx="654730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defTabSz="914400">
              <a:defRPr/>
            </a:pPr>
            <a:r>
              <a:rPr lang="de-DE" sz="1100" dirty="0">
                <a:solidFill>
                  <a:srgbClr val="808080"/>
                </a:solidFill>
                <a:latin typeface="Calibri"/>
                <a:ea typeface="Calibri"/>
                <a:cs typeface="Times New Roman"/>
              </a:rPr>
              <a:t>	Mathe inklusiv mit PIKAS – 2024</a:t>
            </a:r>
            <a:endParaRPr lang="de-DE" dirty="0"/>
          </a:p>
        </p:txBody>
      </p:sp>
      <p:sp>
        <p:nvSpPr>
          <p:cNvPr id="39" name="Rechteck 38"/>
          <p:cNvSpPr/>
          <p:nvPr/>
        </p:nvSpPr>
        <p:spPr bwMode="auto">
          <a:xfrm rot="7450036">
            <a:off x="4762283" y="8018423"/>
            <a:ext cx="626723" cy="86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Rechteck 40"/>
          <p:cNvSpPr/>
          <p:nvPr/>
        </p:nvSpPr>
        <p:spPr bwMode="auto">
          <a:xfrm rot="7450036">
            <a:off x="2228652" y="7684302"/>
            <a:ext cx="1022020" cy="1367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Grafik 2" descr="Lupe mit einfarbiger Füllu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822053" y="1820913"/>
            <a:ext cx="5740411" cy="5740411"/>
          </a:xfrm>
          <a:prstGeom prst="rect">
            <a:avLst/>
          </a:prstGeom>
        </p:spPr>
      </p:pic>
      <p:pic>
        <p:nvPicPr>
          <p:cNvPr id="7" name="Grafik 134597236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/>
        </p:blipFill>
        <p:spPr bwMode="auto">
          <a:xfrm>
            <a:off x="561186" y="9343117"/>
            <a:ext cx="1763713" cy="47625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 bwMode="auto">
          <a:xfrm>
            <a:off x="561181" y="693791"/>
            <a:ext cx="6084422" cy="829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E01EC54-D7C3-1D71-6423-18C13807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50" b="1" dirty="0"/>
              <a:t>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196677" y="614717"/>
            <a:ext cx="4805958" cy="1914702"/>
          </a:xfrm>
        </p:spPr>
        <p:txBody>
          <a:bodyPr/>
          <a:lstStyle/>
          <a:p>
            <a:pPr algn="ctr">
              <a:defRPr/>
            </a:pPr>
            <a:r>
              <a:rPr lang="de-DE" sz="2100" b="1">
                <a:latin typeface="Verdana"/>
                <a:ea typeface="Verdana"/>
              </a:rPr>
              <a:t>Materialpaket</a:t>
            </a:r>
            <a:r>
              <a:rPr lang="de-DE" sz="1950">
                <a:latin typeface="Verdana"/>
                <a:ea typeface="Verdana"/>
              </a:rPr>
              <a:t> </a:t>
            </a:r>
            <a:br>
              <a:rPr lang="de-DE" sz="1950">
                <a:latin typeface="Verdana"/>
                <a:ea typeface="Verdana"/>
              </a:rPr>
            </a:br>
            <a:r>
              <a:rPr lang="de-DE" sz="2100" b="1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</a:rPr>
              <a:t>Formen sortieren</a:t>
            </a:r>
            <a:endParaRPr/>
          </a:p>
        </p:txBody>
      </p:sp>
      <p:sp>
        <p:nvSpPr>
          <p:cNvPr id="986357060" name="Textfeld 986357059"/>
          <p:cNvSpPr txBox="1"/>
          <p:nvPr/>
        </p:nvSpPr>
        <p:spPr bwMode="auto">
          <a:xfrm>
            <a:off x="561181" y="2636512"/>
            <a:ext cx="6345366" cy="2949206"/>
          </a:xfrm>
          <a:prstGeom prst="rect">
            <a:avLst/>
          </a:prstGeom>
          <a:noFill/>
          <a:ln>
            <a:noFill/>
          </a:ln>
        </p:spPr>
        <p:txBody>
          <a:bodyPr vertOverflow="overflow" horzOverflow="overflow" vert="horz" wrap="square" lIns="74295" tIns="37148" rIns="74295" bIns="37148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50" b="1" dirty="0">
                <a:latin typeface="Verdana"/>
                <a:ea typeface="Verdana"/>
                <a:cs typeface="Verdana"/>
              </a:rPr>
              <a:t> </a:t>
            </a:r>
            <a:endParaRPr dirty="0"/>
          </a:p>
          <a:p>
            <a:pPr marL="182563" marR="505460" indent="-182563">
              <a:lnSpc>
                <a:spcPct val="114999"/>
              </a:lnSpc>
              <a:spcAft>
                <a:spcPts val="1000"/>
              </a:spcAft>
              <a:buClr>
                <a:srgbClr val="000000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de-DE" sz="1200" dirty="0">
                <a:latin typeface="Calibri"/>
                <a:ea typeface="Calibri"/>
                <a:cs typeface="Times New Roman"/>
              </a:rPr>
              <a:t>Basisaufgabe – Sortiert Formen							S. 1 – 2 </a:t>
            </a:r>
            <a:endParaRPr sz="1200" dirty="0"/>
          </a:p>
          <a:p>
            <a:pPr marL="182563" indent="-182563">
              <a:lnSpc>
                <a:spcPct val="114999"/>
              </a:lnSpc>
              <a:spcAft>
                <a:spcPts val="1000"/>
              </a:spcAft>
              <a:buClr>
                <a:srgbClr val="000000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de-DE" sz="1200" dirty="0">
                <a:latin typeface="Calibri"/>
                <a:ea typeface="Calibri"/>
                <a:cs typeface="Times New Roman"/>
              </a:rPr>
              <a:t>Basisaktivität – Formen suchen 							S. 3 – 4</a:t>
            </a:r>
          </a:p>
          <a:p>
            <a:pPr marL="182563" indent="-182563">
              <a:lnSpc>
                <a:spcPct val="114999"/>
              </a:lnSpc>
              <a:spcAft>
                <a:spcPts val="1000"/>
              </a:spcAft>
              <a:buClr>
                <a:srgbClr val="000000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de-DE" sz="1200" dirty="0">
                <a:latin typeface="Calibri"/>
                <a:ea typeface="Calibri"/>
                <a:cs typeface="Times New Roman"/>
              </a:rPr>
              <a:t>Reduktion – Verringerung der Anzahl und Komplexität der Formen		S. 5</a:t>
            </a:r>
            <a:endParaRPr sz="1200" dirty="0"/>
          </a:p>
          <a:p>
            <a:pPr marL="182563" indent="-182563">
              <a:lnSpc>
                <a:spcPct val="114999"/>
              </a:lnSpc>
              <a:spcAft>
                <a:spcPts val="1000"/>
              </a:spcAft>
              <a:buClr>
                <a:srgbClr val="000000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de-DE" sz="1200" dirty="0">
                <a:latin typeface="Calibri"/>
                <a:ea typeface="Calibri"/>
                <a:cs typeface="Times New Roman"/>
              </a:rPr>
              <a:t>Erweiterung – Erhöhung der Anzahl und Komplexität der Formen (DIN A5)	S. 6 </a:t>
            </a:r>
            <a:endParaRPr sz="1200" dirty="0"/>
          </a:p>
          <a:p>
            <a:pPr marL="182563" indent="-182563">
              <a:lnSpc>
                <a:spcPct val="114999"/>
              </a:lnSpc>
              <a:spcAft>
                <a:spcPts val="1000"/>
              </a:spcAft>
              <a:buClr>
                <a:srgbClr val="000000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de-DE" sz="1200" dirty="0">
                <a:latin typeface="Calibri"/>
                <a:ea typeface="Calibri"/>
                <a:cs typeface="Times New Roman"/>
              </a:rPr>
              <a:t>Erweiterung – Formen komplex suchen						S. 7  </a:t>
            </a:r>
            <a:endParaRPr sz="1200" dirty="0"/>
          </a:p>
          <a:p>
            <a:pPr marL="182563" indent="-182563">
              <a:lnSpc>
                <a:spcPct val="114999"/>
              </a:lnSpc>
              <a:spcAft>
                <a:spcPts val="1000"/>
              </a:spcAft>
              <a:buClr>
                <a:srgbClr val="000000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de-DE" sz="1200" dirty="0">
                <a:latin typeface="Calibri"/>
                <a:ea typeface="Calibri"/>
                <a:cs typeface="Times New Roman"/>
              </a:rPr>
              <a:t>Erweiterung – Das konkave Viereck erkunden					S. 8</a:t>
            </a:r>
          </a:p>
          <a:p>
            <a:pPr marL="182563" indent="-182563">
              <a:lnSpc>
                <a:spcPct val="114999"/>
              </a:lnSpc>
              <a:spcAft>
                <a:spcPts val="1000"/>
              </a:spcAft>
              <a:buClr>
                <a:srgbClr val="000000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de-DE" sz="1200" dirty="0">
                <a:latin typeface="Calibri"/>
                <a:ea typeface="Calibri"/>
                <a:cs typeface="Times New Roman"/>
              </a:rPr>
              <a:t>Möglichkeiten individueller Unterstützung – Lupe 					S. 9</a:t>
            </a:r>
            <a:endParaRPr sz="1200" dirty="0"/>
          </a:p>
          <a:p>
            <a:pPr>
              <a:defRPr/>
            </a:pPr>
            <a:endParaRPr sz="1450" dirty="0"/>
          </a:p>
        </p:txBody>
      </p:sp>
      <p:sp>
        <p:nvSpPr>
          <p:cNvPr id="1920448392" name="Textfeld 1920448391"/>
          <p:cNvSpPr txBox="1"/>
          <p:nvPr/>
        </p:nvSpPr>
        <p:spPr bwMode="auto">
          <a:xfrm>
            <a:off x="3135972" y="2396138"/>
            <a:ext cx="974124" cy="314061"/>
          </a:xfrm>
          <a:prstGeom prst="rect">
            <a:avLst/>
          </a:prstGeom>
          <a:noFill/>
        </p:spPr>
        <p:txBody>
          <a:bodyPr vertOverflow="overflow" horzOverflow="overflow" vert="horz" wrap="square" lIns="74295" tIns="37148" rIns="74295" bIns="37148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de-DE" sz="1450" b="1" dirty="0">
                <a:latin typeface="Verdana"/>
                <a:ea typeface="Verdana"/>
                <a:cs typeface="Verdana"/>
              </a:rPr>
              <a:t>Inhalt:</a:t>
            </a:r>
            <a:endParaRPr sz="1450" dirty="0"/>
          </a:p>
        </p:txBody>
      </p:sp>
      <p:sp>
        <p:nvSpPr>
          <p:cNvPr id="3" name="Rechteck 2"/>
          <p:cNvSpPr/>
          <p:nvPr/>
        </p:nvSpPr>
        <p:spPr bwMode="auto">
          <a:xfrm>
            <a:off x="561181" y="2758764"/>
            <a:ext cx="6031790" cy="2535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7431" y="8935347"/>
            <a:ext cx="184731" cy="3777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63259" y="9511407"/>
            <a:ext cx="654730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defTabSz="914400">
              <a:defRPr/>
            </a:pPr>
            <a:r>
              <a:rPr lang="de-DE" sz="1100" dirty="0">
                <a:solidFill>
                  <a:srgbClr val="808080"/>
                </a:solidFill>
                <a:latin typeface="Calibri"/>
                <a:ea typeface="Calibri"/>
                <a:cs typeface="Times New Roman"/>
              </a:rPr>
              <a:t>	Mathe inklusiv mit PIKAS – 2024</a:t>
            </a:r>
            <a:endParaRPr lang="de-DE" dirty="0"/>
          </a:p>
        </p:txBody>
      </p:sp>
      <p:pic>
        <p:nvPicPr>
          <p:cNvPr id="8" name="Grafik 134597236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/>
        </p:blipFill>
        <p:spPr bwMode="auto">
          <a:xfrm>
            <a:off x="561186" y="9343117"/>
            <a:ext cx="1763713" cy="47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Entwurf, Diagramm, Zeichnung, Muster enthält.&#10;&#10;Automatisch generierte Beschreib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9820" y="777606"/>
            <a:ext cx="5817275" cy="820651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 bwMode="auto">
          <a:xfrm>
            <a:off x="483178" y="307231"/>
            <a:ext cx="4398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50" b="1" dirty="0">
                <a:latin typeface="Calibri"/>
                <a:ea typeface="Calibri"/>
              </a:rPr>
              <a:t>Basisaufgabe – Sortiert Formen</a:t>
            </a:r>
            <a:r>
              <a:rPr lang="de-DE" sz="1050" dirty="0"/>
              <a:t> </a:t>
            </a:r>
          </a:p>
        </p:txBody>
      </p:sp>
      <p:sp>
        <p:nvSpPr>
          <p:cNvPr id="14" name="Rectangle 3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63259" y="9511407"/>
            <a:ext cx="654730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defTabSz="914400">
              <a:defRPr/>
            </a:pPr>
            <a:r>
              <a:rPr lang="de-DE" sz="1100" dirty="0">
                <a:solidFill>
                  <a:srgbClr val="808080"/>
                </a:solidFill>
                <a:latin typeface="Calibri"/>
                <a:ea typeface="Calibri"/>
                <a:cs typeface="Times New Roman"/>
              </a:rPr>
              <a:t>	Mathe inklusiv mit PIKAS – 2024</a:t>
            </a:r>
            <a:endParaRPr lang="de-DE" dirty="0"/>
          </a:p>
        </p:txBody>
      </p:sp>
      <p:pic>
        <p:nvPicPr>
          <p:cNvPr id="11" name="Grafik 134597236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/>
        </p:blipFill>
        <p:spPr bwMode="auto">
          <a:xfrm>
            <a:off x="561186" y="9343117"/>
            <a:ext cx="1763713" cy="476250"/>
          </a:xfrm>
          <a:prstGeom prst="rect">
            <a:avLst/>
          </a:prstGeom>
          <a:noFill/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AAC4C3E-9F03-0438-B0FD-8EA69DE0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50" b="1" dirty="0"/>
              <a:t>1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5B0C5161-D941-4C57-9CD1-0414F3F43834}"/>
              </a:ext>
            </a:extLst>
          </p:cNvPr>
          <p:cNvCxnSpPr>
            <a:cxnSpLocks/>
          </p:cNvCxnSpPr>
          <p:nvPr/>
        </p:nvCxnSpPr>
        <p:spPr bwMode="auto">
          <a:xfrm>
            <a:off x="612573" y="1192213"/>
            <a:ext cx="6003861" cy="2089551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F44B73A-55F2-7948-6F59-ECF73CDBA216}"/>
              </a:ext>
            </a:extLst>
          </p:cNvPr>
          <p:cNvCxnSpPr>
            <a:cxnSpLocks/>
          </p:cNvCxnSpPr>
          <p:nvPr/>
        </p:nvCxnSpPr>
        <p:spPr>
          <a:xfrm>
            <a:off x="560679" y="1170920"/>
            <a:ext cx="6084929" cy="213213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438FD136-FC28-3AE7-CDAF-50AFB3262468}"/>
              </a:ext>
            </a:extLst>
          </p:cNvPr>
          <p:cNvCxnSpPr>
            <a:cxnSpLocks/>
          </p:cNvCxnSpPr>
          <p:nvPr/>
        </p:nvCxnSpPr>
        <p:spPr bwMode="auto">
          <a:xfrm>
            <a:off x="577039" y="5856516"/>
            <a:ext cx="6061092" cy="0"/>
          </a:xfrm>
          <a:prstGeom prst="line">
            <a:avLst/>
          </a:prstGeom>
          <a:ln w="222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AFD7A1C-9051-BB88-DF73-D8C142AA1B9C}"/>
              </a:ext>
            </a:extLst>
          </p:cNvPr>
          <p:cNvCxnSpPr>
            <a:cxnSpLocks/>
          </p:cNvCxnSpPr>
          <p:nvPr/>
        </p:nvCxnSpPr>
        <p:spPr bwMode="auto">
          <a:xfrm>
            <a:off x="572846" y="3818922"/>
            <a:ext cx="5991630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635397DC-B87A-2404-EDCD-753FE6E9643D}"/>
              </a:ext>
            </a:extLst>
          </p:cNvPr>
          <p:cNvCxnSpPr>
            <a:cxnSpLocks/>
          </p:cNvCxnSpPr>
          <p:nvPr/>
        </p:nvCxnSpPr>
        <p:spPr bwMode="auto">
          <a:xfrm>
            <a:off x="574190" y="3814895"/>
            <a:ext cx="6076493" cy="806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BAB9355C-3304-366E-FD37-58DC071FFFF8}"/>
              </a:ext>
            </a:extLst>
          </p:cNvPr>
          <p:cNvCxnSpPr>
            <a:cxnSpLocks/>
          </p:cNvCxnSpPr>
          <p:nvPr/>
        </p:nvCxnSpPr>
        <p:spPr bwMode="auto">
          <a:xfrm>
            <a:off x="573277" y="5856516"/>
            <a:ext cx="605275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 bwMode="auto">
          <a:xfrm>
            <a:off x="561181" y="693791"/>
            <a:ext cx="6084422" cy="829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 bwMode="auto">
          <a:xfrm>
            <a:off x="483178" y="307231"/>
            <a:ext cx="4398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50" b="1" dirty="0">
                <a:latin typeface="Calibri"/>
                <a:ea typeface="Calibri"/>
              </a:rPr>
              <a:t>Basisaufgabe – Sortiert Formen</a:t>
            </a:r>
            <a:r>
              <a:rPr lang="de-DE" sz="1050" dirty="0"/>
              <a:t> </a:t>
            </a:r>
          </a:p>
        </p:txBody>
      </p:sp>
      <p:sp>
        <p:nvSpPr>
          <p:cNvPr id="5" name="Rectangle 3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63259" y="9511407"/>
            <a:ext cx="654730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defTabSz="914400">
              <a:defRPr/>
            </a:pPr>
            <a:r>
              <a:rPr lang="de-DE" sz="1100" dirty="0">
                <a:solidFill>
                  <a:srgbClr val="808080"/>
                </a:solidFill>
                <a:latin typeface="Calibri"/>
                <a:ea typeface="Calibri"/>
                <a:cs typeface="Times New Roman"/>
              </a:rPr>
              <a:t>	Mathe inklusiv mit PIKAS – 2024</a:t>
            </a:r>
            <a:endParaRPr lang="de-DE" dirty="0"/>
          </a:p>
        </p:txBody>
      </p:sp>
      <p:pic>
        <p:nvPicPr>
          <p:cNvPr id="10" name="Grafik 134597236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/>
        </p:blipFill>
        <p:spPr bwMode="auto">
          <a:xfrm>
            <a:off x="561186" y="9343117"/>
            <a:ext cx="1763713" cy="476250"/>
          </a:xfrm>
          <a:prstGeom prst="rect">
            <a:avLst/>
          </a:prstGeom>
          <a:noFill/>
        </p:spPr>
      </p:pic>
      <p:pic>
        <p:nvPicPr>
          <p:cNvPr id="6" name="Grafik 5" descr="Ein Bild, das Entwurf, Reihe, Diagramm, Symmetrie enthält.&#10;&#10;Automatisch generierte Beschreibu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4708" y="780867"/>
            <a:ext cx="5729905" cy="8116175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C0172EE-3E0C-744D-D8EB-B153AAA1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50" b="1" dirty="0"/>
              <a:t>2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0490FCD-1316-EC72-A900-925C24F27689}"/>
              </a:ext>
            </a:extLst>
          </p:cNvPr>
          <p:cNvCxnSpPr>
            <a:cxnSpLocks/>
          </p:cNvCxnSpPr>
          <p:nvPr/>
        </p:nvCxnSpPr>
        <p:spPr bwMode="auto">
          <a:xfrm>
            <a:off x="570503" y="3057271"/>
            <a:ext cx="6075100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4D3E9D3-C322-D2D5-21B9-902CC8CE5A3F}"/>
              </a:ext>
            </a:extLst>
          </p:cNvPr>
          <p:cNvCxnSpPr>
            <a:cxnSpLocks/>
          </p:cNvCxnSpPr>
          <p:nvPr/>
        </p:nvCxnSpPr>
        <p:spPr bwMode="auto">
          <a:xfrm>
            <a:off x="552321" y="3053244"/>
            <a:ext cx="6076493" cy="806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0D3E3DF-80F6-65B8-5D7A-1EE2F60A07B5}"/>
              </a:ext>
            </a:extLst>
          </p:cNvPr>
          <p:cNvCxnSpPr>
            <a:cxnSpLocks/>
          </p:cNvCxnSpPr>
          <p:nvPr/>
        </p:nvCxnSpPr>
        <p:spPr bwMode="auto">
          <a:xfrm>
            <a:off x="562105" y="6539848"/>
            <a:ext cx="6075100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968BA95-DCF0-CD45-C50E-1BC03ACD08DB}"/>
              </a:ext>
            </a:extLst>
          </p:cNvPr>
          <p:cNvCxnSpPr>
            <a:cxnSpLocks/>
          </p:cNvCxnSpPr>
          <p:nvPr/>
        </p:nvCxnSpPr>
        <p:spPr bwMode="auto">
          <a:xfrm>
            <a:off x="570508" y="6531789"/>
            <a:ext cx="6076493" cy="806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 bwMode="auto">
          <a:xfrm>
            <a:off x="561181" y="693791"/>
            <a:ext cx="6084422" cy="829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12849"/>
              </p:ext>
            </p:extLst>
          </p:nvPr>
        </p:nvGraphicFramePr>
        <p:xfrm>
          <a:off x="561181" y="687760"/>
          <a:ext cx="6073580" cy="8290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6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2583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100"/>
                    </a:p>
                  </a:txBody>
                  <a:tcPr marL="93875" marR="93875" marT="46937" marB="46937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100"/>
                    </a:p>
                  </a:txBody>
                  <a:tcPr marL="93875" marR="93875" marT="46937" marB="469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583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100"/>
                    </a:p>
                  </a:txBody>
                  <a:tcPr marL="93875" marR="93875" marT="46937" marB="46937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100" dirty="0"/>
                    </a:p>
                  </a:txBody>
                  <a:tcPr marL="93875" marR="93875" marT="46937" marB="469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583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100"/>
                    </a:p>
                  </a:txBody>
                  <a:tcPr marL="93875" marR="93875" marT="46937" marB="46937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100"/>
                    </a:p>
                  </a:txBody>
                  <a:tcPr marL="93875" marR="93875" marT="46937" marB="469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2583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100"/>
                    </a:p>
                  </a:txBody>
                  <a:tcPr marL="93875" marR="93875" marT="46937" marB="46937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100" dirty="0"/>
                    </a:p>
                  </a:txBody>
                  <a:tcPr marL="93875" marR="93875" marT="46937" marB="469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63259" y="9511407"/>
            <a:ext cx="654730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defTabSz="914400">
              <a:defRPr/>
            </a:pPr>
            <a:r>
              <a:rPr lang="de-DE" sz="1100" dirty="0">
                <a:solidFill>
                  <a:srgbClr val="808080"/>
                </a:solidFill>
                <a:latin typeface="Calibri"/>
                <a:ea typeface="Calibri"/>
                <a:cs typeface="Times New Roman"/>
              </a:rPr>
              <a:t>	Mathe inklusiv mit PIKAS – 2024</a:t>
            </a:r>
            <a:endParaRPr lang="de-DE" dirty="0"/>
          </a:p>
        </p:txBody>
      </p:sp>
      <p:sp>
        <p:nvSpPr>
          <p:cNvPr id="3" name="Gleichschenkliges Dreieck 83"/>
          <p:cNvSpPr/>
          <p:nvPr/>
        </p:nvSpPr>
        <p:spPr bwMode="auto">
          <a:xfrm>
            <a:off x="4764048" y="7663689"/>
            <a:ext cx="751210" cy="89867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6" name="Flussdiagramm: Verzweigung 82"/>
          <p:cNvSpPr/>
          <p:nvPr/>
        </p:nvSpPr>
        <p:spPr bwMode="auto">
          <a:xfrm rot="1601509">
            <a:off x="1139327" y="7853709"/>
            <a:ext cx="1975913" cy="483693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7" name="Flussdiagramm: Prozess 73"/>
          <p:cNvSpPr/>
          <p:nvPr/>
        </p:nvSpPr>
        <p:spPr bwMode="auto">
          <a:xfrm rot="2750313">
            <a:off x="4799717" y="5873761"/>
            <a:ext cx="546399" cy="528416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8" name="Flussdiagramm: Manuelle Eingabe 64"/>
          <p:cNvSpPr/>
          <p:nvPr/>
        </p:nvSpPr>
        <p:spPr bwMode="auto">
          <a:xfrm>
            <a:off x="1383046" y="5564660"/>
            <a:ext cx="1386782" cy="943011"/>
          </a:xfrm>
          <a:prstGeom prst="flowChartManualInp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100"/>
          </a:p>
        </p:txBody>
      </p:sp>
      <p:sp>
        <p:nvSpPr>
          <p:cNvPr id="9" name="Parallelogramm 8"/>
          <p:cNvSpPr/>
          <p:nvPr/>
        </p:nvSpPr>
        <p:spPr bwMode="auto">
          <a:xfrm>
            <a:off x="1382779" y="3841827"/>
            <a:ext cx="1407616" cy="650496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10" name="Flussdiagramm: Manuelle Verarbeitung 45"/>
          <p:cNvSpPr/>
          <p:nvPr/>
        </p:nvSpPr>
        <p:spPr bwMode="auto">
          <a:xfrm rot="16199998">
            <a:off x="4720609" y="1725310"/>
            <a:ext cx="693561" cy="757980"/>
          </a:xfrm>
          <a:prstGeom prst="flowChartManualOperat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11" name="Flussdiagramm: Prozess 28"/>
          <p:cNvSpPr/>
          <p:nvPr/>
        </p:nvSpPr>
        <p:spPr bwMode="auto">
          <a:xfrm>
            <a:off x="1406680" y="1633471"/>
            <a:ext cx="1397886" cy="812463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13" name="Textfeld 12"/>
          <p:cNvSpPr txBox="1"/>
          <p:nvPr/>
        </p:nvSpPr>
        <p:spPr bwMode="auto">
          <a:xfrm>
            <a:off x="1010562" y="1127104"/>
            <a:ext cx="2099259" cy="35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 alle:</a:t>
            </a:r>
            <a:endParaRPr/>
          </a:p>
        </p:txBody>
      </p:sp>
      <p:sp>
        <p:nvSpPr>
          <p:cNvPr id="14" name="Textfeld 13"/>
          <p:cNvSpPr txBox="1"/>
          <p:nvPr/>
        </p:nvSpPr>
        <p:spPr bwMode="auto">
          <a:xfrm>
            <a:off x="3971952" y="1127105"/>
            <a:ext cx="2099259" cy="35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 alle:</a:t>
            </a:r>
            <a:endParaRPr/>
          </a:p>
        </p:txBody>
      </p:sp>
      <p:sp>
        <p:nvSpPr>
          <p:cNvPr id="15" name="Textfeld 14"/>
          <p:cNvSpPr txBox="1"/>
          <p:nvPr/>
        </p:nvSpPr>
        <p:spPr bwMode="auto">
          <a:xfrm>
            <a:off x="1042892" y="3157403"/>
            <a:ext cx="2099252" cy="35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Finde:</a:t>
            </a:r>
            <a:endParaRPr/>
          </a:p>
        </p:txBody>
      </p:sp>
      <p:sp>
        <p:nvSpPr>
          <p:cNvPr id="16" name="Textfeld 15"/>
          <p:cNvSpPr txBox="1"/>
          <p:nvPr/>
        </p:nvSpPr>
        <p:spPr bwMode="auto">
          <a:xfrm>
            <a:off x="3992759" y="3163467"/>
            <a:ext cx="2099252" cy="35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 alle:</a:t>
            </a:r>
            <a:endParaRPr/>
          </a:p>
        </p:txBody>
      </p:sp>
      <p:sp>
        <p:nvSpPr>
          <p:cNvPr id="17" name="Textfeld 16"/>
          <p:cNvSpPr txBox="1"/>
          <p:nvPr/>
        </p:nvSpPr>
        <p:spPr bwMode="auto">
          <a:xfrm>
            <a:off x="1042892" y="5176523"/>
            <a:ext cx="2099259" cy="35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 alle:</a:t>
            </a:r>
            <a:endParaRPr/>
          </a:p>
        </p:txBody>
      </p:sp>
      <p:sp>
        <p:nvSpPr>
          <p:cNvPr id="18" name="Textfeld 17"/>
          <p:cNvSpPr txBox="1"/>
          <p:nvPr/>
        </p:nvSpPr>
        <p:spPr bwMode="auto">
          <a:xfrm>
            <a:off x="3986204" y="5184257"/>
            <a:ext cx="2099259" cy="35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 alle:</a:t>
            </a:r>
            <a:endParaRPr/>
          </a:p>
        </p:txBody>
      </p:sp>
      <p:sp>
        <p:nvSpPr>
          <p:cNvPr id="19" name="Textfeld 18"/>
          <p:cNvSpPr txBox="1"/>
          <p:nvPr/>
        </p:nvSpPr>
        <p:spPr bwMode="auto">
          <a:xfrm>
            <a:off x="1048116" y="7203647"/>
            <a:ext cx="2099259" cy="35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Finde:</a:t>
            </a:r>
            <a:endParaRPr/>
          </a:p>
        </p:txBody>
      </p:sp>
      <p:sp>
        <p:nvSpPr>
          <p:cNvPr id="20" name="Textfeld 19"/>
          <p:cNvSpPr txBox="1"/>
          <p:nvPr/>
        </p:nvSpPr>
        <p:spPr bwMode="auto">
          <a:xfrm>
            <a:off x="3998544" y="7214414"/>
            <a:ext cx="2099259" cy="35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 alle:</a:t>
            </a:r>
            <a:endParaRPr/>
          </a:p>
        </p:txBody>
      </p:sp>
      <p:sp>
        <p:nvSpPr>
          <p:cNvPr id="21" name="Gleichschenkliges Dreieck 29"/>
          <p:cNvSpPr/>
          <p:nvPr/>
        </p:nvSpPr>
        <p:spPr bwMode="auto">
          <a:xfrm rot="7196356">
            <a:off x="4562820" y="3031732"/>
            <a:ext cx="1058962" cy="1884090"/>
          </a:xfrm>
          <a:custGeom>
            <a:avLst/>
            <a:gdLst>
              <a:gd name="connsiteX0" fmla="*/ 0 w 917664"/>
              <a:gd name="connsiteY0" fmla="*/ 931910 h 931910"/>
              <a:gd name="connsiteX1" fmla="*/ 458832 w 917664"/>
              <a:gd name="connsiteY1" fmla="*/ 0 h 931910"/>
              <a:gd name="connsiteX2" fmla="*/ 917664 w 917664"/>
              <a:gd name="connsiteY2" fmla="*/ 931910 h 931910"/>
              <a:gd name="connsiteX3" fmla="*/ 0 w 917664"/>
              <a:gd name="connsiteY3" fmla="*/ 931910 h 931910"/>
              <a:gd name="connsiteX0" fmla="*/ 0 w 1139337"/>
              <a:gd name="connsiteY0" fmla="*/ 0 h 1019695"/>
              <a:gd name="connsiteX1" fmla="*/ 680505 w 1139337"/>
              <a:gd name="connsiteY1" fmla="*/ 87785 h 1019695"/>
              <a:gd name="connsiteX2" fmla="*/ 1139337 w 1139337"/>
              <a:gd name="connsiteY2" fmla="*/ 1019695 h 1019695"/>
              <a:gd name="connsiteX3" fmla="*/ 0 w 1139337"/>
              <a:gd name="connsiteY3" fmla="*/ 0 h 1019695"/>
              <a:gd name="connsiteX0" fmla="*/ 0 w 974106"/>
              <a:gd name="connsiteY0" fmla="*/ 0 h 1163787"/>
              <a:gd name="connsiteX1" fmla="*/ 515274 w 974106"/>
              <a:gd name="connsiteY1" fmla="*/ 231877 h 1163787"/>
              <a:gd name="connsiteX2" fmla="*/ 974106 w 974106"/>
              <a:gd name="connsiteY2" fmla="*/ 1163787 h 1163787"/>
              <a:gd name="connsiteX3" fmla="*/ 0 w 974106"/>
              <a:gd name="connsiteY3" fmla="*/ 0 h 1163787"/>
              <a:gd name="connsiteX0" fmla="*/ 0 w 990844"/>
              <a:gd name="connsiteY0" fmla="*/ 0 h 1273352"/>
              <a:gd name="connsiteX1" fmla="*/ 532012 w 990844"/>
              <a:gd name="connsiteY1" fmla="*/ 341442 h 1273352"/>
              <a:gd name="connsiteX2" fmla="*/ 990844 w 990844"/>
              <a:gd name="connsiteY2" fmla="*/ 1273352 h 1273352"/>
              <a:gd name="connsiteX3" fmla="*/ 0 w 990844"/>
              <a:gd name="connsiteY3" fmla="*/ 0 h 1273352"/>
              <a:gd name="connsiteX0" fmla="*/ 0 w 1515583"/>
              <a:gd name="connsiteY0" fmla="*/ 0 h 2233051"/>
              <a:gd name="connsiteX1" fmla="*/ 532012 w 1515583"/>
              <a:gd name="connsiteY1" fmla="*/ 341442 h 2233051"/>
              <a:gd name="connsiteX2" fmla="*/ 1515583 w 1515583"/>
              <a:gd name="connsiteY2" fmla="*/ 2233051 h 2233051"/>
              <a:gd name="connsiteX3" fmla="*/ 0 w 1515583"/>
              <a:gd name="connsiteY3" fmla="*/ 0 h 2233051"/>
              <a:gd name="connsiteX0" fmla="*/ 0 w 1169127"/>
              <a:gd name="connsiteY0" fmla="*/ 158123 h 1891609"/>
              <a:gd name="connsiteX1" fmla="*/ 185556 w 1169127"/>
              <a:gd name="connsiteY1" fmla="*/ 0 h 1891609"/>
              <a:gd name="connsiteX2" fmla="*/ 1169127 w 1169127"/>
              <a:gd name="connsiteY2" fmla="*/ 1891609 h 1891609"/>
              <a:gd name="connsiteX3" fmla="*/ 0 w 1169127"/>
              <a:gd name="connsiteY3" fmla="*/ 158123 h 189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9127" h="1891609" extrusionOk="0">
                <a:moveTo>
                  <a:pt x="0" y="158123"/>
                </a:moveTo>
                <a:lnTo>
                  <a:pt x="185556" y="0"/>
                </a:lnTo>
                <a:lnTo>
                  <a:pt x="1169127" y="1891609"/>
                </a:lnTo>
                <a:lnTo>
                  <a:pt x="0" y="15812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 dirty="0"/>
          </a:p>
        </p:txBody>
      </p:sp>
      <p:pic>
        <p:nvPicPr>
          <p:cNvPr id="25" name="Grafik 134597236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/>
        </p:blipFill>
        <p:spPr bwMode="auto">
          <a:xfrm>
            <a:off x="561186" y="9343117"/>
            <a:ext cx="1763713" cy="476250"/>
          </a:xfrm>
          <a:prstGeom prst="rect">
            <a:avLst/>
          </a:prstGeom>
          <a:noFill/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D91DB6B-B24A-7239-DF0C-4013C808C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50" b="1" dirty="0"/>
              <a:t>3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5C41FF1-BE65-1125-AFB7-B009854CEF56}"/>
              </a:ext>
            </a:extLst>
          </p:cNvPr>
          <p:cNvSpPr/>
          <p:nvPr/>
        </p:nvSpPr>
        <p:spPr bwMode="auto">
          <a:xfrm>
            <a:off x="561181" y="693791"/>
            <a:ext cx="6084422" cy="829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A3D95C6-4CEC-F6A5-7DF1-A1F9BDACFCE3}"/>
              </a:ext>
            </a:extLst>
          </p:cNvPr>
          <p:cNvSpPr txBox="1"/>
          <p:nvPr/>
        </p:nvSpPr>
        <p:spPr bwMode="auto">
          <a:xfrm>
            <a:off x="483178" y="307231"/>
            <a:ext cx="4398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50" b="1" dirty="0">
                <a:latin typeface="Calibri"/>
                <a:ea typeface="Calibri"/>
              </a:rPr>
              <a:t>Basisaktivität – Formen suchen</a:t>
            </a:r>
            <a:r>
              <a:rPr lang="de-DE" sz="105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043823"/>
              </p:ext>
            </p:extLst>
          </p:nvPr>
        </p:nvGraphicFramePr>
        <p:xfrm>
          <a:off x="561179" y="702560"/>
          <a:ext cx="6076952" cy="8281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8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0389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100"/>
                    </a:p>
                  </a:txBody>
                  <a:tcPr marL="93890" marR="93890" marT="46945" marB="46945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100"/>
                    </a:p>
                  </a:txBody>
                  <a:tcPr marL="93890" marR="93890" marT="46945" marB="469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389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100" dirty="0"/>
                    </a:p>
                  </a:txBody>
                  <a:tcPr marL="93890" marR="93890" marT="46945" marB="46945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100"/>
                    </a:p>
                  </a:txBody>
                  <a:tcPr marL="93890" marR="93890" marT="46945" marB="469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389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100" dirty="0"/>
                    </a:p>
                  </a:txBody>
                  <a:tcPr marL="93890" marR="93890" marT="46945" marB="46945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100"/>
                    </a:p>
                  </a:txBody>
                  <a:tcPr marL="93890" marR="93890" marT="46945" marB="469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0389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100"/>
                    </a:p>
                  </a:txBody>
                  <a:tcPr marL="93890" marR="93890" marT="46945" marB="46945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100" dirty="0"/>
                    </a:p>
                  </a:txBody>
                  <a:tcPr marL="93890" marR="93890" marT="46945" marB="469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 bwMode="auto">
          <a:xfrm>
            <a:off x="483178" y="307231"/>
            <a:ext cx="4398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50" b="1" dirty="0">
                <a:latin typeface="Calibri"/>
                <a:ea typeface="Calibri"/>
              </a:rPr>
              <a:t>Basisaktivität – Formen suchen</a:t>
            </a:r>
            <a:r>
              <a:rPr lang="de-DE" sz="1050" dirty="0"/>
              <a:t> </a:t>
            </a:r>
          </a:p>
        </p:txBody>
      </p:sp>
      <p:sp>
        <p:nvSpPr>
          <p:cNvPr id="5" name="Rectangle 3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63259" y="9511407"/>
            <a:ext cx="654730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defTabSz="914400">
              <a:defRPr/>
            </a:pPr>
            <a:r>
              <a:rPr lang="de-DE" sz="1100" dirty="0">
                <a:solidFill>
                  <a:srgbClr val="808080"/>
                </a:solidFill>
                <a:latin typeface="Calibri"/>
                <a:ea typeface="Calibri"/>
                <a:cs typeface="Times New Roman"/>
              </a:rPr>
              <a:t>	Mathe inklusiv mit PIKAS – 2024</a:t>
            </a:r>
            <a:endParaRPr lang="de-DE" dirty="0"/>
          </a:p>
        </p:txBody>
      </p:sp>
      <p:sp>
        <p:nvSpPr>
          <p:cNvPr id="2" name="Diagonaler Streifen 30"/>
          <p:cNvSpPr/>
          <p:nvPr/>
        </p:nvSpPr>
        <p:spPr bwMode="auto">
          <a:xfrm rot="2250227">
            <a:off x="1291371" y="7559861"/>
            <a:ext cx="1660067" cy="1193092"/>
          </a:xfrm>
          <a:custGeom>
            <a:avLst/>
            <a:gdLst>
              <a:gd name="connsiteX0" fmla="*/ 0 w 1853632"/>
              <a:gd name="connsiteY0" fmla="*/ 653365 h 1306730"/>
              <a:gd name="connsiteX1" fmla="*/ 926816 w 1853632"/>
              <a:gd name="connsiteY1" fmla="*/ 0 h 1306730"/>
              <a:gd name="connsiteX2" fmla="*/ 1853632 w 1853632"/>
              <a:gd name="connsiteY2" fmla="*/ 0 h 1306730"/>
              <a:gd name="connsiteX3" fmla="*/ 0 w 1853632"/>
              <a:gd name="connsiteY3" fmla="*/ 1306730 h 1306730"/>
              <a:gd name="connsiteX4" fmla="*/ 0 w 1853632"/>
              <a:gd name="connsiteY4" fmla="*/ 653365 h 1306730"/>
              <a:gd name="connsiteX0" fmla="*/ 0 w 1853632"/>
              <a:gd name="connsiteY0" fmla="*/ 653365 h 1103561"/>
              <a:gd name="connsiteX1" fmla="*/ 926816 w 1853632"/>
              <a:gd name="connsiteY1" fmla="*/ 0 h 1103561"/>
              <a:gd name="connsiteX2" fmla="*/ 1853632 w 1853632"/>
              <a:gd name="connsiteY2" fmla="*/ 0 h 1103561"/>
              <a:gd name="connsiteX3" fmla="*/ 318160 w 1853632"/>
              <a:gd name="connsiteY3" fmla="*/ 1103561 h 1103561"/>
              <a:gd name="connsiteX4" fmla="*/ 0 w 1853632"/>
              <a:gd name="connsiteY4" fmla="*/ 653365 h 1103561"/>
              <a:gd name="connsiteX0" fmla="*/ 0 w 2633099"/>
              <a:gd name="connsiteY0" fmla="*/ 1292046 h 1742242"/>
              <a:gd name="connsiteX1" fmla="*/ 926816 w 2633099"/>
              <a:gd name="connsiteY1" fmla="*/ 638681 h 1742242"/>
              <a:gd name="connsiteX2" fmla="*/ 2633099 w 2633099"/>
              <a:gd name="connsiteY2" fmla="*/ 0 h 1742242"/>
              <a:gd name="connsiteX3" fmla="*/ 318160 w 2633099"/>
              <a:gd name="connsiteY3" fmla="*/ 1742242 h 1742242"/>
              <a:gd name="connsiteX4" fmla="*/ 0 w 2633099"/>
              <a:gd name="connsiteY4" fmla="*/ 1292046 h 1742242"/>
              <a:gd name="connsiteX0" fmla="*/ 0 w 2488832"/>
              <a:gd name="connsiteY0" fmla="*/ 1516152 h 1742242"/>
              <a:gd name="connsiteX1" fmla="*/ 782549 w 2488832"/>
              <a:gd name="connsiteY1" fmla="*/ 638681 h 1742242"/>
              <a:gd name="connsiteX2" fmla="*/ 2488832 w 2488832"/>
              <a:gd name="connsiteY2" fmla="*/ 0 h 1742242"/>
              <a:gd name="connsiteX3" fmla="*/ 173893 w 2488832"/>
              <a:gd name="connsiteY3" fmla="*/ 1742242 h 1742242"/>
              <a:gd name="connsiteX4" fmla="*/ 0 w 2488832"/>
              <a:gd name="connsiteY4" fmla="*/ 1516152 h 1742242"/>
              <a:gd name="connsiteX0" fmla="*/ 0 w 2488832"/>
              <a:gd name="connsiteY0" fmla="*/ 1516152 h 1742242"/>
              <a:gd name="connsiteX1" fmla="*/ 942326 w 2488832"/>
              <a:gd name="connsiteY1" fmla="*/ 822379 h 1742242"/>
              <a:gd name="connsiteX2" fmla="*/ 2488832 w 2488832"/>
              <a:gd name="connsiteY2" fmla="*/ 0 h 1742242"/>
              <a:gd name="connsiteX3" fmla="*/ 173893 w 2488832"/>
              <a:gd name="connsiteY3" fmla="*/ 1742242 h 1742242"/>
              <a:gd name="connsiteX4" fmla="*/ 0 w 2488832"/>
              <a:gd name="connsiteY4" fmla="*/ 1516152 h 1742242"/>
              <a:gd name="connsiteX0" fmla="*/ 0 w 2969202"/>
              <a:gd name="connsiteY0" fmla="*/ 1860745 h 2086835"/>
              <a:gd name="connsiteX1" fmla="*/ 942326 w 2969202"/>
              <a:gd name="connsiteY1" fmla="*/ 1166972 h 2086835"/>
              <a:gd name="connsiteX2" fmla="*/ 2969202 w 2969202"/>
              <a:gd name="connsiteY2" fmla="*/ 0 h 2086835"/>
              <a:gd name="connsiteX3" fmla="*/ 173893 w 2969202"/>
              <a:gd name="connsiteY3" fmla="*/ 2086835 h 2086835"/>
              <a:gd name="connsiteX4" fmla="*/ 0 w 2969202"/>
              <a:gd name="connsiteY4" fmla="*/ 1860745 h 20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9202" h="2086835" extrusionOk="0">
                <a:moveTo>
                  <a:pt x="0" y="1860745"/>
                </a:moveTo>
                <a:lnTo>
                  <a:pt x="942326" y="1166972"/>
                </a:lnTo>
                <a:lnTo>
                  <a:pt x="2969202" y="0"/>
                </a:lnTo>
                <a:lnTo>
                  <a:pt x="173893" y="2086835"/>
                </a:lnTo>
                <a:lnTo>
                  <a:pt x="0" y="1860745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>
              <a:solidFill>
                <a:schemeClr val="tx1"/>
              </a:solidFill>
            </a:endParaRPr>
          </a:p>
        </p:txBody>
      </p:sp>
      <p:sp>
        <p:nvSpPr>
          <p:cNvPr id="23" name="Flussdiagramm: Prozess 60"/>
          <p:cNvSpPr/>
          <p:nvPr/>
        </p:nvSpPr>
        <p:spPr bwMode="auto">
          <a:xfrm>
            <a:off x="1619487" y="1451997"/>
            <a:ext cx="1024563" cy="996722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24" name="Textfeld 23"/>
          <p:cNvSpPr txBox="1"/>
          <p:nvPr/>
        </p:nvSpPr>
        <p:spPr bwMode="auto">
          <a:xfrm>
            <a:off x="1035645" y="1113982"/>
            <a:ext cx="2099603" cy="35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Finde:</a:t>
            </a:r>
            <a:endParaRPr/>
          </a:p>
        </p:txBody>
      </p:sp>
      <p:sp>
        <p:nvSpPr>
          <p:cNvPr id="25" name="Textfeld 24"/>
          <p:cNvSpPr txBox="1"/>
          <p:nvPr/>
        </p:nvSpPr>
        <p:spPr bwMode="auto">
          <a:xfrm>
            <a:off x="3968876" y="1119664"/>
            <a:ext cx="2099597" cy="35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 alle:</a:t>
            </a:r>
            <a:endParaRPr/>
          </a:p>
        </p:txBody>
      </p:sp>
      <p:sp>
        <p:nvSpPr>
          <p:cNvPr id="26" name="Textfeld 25"/>
          <p:cNvSpPr txBox="1"/>
          <p:nvPr/>
        </p:nvSpPr>
        <p:spPr bwMode="auto">
          <a:xfrm>
            <a:off x="1011546" y="3151239"/>
            <a:ext cx="2099597" cy="35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 alle:</a:t>
            </a:r>
            <a:endParaRPr/>
          </a:p>
        </p:txBody>
      </p:sp>
      <p:sp>
        <p:nvSpPr>
          <p:cNvPr id="27" name="Textfeld 26"/>
          <p:cNvSpPr txBox="1"/>
          <p:nvPr/>
        </p:nvSpPr>
        <p:spPr bwMode="auto">
          <a:xfrm>
            <a:off x="4007650" y="3163630"/>
            <a:ext cx="2099597" cy="35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Finde:</a:t>
            </a:r>
            <a:endParaRPr/>
          </a:p>
        </p:txBody>
      </p:sp>
      <p:sp>
        <p:nvSpPr>
          <p:cNvPr id="28" name="Textfeld 27"/>
          <p:cNvSpPr txBox="1"/>
          <p:nvPr/>
        </p:nvSpPr>
        <p:spPr bwMode="auto">
          <a:xfrm>
            <a:off x="1068120" y="5168324"/>
            <a:ext cx="2099603" cy="35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 zwei:</a:t>
            </a:r>
            <a:endParaRPr/>
          </a:p>
        </p:txBody>
      </p:sp>
      <p:sp>
        <p:nvSpPr>
          <p:cNvPr id="29" name="Textfeld 28"/>
          <p:cNvSpPr txBox="1"/>
          <p:nvPr/>
        </p:nvSpPr>
        <p:spPr bwMode="auto">
          <a:xfrm>
            <a:off x="4016115" y="5175045"/>
            <a:ext cx="2099603" cy="35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 zwei:</a:t>
            </a:r>
            <a:endParaRPr/>
          </a:p>
        </p:txBody>
      </p:sp>
      <p:sp>
        <p:nvSpPr>
          <p:cNvPr id="30" name="Textfeld 29"/>
          <p:cNvSpPr txBox="1"/>
          <p:nvPr/>
        </p:nvSpPr>
        <p:spPr bwMode="auto">
          <a:xfrm>
            <a:off x="1068120" y="7216567"/>
            <a:ext cx="2099603" cy="35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 :</a:t>
            </a:r>
            <a:endParaRPr/>
          </a:p>
        </p:txBody>
      </p:sp>
      <p:sp>
        <p:nvSpPr>
          <p:cNvPr id="31" name="Textfeld 30"/>
          <p:cNvSpPr txBox="1"/>
          <p:nvPr/>
        </p:nvSpPr>
        <p:spPr bwMode="auto">
          <a:xfrm>
            <a:off x="3998420" y="7217041"/>
            <a:ext cx="2099597" cy="35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 alle:</a:t>
            </a:r>
            <a:endParaRPr/>
          </a:p>
        </p:txBody>
      </p:sp>
      <p:sp>
        <p:nvSpPr>
          <p:cNvPr id="32" name="Gleichschenkliges Dreieck 71"/>
          <p:cNvSpPr/>
          <p:nvPr/>
        </p:nvSpPr>
        <p:spPr bwMode="auto">
          <a:xfrm rot="3608090">
            <a:off x="4696925" y="1378543"/>
            <a:ext cx="992496" cy="85824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33" name="Flussdiagramm: Prozess 38"/>
          <p:cNvSpPr/>
          <p:nvPr/>
        </p:nvSpPr>
        <p:spPr bwMode="auto">
          <a:xfrm rot="20242086">
            <a:off x="4499800" y="3704738"/>
            <a:ext cx="1183412" cy="72378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8541"/>
              <a:gd name="connsiteX1" fmla="*/ 10000 w 10000"/>
              <a:gd name="connsiteY1" fmla="*/ 8541 h 18541"/>
              <a:gd name="connsiteX2" fmla="*/ 10000 w 10000"/>
              <a:gd name="connsiteY2" fmla="*/ 18541 h 18541"/>
              <a:gd name="connsiteX3" fmla="*/ 0 w 10000"/>
              <a:gd name="connsiteY3" fmla="*/ 18541 h 18541"/>
              <a:gd name="connsiteX4" fmla="*/ 0 w 10000"/>
              <a:gd name="connsiteY4" fmla="*/ 0 h 18541"/>
              <a:gd name="connsiteX0" fmla="*/ 0 w 10000"/>
              <a:gd name="connsiteY0" fmla="*/ 0 h 18541"/>
              <a:gd name="connsiteX1" fmla="*/ 2319 w 10000"/>
              <a:gd name="connsiteY1" fmla="*/ 14541 h 18541"/>
              <a:gd name="connsiteX2" fmla="*/ 10000 w 10000"/>
              <a:gd name="connsiteY2" fmla="*/ 18541 h 18541"/>
              <a:gd name="connsiteX3" fmla="*/ 0 w 10000"/>
              <a:gd name="connsiteY3" fmla="*/ 18541 h 18541"/>
              <a:gd name="connsiteX4" fmla="*/ 0 w 10000"/>
              <a:gd name="connsiteY4" fmla="*/ 0 h 18541"/>
              <a:gd name="connsiteX0" fmla="*/ 0 w 8843"/>
              <a:gd name="connsiteY0" fmla="*/ 0 h 18541"/>
              <a:gd name="connsiteX1" fmla="*/ 2319 w 8843"/>
              <a:gd name="connsiteY1" fmla="*/ 14541 h 18541"/>
              <a:gd name="connsiteX2" fmla="*/ 8843 w 8843"/>
              <a:gd name="connsiteY2" fmla="*/ 10172 h 18541"/>
              <a:gd name="connsiteX3" fmla="*/ 0 w 8843"/>
              <a:gd name="connsiteY3" fmla="*/ 18541 h 18541"/>
              <a:gd name="connsiteX4" fmla="*/ 0 w 8843"/>
              <a:gd name="connsiteY4" fmla="*/ 0 h 18541"/>
              <a:gd name="connsiteX0" fmla="*/ 0 w 10000"/>
              <a:gd name="connsiteY0" fmla="*/ 0 h 10000"/>
              <a:gd name="connsiteX1" fmla="*/ 2325 w 10000"/>
              <a:gd name="connsiteY1" fmla="*/ 6793 h 10000"/>
              <a:gd name="connsiteX2" fmla="*/ 10000 w 10000"/>
              <a:gd name="connsiteY2" fmla="*/ 5486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2264 w 10000"/>
              <a:gd name="connsiteY1" fmla="*/ 5663 h 10000"/>
              <a:gd name="connsiteX2" fmla="*/ 10000 w 10000"/>
              <a:gd name="connsiteY2" fmla="*/ 5486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9081"/>
              <a:gd name="connsiteX1" fmla="*/ 2264 w 10000"/>
              <a:gd name="connsiteY1" fmla="*/ 5663 h 9081"/>
              <a:gd name="connsiteX2" fmla="*/ 10000 w 10000"/>
              <a:gd name="connsiteY2" fmla="*/ 5486 h 9081"/>
              <a:gd name="connsiteX3" fmla="*/ 1005 w 10000"/>
              <a:gd name="connsiteY3" fmla="*/ 9081 h 9081"/>
              <a:gd name="connsiteX4" fmla="*/ 0 w 10000"/>
              <a:gd name="connsiteY4" fmla="*/ 0 h 9081"/>
              <a:gd name="connsiteX0" fmla="*/ 0 w 14731"/>
              <a:gd name="connsiteY0" fmla="*/ 0 h 9048"/>
              <a:gd name="connsiteX1" fmla="*/ 6995 w 14731"/>
              <a:gd name="connsiteY1" fmla="*/ 5284 h 9048"/>
              <a:gd name="connsiteX2" fmla="*/ 14731 w 14731"/>
              <a:gd name="connsiteY2" fmla="*/ 5089 h 9048"/>
              <a:gd name="connsiteX3" fmla="*/ 5736 w 14731"/>
              <a:gd name="connsiteY3" fmla="*/ 9048 h 9048"/>
              <a:gd name="connsiteX4" fmla="*/ 0 w 14731"/>
              <a:gd name="connsiteY4" fmla="*/ 0 h 9048"/>
              <a:gd name="connsiteX0" fmla="*/ 0 w 10330"/>
              <a:gd name="connsiteY0" fmla="*/ 0 h 10000"/>
              <a:gd name="connsiteX1" fmla="*/ 4748 w 10330"/>
              <a:gd name="connsiteY1" fmla="*/ 5840 h 10000"/>
              <a:gd name="connsiteX2" fmla="*/ 10330 w 10330"/>
              <a:gd name="connsiteY2" fmla="*/ 7021 h 10000"/>
              <a:gd name="connsiteX3" fmla="*/ 3894 w 10330"/>
              <a:gd name="connsiteY3" fmla="*/ 10000 h 10000"/>
              <a:gd name="connsiteX4" fmla="*/ 0 w 1033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0" h="10000" extrusionOk="0">
                <a:moveTo>
                  <a:pt x="0" y="0"/>
                </a:moveTo>
                <a:lnTo>
                  <a:pt x="4748" y="5840"/>
                </a:lnTo>
                <a:lnTo>
                  <a:pt x="10330" y="7021"/>
                </a:lnTo>
                <a:lnTo>
                  <a:pt x="3894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34" name="Gleichschenkliges Dreieck 97"/>
          <p:cNvSpPr/>
          <p:nvPr/>
        </p:nvSpPr>
        <p:spPr bwMode="auto">
          <a:xfrm>
            <a:off x="4700574" y="5608708"/>
            <a:ext cx="759937" cy="90911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35" name="Flussdiagramm: Verbinder 132"/>
          <p:cNvSpPr/>
          <p:nvPr/>
        </p:nvSpPr>
        <p:spPr bwMode="auto">
          <a:xfrm>
            <a:off x="4736080" y="7903028"/>
            <a:ext cx="688884" cy="661601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36" name="Rechteck 9"/>
          <p:cNvSpPr/>
          <p:nvPr/>
        </p:nvSpPr>
        <p:spPr bwMode="auto">
          <a:xfrm rot="10800000">
            <a:off x="1595308" y="3771335"/>
            <a:ext cx="979815" cy="703615"/>
          </a:xfrm>
          <a:custGeom>
            <a:avLst/>
            <a:gdLst>
              <a:gd name="connsiteX0" fmla="*/ 0 w 948690"/>
              <a:gd name="connsiteY0" fmla="*/ 0 h 448945"/>
              <a:gd name="connsiteX1" fmla="*/ 948690 w 948690"/>
              <a:gd name="connsiteY1" fmla="*/ 0 h 448945"/>
              <a:gd name="connsiteX2" fmla="*/ 948690 w 948690"/>
              <a:gd name="connsiteY2" fmla="*/ 448945 h 448945"/>
              <a:gd name="connsiteX3" fmla="*/ 0 w 948690"/>
              <a:gd name="connsiteY3" fmla="*/ 448945 h 448945"/>
              <a:gd name="connsiteX4" fmla="*/ 0 w 948690"/>
              <a:gd name="connsiteY4" fmla="*/ 0 h 448945"/>
              <a:gd name="connsiteX0" fmla="*/ 71355 w 1020045"/>
              <a:gd name="connsiteY0" fmla="*/ 0 h 448945"/>
              <a:gd name="connsiteX1" fmla="*/ 1020045 w 1020045"/>
              <a:gd name="connsiteY1" fmla="*/ 0 h 448945"/>
              <a:gd name="connsiteX2" fmla="*/ 1020045 w 1020045"/>
              <a:gd name="connsiteY2" fmla="*/ 448945 h 448945"/>
              <a:gd name="connsiteX3" fmla="*/ 0 w 1020045"/>
              <a:gd name="connsiteY3" fmla="*/ 237523 h 448945"/>
              <a:gd name="connsiteX4" fmla="*/ 71355 w 1020045"/>
              <a:gd name="connsiteY4" fmla="*/ 0 h 448945"/>
              <a:gd name="connsiteX0" fmla="*/ 71355 w 1114994"/>
              <a:gd name="connsiteY0" fmla="*/ 0 h 781935"/>
              <a:gd name="connsiteX1" fmla="*/ 1020045 w 1114994"/>
              <a:gd name="connsiteY1" fmla="*/ 0 h 781935"/>
              <a:gd name="connsiteX2" fmla="*/ 1114994 w 1114994"/>
              <a:gd name="connsiteY2" fmla="*/ 781935 h 781935"/>
              <a:gd name="connsiteX3" fmla="*/ 0 w 1114994"/>
              <a:gd name="connsiteY3" fmla="*/ 237523 h 781935"/>
              <a:gd name="connsiteX4" fmla="*/ 71355 w 1114994"/>
              <a:gd name="connsiteY4" fmla="*/ 0 h 781935"/>
              <a:gd name="connsiteX0" fmla="*/ 71355 w 1114994"/>
              <a:gd name="connsiteY0" fmla="*/ 0 h 781935"/>
              <a:gd name="connsiteX1" fmla="*/ 1114671 w 1114994"/>
              <a:gd name="connsiteY1" fmla="*/ 0 h 781935"/>
              <a:gd name="connsiteX2" fmla="*/ 1114994 w 1114994"/>
              <a:gd name="connsiteY2" fmla="*/ 781935 h 781935"/>
              <a:gd name="connsiteX3" fmla="*/ 0 w 1114994"/>
              <a:gd name="connsiteY3" fmla="*/ 237523 h 781935"/>
              <a:gd name="connsiteX4" fmla="*/ 71355 w 1114994"/>
              <a:gd name="connsiteY4" fmla="*/ 0 h 781935"/>
              <a:gd name="connsiteX0" fmla="*/ 63427 w 1114994"/>
              <a:gd name="connsiteY0" fmla="*/ 0 h 800425"/>
              <a:gd name="connsiteX1" fmla="*/ 1114671 w 1114994"/>
              <a:gd name="connsiteY1" fmla="*/ 18490 h 800425"/>
              <a:gd name="connsiteX2" fmla="*/ 1114994 w 1114994"/>
              <a:gd name="connsiteY2" fmla="*/ 800425 h 800425"/>
              <a:gd name="connsiteX3" fmla="*/ 0 w 1114994"/>
              <a:gd name="connsiteY3" fmla="*/ 256013 h 800425"/>
              <a:gd name="connsiteX4" fmla="*/ 63427 w 1114994"/>
              <a:gd name="connsiteY4" fmla="*/ 0 h 800425"/>
              <a:gd name="connsiteX0" fmla="*/ 52857 w 1114994"/>
              <a:gd name="connsiteY0" fmla="*/ 0 h 800425"/>
              <a:gd name="connsiteX1" fmla="*/ 1114671 w 1114994"/>
              <a:gd name="connsiteY1" fmla="*/ 18490 h 800425"/>
              <a:gd name="connsiteX2" fmla="*/ 1114994 w 1114994"/>
              <a:gd name="connsiteY2" fmla="*/ 800425 h 800425"/>
              <a:gd name="connsiteX3" fmla="*/ 0 w 1114994"/>
              <a:gd name="connsiteY3" fmla="*/ 256013 h 800425"/>
              <a:gd name="connsiteX4" fmla="*/ 52857 w 1114994"/>
              <a:gd name="connsiteY4" fmla="*/ 0 h 800425"/>
              <a:gd name="connsiteX0" fmla="*/ 52857 w 1115025"/>
              <a:gd name="connsiteY0" fmla="*/ 550 h 800975"/>
              <a:gd name="connsiteX1" fmla="*/ 1114994 w 1115025"/>
              <a:gd name="connsiteY1" fmla="*/ 0 h 800975"/>
              <a:gd name="connsiteX2" fmla="*/ 1114994 w 1115025"/>
              <a:gd name="connsiteY2" fmla="*/ 800975 h 800975"/>
              <a:gd name="connsiteX3" fmla="*/ 0 w 1115025"/>
              <a:gd name="connsiteY3" fmla="*/ 256563 h 800975"/>
              <a:gd name="connsiteX4" fmla="*/ 52857 w 1115025"/>
              <a:gd name="connsiteY4" fmla="*/ 550 h 800975"/>
              <a:gd name="connsiteX0" fmla="*/ 52857 w 1115052"/>
              <a:gd name="connsiteY0" fmla="*/ 0 h 800425"/>
              <a:gd name="connsiteX1" fmla="*/ 1115025 w 1115052"/>
              <a:gd name="connsiteY1" fmla="*/ 2091 h 800425"/>
              <a:gd name="connsiteX2" fmla="*/ 1114994 w 1115052"/>
              <a:gd name="connsiteY2" fmla="*/ 800425 h 800425"/>
              <a:gd name="connsiteX3" fmla="*/ 0 w 1115052"/>
              <a:gd name="connsiteY3" fmla="*/ 256013 h 800425"/>
              <a:gd name="connsiteX4" fmla="*/ 52857 w 1115052"/>
              <a:gd name="connsiteY4" fmla="*/ 0 h 8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052" h="800425" extrusionOk="0">
                <a:moveTo>
                  <a:pt x="52857" y="0"/>
                </a:moveTo>
                <a:lnTo>
                  <a:pt x="1115025" y="2091"/>
                </a:lnTo>
                <a:cubicBezTo>
                  <a:pt x="1115133" y="262736"/>
                  <a:pt x="1114886" y="539780"/>
                  <a:pt x="1114994" y="800425"/>
                </a:cubicBezTo>
                <a:lnTo>
                  <a:pt x="0" y="256013"/>
                </a:lnTo>
                <a:lnTo>
                  <a:pt x="5285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7" name="Raute 5"/>
          <p:cNvSpPr/>
          <p:nvPr/>
        </p:nvSpPr>
        <p:spPr bwMode="auto">
          <a:xfrm rot="19779426">
            <a:off x="1776302" y="5556557"/>
            <a:ext cx="788388" cy="1029503"/>
          </a:xfrm>
          <a:custGeom>
            <a:avLst/>
            <a:gdLst>
              <a:gd name="connsiteX0" fmla="*/ 0 w 1612265"/>
              <a:gd name="connsiteY0" fmla="*/ 984885 h 1969770"/>
              <a:gd name="connsiteX1" fmla="*/ 806133 w 1612265"/>
              <a:gd name="connsiteY1" fmla="*/ 0 h 1969770"/>
              <a:gd name="connsiteX2" fmla="*/ 1612265 w 1612265"/>
              <a:gd name="connsiteY2" fmla="*/ 984885 h 1969770"/>
              <a:gd name="connsiteX3" fmla="*/ 806133 w 1612265"/>
              <a:gd name="connsiteY3" fmla="*/ 1969770 h 1969770"/>
              <a:gd name="connsiteX4" fmla="*/ 0 w 1612265"/>
              <a:gd name="connsiteY4" fmla="*/ 984885 h 1969770"/>
              <a:gd name="connsiteX0" fmla="*/ 0 w 1612265"/>
              <a:gd name="connsiteY0" fmla="*/ 984885 h 1979862"/>
              <a:gd name="connsiteX1" fmla="*/ 806133 w 1612265"/>
              <a:gd name="connsiteY1" fmla="*/ 0 h 1979862"/>
              <a:gd name="connsiteX2" fmla="*/ 1612265 w 1612265"/>
              <a:gd name="connsiteY2" fmla="*/ 984885 h 1979862"/>
              <a:gd name="connsiteX3" fmla="*/ 807758 w 1612265"/>
              <a:gd name="connsiteY3" fmla="*/ 1979862 h 1979862"/>
              <a:gd name="connsiteX4" fmla="*/ 0 w 1612265"/>
              <a:gd name="connsiteY4" fmla="*/ 984885 h 1979862"/>
              <a:gd name="connsiteX0" fmla="*/ 0 w 1612265"/>
              <a:gd name="connsiteY0" fmla="*/ 984885 h 2502199"/>
              <a:gd name="connsiteX1" fmla="*/ 806133 w 1612265"/>
              <a:gd name="connsiteY1" fmla="*/ 0 h 2502199"/>
              <a:gd name="connsiteX2" fmla="*/ 1612265 w 1612265"/>
              <a:gd name="connsiteY2" fmla="*/ 984885 h 2502199"/>
              <a:gd name="connsiteX3" fmla="*/ 827162 w 1612265"/>
              <a:gd name="connsiteY3" fmla="*/ 2502199 h 2502199"/>
              <a:gd name="connsiteX4" fmla="*/ 0 w 1612265"/>
              <a:gd name="connsiteY4" fmla="*/ 984885 h 2502199"/>
              <a:gd name="connsiteX0" fmla="*/ 0 w 1612265"/>
              <a:gd name="connsiteY0" fmla="*/ 984885 h 2606879"/>
              <a:gd name="connsiteX1" fmla="*/ 806133 w 1612265"/>
              <a:gd name="connsiteY1" fmla="*/ 0 h 2606879"/>
              <a:gd name="connsiteX2" fmla="*/ 1612265 w 1612265"/>
              <a:gd name="connsiteY2" fmla="*/ 984885 h 2606879"/>
              <a:gd name="connsiteX3" fmla="*/ 836251 w 1612265"/>
              <a:gd name="connsiteY3" fmla="*/ 2606879 h 2606879"/>
              <a:gd name="connsiteX4" fmla="*/ 0 w 1612265"/>
              <a:gd name="connsiteY4" fmla="*/ 984885 h 260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265" h="2606879" extrusionOk="0">
                <a:moveTo>
                  <a:pt x="0" y="984885"/>
                </a:moveTo>
                <a:lnTo>
                  <a:pt x="806133" y="0"/>
                </a:lnTo>
                <a:lnTo>
                  <a:pt x="1612265" y="984885"/>
                </a:lnTo>
                <a:lnTo>
                  <a:pt x="836251" y="2606879"/>
                </a:lnTo>
                <a:lnTo>
                  <a:pt x="0" y="98488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8" name="Grafik 134597236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/>
        </p:blipFill>
        <p:spPr bwMode="auto">
          <a:xfrm>
            <a:off x="561186" y="9343117"/>
            <a:ext cx="1763713" cy="476250"/>
          </a:xfrm>
          <a:prstGeom prst="rect">
            <a:avLst/>
          </a:prstGeom>
          <a:noFill/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217B61-1DF3-3EE2-81DA-06BC513AD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50" b="1" dirty="0"/>
              <a:t>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64A80D9-EBBC-A39A-6A7F-988F863F387D}"/>
              </a:ext>
            </a:extLst>
          </p:cNvPr>
          <p:cNvSpPr/>
          <p:nvPr/>
        </p:nvSpPr>
        <p:spPr bwMode="auto">
          <a:xfrm>
            <a:off x="561181" y="693791"/>
            <a:ext cx="6084422" cy="829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iagramm, Entwurf, Reihe, Design enthält.&#10;&#10;Automatisch generierte Beschreib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-389975" y="2242581"/>
            <a:ext cx="8164457" cy="531862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 bwMode="auto">
          <a:xfrm>
            <a:off x="483178" y="307231"/>
            <a:ext cx="4398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50" b="1">
                <a:latin typeface="Calibri"/>
                <a:ea typeface="Calibri"/>
                <a:cs typeface="Times New Roman"/>
              </a:rPr>
              <a:t>Reduktion – Verringerung der Anzahl und Komplexität der Formen</a:t>
            </a:r>
            <a:endParaRPr lang="de-DE" sz="1050" b="1"/>
          </a:p>
        </p:txBody>
      </p:sp>
      <p:sp>
        <p:nvSpPr>
          <p:cNvPr id="5" name="Rectangle 3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63259" y="9511407"/>
            <a:ext cx="654730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defTabSz="914400">
              <a:defRPr/>
            </a:pPr>
            <a:r>
              <a:rPr lang="de-DE" sz="1100" dirty="0">
                <a:solidFill>
                  <a:srgbClr val="808080"/>
                </a:solidFill>
                <a:latin typeface="Calibri"/>
                <a:ea typeface="Calibri"/>
                <a:cs typeface="Times New Roman"/>
              </a:rPr>
              <a:t>	Mathe inklusiv mit PIKAS – 2024</a:t>
            </a:r>
            <a:endParaRPr lang="de-DE" dirty="0"/>
          </a:p>
        </p:txBody>
      </p:sp>
      <p:pic>
        <p:nvPicPr>
          <p:cNvPr id="8" name="Grafik 134597236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/>
        </p:blipFill>
        <p:spPr bwMode="auto">
          <a:xfrm>
            <a:off x="561186" y="9343117"/>
            <a:ext cx="1763713" cy="476250"/>
          </a:xfrm>
          <a:prstGeom prst="rect">
            <a:avLst/>
          </a:prstGeom>
          <a:noFill/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12AB2C3-943E-F034-3A0D-5A3790DF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50" b="1" dirty="0"/>
              <a:t>5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5C88127-61EA-9977-E175-5209D4C363A4}"/>
              </a:ext>
            </a:extLst>
          </p:cNvPr>
          <p:cNvCxnSpPr>
            <a:cxnSpLocks/>
          </p:cNvCxnSpPr>
          <p:nvPr/>
        </p:nvCxnSpPr>
        <p:spPr bwMode="auto">
          <a:xfrm>
            <a:off x="562111" y="6608864"/>
            <a:ext cx="6048641" cy="5635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CA57961-FF3D-C887-C2FC-C3AE230CEE55}"/>
              </a:ext>
            </a:extLst>
          </p:cNvPr>
          <p:cNvCxnSpPr>
            <a:cxnSpLocks/>
          </p:cNvCxnSpPr>
          <p:nvPr/>
        </p:nvCxnSpPr>
        <p:spPr bwMode="auto">
          <a:xfrm>
            <a:off x="584999" y="6606848"/>
            <a:ext cx="6076493" cy="806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3F8F340-2BBD-2EE0-1AC5-324232EFADAF}"/>
              </a:ext>
            </a:extLst>
          </p:cNvPr>
          <p:cNvCxnSpPr>
            <a:cxnSpLocks/>
          </p:cNvCxnSpPr>
          <p:nvPr/>
        </p:nvCxnSpPr>
        <p:spPr bwMode="auto">
          <a:xfrm>
            <a:off x="584994" y="4628361"/>
            <a:ext cx="6039178" cy="9667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2BE68B3-24D1-610A-2BEF-1DA3D22A7F51}"/>
              </a:ext>
            </a:extLst>
          </p:cNvPr>
          <p:cNvCxnSpPr>
            <a:cxnSpLocks/>
          </p:cNvCxnSpPr>
          <p:nvPr/>
        </p:nvCxnSpPr>
        <p:spPr>
          <a:xfrm flipH="1">
            <a:off x="3640064" y="693786"/>
            <a:ext cx="3972" cy="589791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B96935E-2F85-6202-352A-7A6E8A9A9920}"/>
              </a:ext>
            </a:extLst>
          </p:cNvPr>
          <p:cNvCxnSpPr>
            <a:cxnSpLocks/>
          </p:cNvCxnSpPr>
          <p:nvPr/>
        </p:nvCxnSpPr>
        <p:spPr bwMode="auto">
          <a:xfrm>
            <a:off x="3640064" y="713585"/>
            <a:ext cx="0" cy="589527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6A94C83-33CB-7E4B-CF93-0B4D1B133EDD}"/>
              </a:ext>
            </a:extLst>
          </p:cNvPr>
          <p:cNvCxnSpPr>
            <a:cxnSpLocks/>
          </p:cNvCxnSpPr>
          <p:nvPr/>
        </p:nvCxnSpPr>
        <p:spPr bwMode="auto">
          <a:xfrm>
            <a:off x="553714" y="4633996"/>
            <a:ext cx="6076493" cy="806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 bwMode="auto">
          <a:xfrm>
            <a:off x="561181" y="693791"/>
            <a:ext cx="6084422" cy="829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 bwMode="auto">
          <a:xfrm>
            <a:off x="483173" y="322729"/>
            <a:ext cx="61347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50" b="1" dirty="0">
                <a:latin typeface="Calibri"/>
                <a:ea typeface="Calibri"/>
                <a:cs typeface="Times New Roman"/>
              </a:rPr>
              <a:t>Erweiterung – Erhöhung der Anzahl und Komplexität der Formen (DINA5 in zweifacher Ausführung)</a:t>
            </a:r>
            <a:endParaRPr lang="de-DE" sz="1050" b="1" dirty="0"/>
          </a:p>
        </p:txBody>
      </p:sp>
      <p:sp>
        <p:nvSpPr>
          <p:cNvPr id="5" name="Rectangle 3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63259" y="9511407"/>
            <a:ext cx="654730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defTabSz="914400">
              <a:defRPr/>
            </a:pPr>
            <a:r>
              <a:rPr lang="de-DE" sz="1100">
                <a:solidFill>
                  <a:srgbClr val="808080"/>
                </a:solidFill>
                <a:latin typeface="Calibri"/>
                <a:ea typeface="Calibri"/>
                <a:cs typeface="Times New Roman"/>
              </a:rPr>
              <a:t>	Mathe inklusiv mit PIKAS – 2024</a:t>
            </a:r>
            <a:endParaRPr lang="de-DE"/>
          </a:p>
        </p:txBody>
      </p:sp>
      <p:pic>
        <p:nvPicPr>
          <p:cNvPr id="8" name="Grafik 134597236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/>
        </p:blipFill>
        <p:spPr bwMode="auto">
          <a:xfrm>
            <a:off x="561186" y="9343117"/>
            <a:ext cx="1763713" cy="476250"/>
          </a:xfrm>
          <a:prstGeom prst="rect">
            <a:avLst/>
          </a:prstGeom>
          <a:noFill/>
        </p:spPr>
      </p:pic>
      <p:pic>
        <p:nvPicPr>
          <p:cNvPr id="4" name="Grafik 3" descr="Ein Bild, das Entwurf, Zeichnung, Reihe, Diagramm enthält.&#10;&#10;Automatisch generierte Beschreibung">
            <a:extLst>
              <a:ext uri="{FF2B5EF4-FFF2-40B4-BE49-F238E27FC236}">
                <a16:creationId xmlns:a16="http://schemas.microsoft.com/office/drawing/2014/main" id="{9660AD9A-C722-1E56-167A-BD967403E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7451" y="2013987"/>
            <a:ext cx="8134213" cy="5649924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22F5A74-F2A2-DDE6-743D-E08A7E6CF529}"/>
              </a:ext>
            </a:extLst>
          </p:cNvPr>
          <p:cNvCxnSpPr>
            <a:cxnSpLocks/>
          </p:cNvCxnSpPr>
          <p:nvPr/>
        </p:nvCxnSpPr>
        <p:spPr>
          <a:xfrm>
            <a:off x="679765" y="4838949"/>
            <a:ext cx="5938186" cy="0"/>
          </a:xfrm>
          <a:prstGeom prst="line">
            <a:avLst/>
          </a:prstGeom>
          <a:ln w="1587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 descr="Schere Silhouette">
            <a:extLst>
              <a:ext uri="{FF2B5EF4-FFF2-40B4-BE49-F238E27FC236}">
                <a16:creationId xmlns:a16="http://schemas.microsoft.com/office/drawing/2014/main" id="{C4220234-6A6C-7315-CF2B-4F30D8CB2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98352">
            <a:off x="6640851" y="4691359"/>
            <a:ext cx="295180" cy="295180"/>
          </a:xfrm>
          <a:prstGeom prst="rect">
            <a:avLst/>
          </a:prstGeom>
        </p:spPr>
      </p:pic>
      <p:pic>
        <p:nvPicPr>
          <p:cNvPr id="19" name="Grafik 18" descr="Marke 1 Silhouette">
            <a:extLst>
              <a:ext uri="{FF2B5EF4-FFF2-40B4-BE49-F238E27FC236}">
                <a16:creationId xmlns:a16="http://schemas.microsoft.com/office/drawing/2014/main" id="{BCF493C0-B861-2E26-4BC8-A5E20DCF1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585" y="771847"/>
            <a:ext cx="192369" cy="192369"/>
          </a:xfrm>
          <a:prstGeom prst="rect">
            <a:avLst/>
          </a:prstGeom>
        </p:spPr>
      </p:pic>
      <p:pic>
        <p:nvPicPr>
          <p:cNvPr id="21" name="Grafik 20" descr="Abzeichen Silhouette">
            <a:extLst>
              <a:ext uri="{FF2B5EF4-FFF2-40B4-BE49-F238E27FC236}">
                <a16:creationId xmlns:a16="http://schemas.microsoft.com/office/drawing/2014/main" id="{00AD1C50-67D3-16F7-2664-9E1A197795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3580" y="4917006"/>
            <a:ext cx="192368" cy="192368"/>
          </a:xfrm>
          <a:prstGeom prst="rect">
            <a:avLst/>
          </a:prstGeom>
        </p:spPr>
      </p:pic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856AF4FF-8381-5FB5-5296-922A5372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50" b="1" dirty="0"/>
              <a:t>6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91B84EFD-15EB-7E45-8DC9-33E63981F0DC}"/>
              </a:ext>
            </a:extLst>
          </p:cNvPr>
          <p:cNvCxnSpPr>
            <a:cxnSpLocks/>
          </p:cNvCxnSpPr>
          <p:nvPr/>
        </p:nvCxnSpPr>
        <p:spPr bwMode="auto">
          <a:xfrm>
            <a:off x="4389640" y="693791"/>
            <a:ext cx="0" cy="8290329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5D3E4091-C548-1904-6D5B-7D74869A233A}"/>
              </a:ext>
            </a:extLst>
          </p:cNvPr>
          <p:cNvCxnSpPr>
            <a:cxnSpLocks/>
          </p:cNvCxnSpPr>
          <p:nvPr/>
        </p:nvCxnSpPr>
        <p:spPr bwMode="auto">
          <a:xfrm>
            <a:off x="4386668" y="693791"/>
            <a:ext cx="2972" cy="829032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 bwMode="auto">
          <a:xfrm>
            <a:off x="561181" y="693791"/>
            <a:ext cx="6084422" cy="829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8B28021-52CE-99EB-F7B1-C1254DBFA422}"/>
              </a:ext>
            </a:extLst>
          </p:cNvPr>
          <p:cNvCxnSpPr>
            <a:cxnSpLocks/>
          </p:cNvCxnSpPr>
          <p:nvPr/>
        </p:nvCxnSpPr>
        <p:spPr>
          <a:xfrm>
            <a:off x="557445" y="4838949"/>
            <a:ext cx="6084422" cy="0"/>
          </a:xfrm>
          <a:prstGeom prst="line">
            <a:avLst/>
          </a:prstGeom>
          <a:ln w="158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26878"/>
              </p:ext>
            </p:extLst>
          </p:nvPr>
        </p:nvGraphicFramePr>
        <p:xfrm>
          <a:off x="561181" y="693785"/>
          <a:ext cx="6084422" cy="8290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258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58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58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258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 bwMode="auto">
          <a:xfrm>
            <a:off x="483178" y="307231"/>
            <a:ext cx="4398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50" b="1" dirty="0">
                <a:latin typeface="Calibri"/>
                <a:ea typeface="Calibri"/>
              </a:rPr>
              <a:t>Erweiterung – Formen komplex suchen</a:t>
            </a:r>
            <a:r>
              <a:rPr lang="de-DE" sz="1050" dirty="0"/>
              <a:t> </a:t>
            </a:r>
          </a:p>
        </p:txBody>
      </p:sp>
      <p:sp>
        <p:nvSpPr>
          <p:cNvPr id="5" name="Rectangle 3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63259" y="9511407"/>
            <a:ext cx="654730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defTabSz="914400">
              <a:defRPr/>
            </a:pPr>
            <a:r>
              <a:rPr lang="de-DE" sz="1100" dirty="0">
                <a:solidFill>
                  <a:srgbClr val="808080"/>
                </a:solidFill>
                <a:latin typeface="Calibri"/>
                <a:ea typeface="Calibri"/>
                <a:cs typeface="Times New Roman"/>
              </a:rPr>
              <a:t>	Mathe inklusiv mit PIKAS – 2024</a:t>
            </a:r>
            <a:endParaRPr lang="de-DE" dirty="0"/>
          </a:p>
        </p:txBody>
      </p:sp>
      <p:sp>
        <p:nvSpPr>
          <p:cNvPr id="3" name="Flussdiagramm: Prozess 60"/>
          <p:cNvSpPr/>
          <p:nvPr/>
        </p:nvSpPr>
        <p:spPr bwMode="auto">
          <a:xfrm>
            <a:off x="1590232" y="1469475"/>
            <a:ext cx="997830" cy="970716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6" name="Textfeld 5"/>
          <p:cNvSpPr txBox="1"/>
          <p:nvPr/>
        </p:nvSpPr>
        <p:spPr bwMode="auto">
          <a:xfrm>
            <a:off x="1044574" y="3163700"/>
            <a:ext cx="204481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 alle:</a:t>
            </a:r>
            <a:endParaRPr/>
          </a:p>
        </p:txBody>
      </p:sp>
      <p:sp>
        <p:nvSpPr>
          <p:cNvPr id="7" name="Textfeld 6"/>
          <p:cNvSpPr txBox="1"/>
          <p:nvPr/>
        </p:nvSpPr>
        <p:spPr bwMode="auto">
          <a:xfrm>
            <a:off x="4034340" y="3155157"/>
            <a:ext cx="204481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Finde:</a:t>
            </a:r>
            <a:endParaRPr/>
          </a:p>
        </p:txBody>
      </p:sp>
      <p:sp>
        <p:nvSpPr>
          <p:cNvPr id="8" name="Textfeld 7"/>
          <p:cNvSpPr txBox="1"/>
          <p:nvPr/>
        </p:nvSpPr>
        <p:spPr bwMode="auto">
          <a:xfrm>
            <a:off x="1082738" y="5195207"/>
            <a:ext cx="204481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Finde:</a:t>
            </a:r>
            <a:endParaRPr/>
          </a:p>
        </p:txBody>
      </p:sp>
      <p:sp>
        <p:nvSpPr>
          <p:cNvPr id="9" name="Textfeld 8"/>
          <p:cNvSpPr txBox="1"/>
          <p:nvPr/>
        </p:nvSpPr>
        <p:spPr bwMode="auto">
          <a:xfrm>
            <a:off x="4032666" y="5193545"/>
            <a:ext cx="204481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Finde:</a:t>
            </a:r>
            <a:endParaRPr/>
          </a:p>
        </p:txBody>
      </p:sp>
      <p:sp>
        <p:nvSpPr>
          <p:cNvPr id="11" name="Textfeld 10"/>
          <p:cNvSpPr txBox="1"/>
          <p:nvPr/>
        </p:nvSpPr>
        <p:spPr bwMode="auto">
          <a:xfrm>
            <a:off x="4032666" y="7226684"/>
            <a:ext cx="204481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 alle:</a:t>
            </a:r>
            <a:endParaRPr/>
          </a:p>
        </p:txBody>
      </p:sp>
      <p:sp>
        <p:nvSpPr>
          <p:cNvPr id="13" name="Gleichschenkliges Dreieck 97"/>
          <p:cNvSpPr/>
          <p:nvPr/>
        </p:nvSpPr>
        <p:spPr bwMode="auto">
          <a:xfrm>
            <a:off x="4667552" y="5656162"/>
            <a:ext cx="834975" cy="99887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14" name="Flussdiagramm: Verbinder 132"/>
          <p:cNvSpPr/>
          <p:nvPr/>
        </p:nvSpPr>
        <p:spPr bwMode="auto">
          <a:xfrm>
            <a:off x="4726542" y="7901075"/>
            <a:ext cx="670911" cy="644339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15" name="Raute 5"/>
          <p:cNvSpPr/>
          <p:nvPr/>
        </p:nvSpPr>
        <p:spPr bwMode="auto">
          <a:xfrm>
            <a:off x="1781201" y="5601925"/>
            <a:ext cx="689388" cy="900227"/>
          </a:xfrm>
          <a:custGeom>
            <a:avLst/>
            <a:gdLst>
              <a:gd name="connsiteX0" fmla="*/ 0 w 1612265"/>
              <a:gd name="connsiteY0" fmla="*/ 984885 h 1969770"/>
              <a:gd name="connsiteX1" fmla="*/ 806133 w 1612265"/>
              <a:gd name="connsiteY1" fmla="*/ 0 h 1969770"/>
              <a:gd name="connsiteX2" fmla="*/ 1612265 w 1612265"/>
              <a:gd name="connsiteY2" fmla="*/ 984885 h 1969770"/>
              <a:gd name="connsiteX3" fmla="*/ 806133 w 1612265"/>
              <a:gd name="connsiteY3" fmla="*/ 1969770 h 1969770"/>
              <a:gd name="connsiteX4" fmla="*/ 0 w 1612265"/>
              <a:gd name="connsiteY4" fmla="*/ 984885 h 1969770"/>
              <a:gd name="connsiteX0" fmla="*/ 0 w 1612265"/>
              <a:gd name="connsiteY0" fmla="*/ 984885 h 1979862"/>
              <a:gd name="connsiteX1" fmla="*/ 806133 w 1612265"/>
              <a:gd name="connsiteY1" fmla="*/ 0 h 1979862"/>
              <a:gd name="connsiteX2" fmla="*/ 1612265 w 1612265"/>
              <a:gd name="connsiteY2" fmla="*/ 984885 h 1979862"/>
              <a:gd name="connsiteX3" fmla="*/ 807758 w 1612265"/>
              <a:gd name="connsiteY3" fmla="*/ 1979862 h 1979862"/>
              <a:gd name="connsiteX4" fmla="*/ 0 w 1612265"/>
              <a:gd name="connsiteY4" fmla="*/ 984885 h 1979862"/>
              <a:gd name="connsiteX0" fmla="*/ 0 w 1612265"/>
              <a:gd name="connsiteY0" fmla="*/ 984885 h 2502199"/>
              <a:gd name="connsiteX1" fmla="*/ 806133 w 1612265"/>
              <a:gd name="connsiteY1" fmla="*/ 0 h 2502199"/>
              <a:gd name="connsiteX2" fmla="*/ 1612265 w 1612265"/>
              <a:gd name="connsiteY2" fmla="*/ 984885 h 2502199"/>
              <a:gd name="connsiteX3" fmla="*/ 827162 w 1612265"/>
              <a:gd name="connsiteY3" fmla="*/ 2502199 h 2502199"/>
              <a:gd name="connsiteX4" fmla="*/ 0 w 1612265"/>
              <a:gd name="connsiteY4" fmla="*/ 984885 h 2502199"/>
              <a:gd name="connsiteX0" fmla="*/ 0 w 1612265"/>
              <a:gd name="connsiteY0" fmla="*/ 984885 h 2606879"/>
              <a:gd name="connsiteX1" fmla="*/ 806133 w 1612265"/>
              <a:gd name="connsiteY1" fmla="*/ 0 h 2606879"/>
              <a:gd name="connsiteX2" fmla="*/ 1612265 w 1612265"/>
              <a:gd name="connsiteY2" fmla="*/ 984885 h 2606879"/>
              <a:gd name="connsiteX3" fmla="*/ 836251 w 1612265"/>
              <a:gd name="connsiteY3" fmla="*/ 2606879 h 2606879"/>
              <a:gd name="connsiteX4" fmla="*/ 0 w 1612265"/>
              <a:gd name="connsiteY4" fmla="*/ 984885 h 260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265" h="2606879" extrusionOk="0">
                <a:moveTo>
                  <a:pt x="0" y="984885"/>
                </a:moveTo>
                <a:lnTo>
                  <a:pt x="806133" y="0"/>
                </a:lnTo>
                <a:lnTo>
                  <a:pt x="1612265" y="984885"/>
                </a:lnTo>
                <a:lnTo>
                  <a:pt x="836251" y="2606879"/>
                </a:lnTo>
                <a:lnTo>
                  <a:pt x="0" y="98488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6" name="Rechteck 15"/>
          <p:cNvSpPr/>
          <p:nvPr/>
        </p:nvSpPr>
        <p:spPr bwMode="auto">
          <a:xfrm>
            <a:off x="1748726" y="1305751"/>
            <a:ext cx="667820" cy="1315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Rechteck 16"/>
          <p:cNvSpPr/>
          <p:nvPr/>
        </p:nvSpPr>
        <p:spPr bwMode="auto">
          <a:xfrm rot="5400000">
            <a:off x="1711641" y="1304245"/>
            <a:ext cx="667820" cy="1315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18"/>
          <p:cNvSpPr/>
          <p:nvPr/>
        </p:nvSpPr>
        <p:spPr bwMode="auto">
          <a:xfrm>
            <a:off x="4711653" y="1296261"/>
            <a:ext cx="934948" cy="1315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 bwMode="auto">
          <a:xfrm rot="5400000">
            <a:off x="1887036" y="5529128"/>
            <a:ext cx="555580" cy="107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" name="Rechteck 37"/>
          <p:cNvSpPr/>
          <p:nvPr/>
        </p:nvSpPr>
        <p:spPr bwMode="auto">
          <a:xfrm rot="6014242">
            <a:off x="4769872" y="5786082"/>
            <a:ext cx="768911" cy="1198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9" name="Rechteck 38"/>
          <p:cNvSpPr/>
          <p:nvPr/>
        </p:nvSpPr>
        <p:spPr bwMode="auto">
          <a:xfrm rot="7450036">
            <a:off x="4739283" y="7676846"/>
            <a:ext cx="626723" cy="86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Flussdiagramm: Prozess 28"/>
          <p:cNvSpPr/>
          <p:nvPr/>
        </p:nvSpPr>
        <p:spPr bwMode="auto">
          <a:xfrm>
            <a:off x="1620868" y="7748785"/>
            <a:ext cx="1361636" cy="791394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41" name="Rechteck 40"/>
          <p:cNvSpPr/>
          <p:nvPr/>
        </p:nvSpPr>
        <p:spPr bwMode="auto">
          <a:xfrm rot="7450036">
            <a:off x="2076239" y="7283227"/>
            <a:ext cx="1022020" cy="1367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2" name="Flussdiagramm: Prozess 28"/>
          <p:cNvSpPr/>
          <p:nvPr/>
        </p:nvSpPr>
        <p:spPr bwMode="auto">
          <a:xfrm>
            <a:off x="1416091" y="3673362"/>
            <a:ext cx="1361636" cy="791394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43" name="Rechteck 42"/>
          <p:cNvSpPr/>
          <p:nvPr/>
        </p:nvSpPr>
        <p:spPr bwMode="auto">
          <a:xfrm rot="10800000">
            <a:off x="1309353" y="3689123"/>
            <a:ext cx="1756662" cy="760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Flussdiagramm: Prozess 28"/>
          <p:cNvSpPr/>
          <p:nvPr/>
        </p:nvSpPr>
        <p:spPr bwMode="auto">
          <a:xfrm rot="2568044">
            <a:off x="4753366" y="3701177"/>
            <a:ext cx="627861" cy="627373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450"/>
          </a:p>
        </p:txBody>
      </p:sp>
      <p:sp>
        <p:nvSpPr>
          <p:cNvPr id="45" name="Rechteck 44"/>
          <p:cNvSpPr/>
          <p:nvPr/>
        </p:nvSpPr>
        <p:spPr bwMode="auto">
          <a:xfrm rot="13393658">
            <a:off x="4781783" y="3615028"/>
            <a:ext cx="587710" cy="77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" name="Textfeld 45"/>
          <p:cNvSpPr txBox="1"/>
          <p:nvPr/>
        </p:nvSpPr>
        <p:spPr bwMode="auto">
          <a:xfrm>
            <a:off x="1060232" y="1135508"/>
            <a:ext cx="204481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Finde:</a:t>
            </a:r>
            <a:endParaRPr/>
          </a:p>
        </p:txBody>
      </p:sp>
      <p:sp>
        <p:nvSpPr>
          <p:cNvPr id="47" name="Textfeld 46"/>
          <p:cNvSpPr txBox="1"/>
          <p:nvPr/>
        </p:nvSpPr>
        <p:spPr bwMode="auto">
          <a:xfrm>
            <a:off x="4034340" y="1131713"/>
            <a:ext cx="204481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 zwei:</a:t>
            </a:r>
            <a:endParaRPr/>
          </a:p>
        </p:txBody>
      </p:sp>
      <p:sp>
        <p:nvSpPr>
          <p:cNvPr id="27" name="Rechteck 26"/>
          <p:cNvSpPr/>
          <p:nvPr/>
        </p:nvSpPr>
        <p:spPr bwMode="auto">
          <a:xfrm>
            <a:off x="561181" y="693791"/>
            <a:ext cx="6084422" cy="829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8" name="Grafik 134597236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/>
        </p:blipFill>
        <p:spPr bwMode="auto">
          <a:xfrm>
            <a:off x="561186" y="9343117"/>
            <a:ext cx="1763713" cy="47625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 bwMode="auto">
          <a:xfrm>
            <a:off x="1074505" y="7220231"/>
            <a:ext cx="204481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50">
                <a:latin typeface="Grundschrift"/>
              </a:rPr>
              <a:t>Finde:</a:t>
            </a:r>
            <a:endParaRPr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F59C66-2539-6213-9549-D8B9BCE3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50" b="1" dirty="0"/>
              <a:t>7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9495E078-5BFF-3E85-29DE-C7E276756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411232" y="1841197"/>
            <a:ext cx="355602" cy="40894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BED2BA3-7E09-56D3-0695-438F4541B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94984" y="1838935"/>
            <a:ext cx="355602" cy="408942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060C6A0-2C6B-6378-6A55-D9121FD5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66915" y="1838935"/>
            <a:ext cx="355602" cy="408942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477EE99-54D2-99E8-8D8F-C92FA1005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64417" y="1838935"/>
            <a:ext cx="355602" cy="4089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329</Words>
  <Application>Microsoft Macintosh PowerPoint</Application>
  <DocSecurity>0</DocSecurity>
  <PresentationFormat>Benutzerdefiniert</PresentationFormat>
  <Paragraphs>76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Grundschrift</vt:lpstr>
      <vt:lpstr>Verdana</vt:lpstr>
      <vt:lpstr>Office</vt:lpstr>
      <vt:lpstr>Materialpaket </vt:lpstr>
      <vt:lpstr>Materialpaket  Formen sortieren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Materialpaket</dc:title>
  <dc:subject/>
  <dc:creator>Zorana Miletic</dc:creator>
  <cp:keywords/>
  <dc:description/>
  <cp:lastModifiedBy>Amely Martens</cp:lastModifiedBy>
  <cp:revision>38</cp:revision>
  <dcterms:created xsi:type="dcterms:W3CDTF">2023-11-14T18:38:27Z</dcterms:created>
  <dcterms:modified xsi:type="dcterms:W3CDTF">2025-06-07T12:03:46Z</dcterms:modified>
  <cp:category/>
  <dc:identifier/>
  <cp:contentStatus/>
  <dc:language/>
  <cp:version/>
</cp:coreProperties>
</file>