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1" r:id="rId1"/>
  </p:sldMasterIdLst>
  <p:notesMasterIdLst>
    <p:notesMasterId r:id="rId18"/>
  </p:notesMasterIdLst>
  <p:sldIdLst>
    <p:sldId id="3105" r:id="rId2"/>
    <p:sldId id="3102" r:id="rId3"/>
    <p:sldId id="3106" r:id="rId4"/>
    <p:sldId id="3107" r:id="rId5"/>
    <p:sldId id="3110" r:id="rId6"/>
    <p:sldId id="3108" r:id="rId7"/>
    <p:sldId id="3109" r:id="rId8"/>
    <p:sldId id="3111" r:id="rId9"/>
    <p:sldId id="3112" r:id="rId10"/>
    <p:sldId id="3113" r:id="rId11"/>
    <p:sldId id="3114" r:id="rId12"/>
    <p:sldId id="3103" r:id="rId13"/>
    <p:sldId id="3115" r:id="rId14"/>
    <p:sldId id="3116" r:id="rId15"/>
    <p:sldId id="3117" r:id="rId16"/>
    <p:sldId id="3118" r:id="rId17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8A7F075E-ED35-607A-7C86-85162BB25A94}" name="Hannah Wesker" initials="HW" userId="Hannah Wesker" providerId="None"/>
  <p188:author id="{3BFB7FD0-AD28-EBA4-73D8-07FD35783BFE}" name="Anna Köster" initials="AK" userId="1d8723e6fc3f1996" providerId="Windows Live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27D8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8908"/>
    <p:restoredTop sz="69333"/>
  </p:normalViewPr>
  <p:slideViewPr>
    <p:cSldViewPr snapToGrid="0">
      <p:cViewPr varScale="1">
        <p:scale>
          <a:sx n="84" d="100"/>
          <a:sy n="84" d="100"/>
        </p:scale>
        <p:origin x="1464" y="184"/>
      </p:cViewPr>
      <p:guideLst/>
    </p:cSldViewPr>
  </p:slideViewPr>
  <p:notesTextViewPr>
    <p:cViewPr>
      <p:scale>
        <a:sx n="200" d="100"/>
        <a:sy n="2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microsoft.com/office/2018/10/relationships/authors" Target="authors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AD0C793-7FB3-B349-B371-FA4085F2BD4C}" type="datetimeFigureOut">
              <a:rPr lang="de-DE" smtClean="0"/>
              <a:t>13.04.26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200150" y="1143000"/>
            <a:ext cx="44577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3A4F079-F250-8D4F-9438-B745E16FAD5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155428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/>
              <a:t>432, 723, 281, 165, 556, 394, 619, 468, 274, 347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3A4F079-F250-8D4F-9438-B745E16FAD56}" type="slidenum">
              <a:rPr lang="de-DE" smtClean="0"/>
              <a:t>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8178235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3A4F079-F250-8D4F-9438-B745E16FAD56}" type="slidenum">
              <a:rPr lang="de-DE" smtClean="0"/>
              <a:t>15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372567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  <a:endParaRPr lang="en-US" dirty="0"/>
          </a:p>
        </p:txBody>
      </p:sp>
      <p:pic>
        <p:nvPicPr>
          <p:cNvPr id="7" name="Grafik 6" descr="Logo">
            <a:extLst>
              <a:ext uri="{FF2B5EF4-FFF2-40B4-BE49-F238E27FC236}">
                <a16:creationId xmlns:a16="http://schemas.microsoft.com/office/drawing/2014/main" id="{97E29CF7-0140-5D79-0F4A-CC02AE2A913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3160" r="43412"/>
          <a:stretch/>
        </p:blipFill>
        <p:spPr bwMode="auto">
          <a:xfrm>
            <a:off x="85374" y="6470435"/>
            <a:ext cx="810659" cy="336847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8" name="Textfeld 7">
            <a:extLst>
              <a:ext uri="{FF2B5EF4-FFF2-40B4-BE49-F238E27FC236}">
                <a16:creationId xmlns:a16="http://schemas.microsoft.com/office/drawing/2014/main" id="{01420460-367C-0021-42B0-99C9050C8FA0}"/>
              </a:ext>
            </a:extLst>
          </p:cNvPr>
          <p:cNvSpPr txBox="1"/>
          <p:nvPr userDrawn="1"/>
        </p:nvSpPr>
        <p:spPr>
          <a:xfrm>
            <a:off x="7846620" y="6543976"/>
            <a:ext cx="2173684" cy="25423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sz="1052" dirty="0">
                <a:solidFill>
                  <a:schemeClr val="bg1">
                    <a:lumMod val="50000"/>
                  </a:scheme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Mathe inklusiv mit PIKAS – 2026 ©</a:t>
            </a:r>
          </a:p>
        </p:txBody>
      </p:sp>
      <p:pic>
        <p:nvPicPr>
          <p:cNvPr id="9" name="Grafik 8">
            <a:extLst>
              <a:ext uri="{FF2B5EF4-FFF2-40B4-BE49-F238E27FC236}">
                <a16:creationId xmlns:a16="http://schemas.microsoft.com/office/drawing/2014/main" id="{8C3FF2B7-A33E-3393-AFE8-79B7542A260F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4426060" y="6491358"/>
            <a:ext cx="857931" cy="2995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72845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CADD0B-C611-D644-84FF-07F35951F15D}" type="datetimeFigureOut">
              <a:rPr lang="de-DE" smtClean="0"/>
              <a:t>13.04.26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F4DA78-82F9-EC4C-93EF-0593462EF5A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760999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CADD0B-C611-D644-84FF-07F35951F15D}" type="datetimeFigureOut">
              <a:rPr lang="de-DE" smtClean="0"/>
              <a:t>13.04.26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F4DA78-82F9-EC4C-93EF-0593462EF5A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3258358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freie Gestal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529144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CADD0B-C611-D644-84FF-07F35951F15D}" type="datetimeFigureOut">
              <a:rPr lang="de-DE" smtClean="0"/>
              <a:t>13.04.26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F4DA78-82F9-EC4C-93EF-0593462EF5A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509983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CADD0B-C611-D644-84FF-07F35951F15D}" type="datetimeFigureOut">
              <a:rPr lang="de-DE" smtClean="0"/>
              <a:t>13.04.26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F4DA78-82F9-EC4C-93EF-0593462EF5A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673805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CADD0B-C611-D644-84FF-07F35951F15D}" type="datetimeFigureOut">
              <a:rPr lang="de-DE" smtClean="0"/>
              <a:t>13.04.26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F4DA78-82F9-EC4C-93EF-0593462EF5A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054918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6"/>
            <a:ext cx="8543925" cy="1325563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CADD0B-C611-D644-84FF-07F35951F15D}" type="datetimeFigureOut">
              <a:rPr lang="de-DE" smtClean="0"/>
              <a:t>13.04.26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F4DA78-82F9-EC4C-93EF-0593462EF5A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686737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CADD0B-C611-D644-84FF-07F35951F15D}" type="datetimeFigureOut">
              <a:rPr lang="de-DE" smtClean="0"/>
              <a:t>13.04.26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F4DA78-82F9-EC4C-93EF-0593462EF5A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666145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CADD0B-C611-D644-84FF-07F35951F15D}" type="datetimeFigureOut">
              <a:rPr lang="de-DE" smtClean="0"/>
              <a:t>13.04.26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F4DA78-82F9-EC4C-93EF-0593462EF5A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715008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6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CADD0B-C611-D644-84FF-07F35951F15D}" type="datetimeFigureOut">
              <a:rPr lang="de-DE" smtClean="0"/>
              <a:t>13.04.26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F4DA78-82F9-EC4C-93EF-0593462EF5A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697557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6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CADD0B-C611-D644-84FF-07F35951F15D}" type="datetimeFigureOut">
              <a:rPr lang="de-DE" smtClean="0"/>
              <a:t>13.04.26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F4DA78-82F9-EC4C-93EF-0593462EF5A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100509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6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CADD0B-C611-D644-84FF-07F35951F15D}" type="datetimeFigureOut">
              <a:rPr lang="de-DE" smtClean="0"/>
              <a:t>13.04.26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F4DA78-82F9-EC4C-93EF-0593462EF5A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234761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feld 3">
            <a:extLst>
              <a:ext uri="{FF2B5EF4-FFF2-40B4-BE49-F238E27FC236}">
                <a16:creationId xmlns:a16="http://schemas.microsoft.com/office/drawing/2014/main" id="{5A438763-1D7D-D2D0-549E-42F626D1FBB8}"/>
              </a:ext>
            </a:extLst>
          </p:cNvPr>
          <p:cNvSpPr txBox="1"/>
          <p:nvPr/>
        </p:nvSpPr>
        <p:spPr>
          <a:xfrm>
            <a:off x="244928" y="261257"/>
            <a:ext cx="9416144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b="1" dirty="0"/>
              <a:t>Quartettkarten</a:t>
            </a:r>
          </a:p>
          <a:p>
            <a:r>
              <a:rPr lang="de-DE" sz="2400" dirty="0"/>
              <a:t>Die folgenden Karten sind anpassbar. Sie können die vorgeschlagenen Zahlwörter innerhalb der PowerPoint bei Bedarf anpassen und ergänzen. Außerdem können Sie die Beschriftung der jeweiligen Karte (Zahlwort, </a:t>
            </a:r>
            <a:r>
              <a:rPr lang="de-DE" sz="2400" dirty="0" err="1"/>
              <a:t>Zahlbild</a:t>
            </a:r>
            <a:r>
              <a:rPr lang="de-DE" sz="2400" dirty="0"/>
              <a:t>, …) ändern, wenn die Kinder andere Zahldarstellungen nutzen sollen.</a:t>
            </a:r>
          </a:p>
          <a:p>
            <a:endParaRPr lang="de-DE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2400" dirty="0"/>
              <a:t>Folie 2–11: Quartettkarten </a:t>
            </a:r>
            <a:r>
              <a:rPr lang="de-DE" sz="2400" dirty="0">
                <a:sym typeface="Wingdings" pitchFamily="2" charset="2"/>
              </a:rPr>
              <a:t> 1 Folie = 1 Quartett</a:t>
            </a:r>
            <a:endParaRPr lang="de-DE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2400" dirty="0"/>
              <a:t>Folie 12–16: reduzierte Quartettkarten (</a:t>
            </a:r>
            <a:r>
              <a:rPr lang="de-DE" sz="2400" dirty="0" err="1"/>
              <a:t>Duettkarten</a:t>
            </a:r>
            <a:r>
              <a:rPr lang="de-DE" sz="2400" dirty="0"/>
              <a:t>) </a:t>
            </a:r>
            <a:r>
              <a:rPr lang="de-DE" sz="2400" dirty="0">
                <a:sym typeface="Wingdings" pitchFamily="2" charset="2"/>
              </a:rPr>
              <a:t> 1 Folie = 2 Duos</a:t>
            </a:r>
            <a:endParaRPr lang="de-DE" sz="2400" dirty="0"/>
          </a:p>
        </p:txBody>
      </p:sp>
    </p:spTree>
    <p:extLst>
      <p:ext uri="{BB962C8B-B14F-4D97-AF65-F5344CB8AC3E}">
        <p14:creationId xmlns:p14="http://schemas.microsoft.com/office/powerpoint/2010/main" val="16126977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8020AE7-5C38-32A2-49BC-ABE88621BA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>
            <a:extLst>
              <a:ext uri="{FF2B5EF4-FFF2-40B4-BE49-F238E27FC236}">
                <a16:creationId xmlns:a16="http://schemas.microsoft.com/office/drawing/2014/main" id="{3E849241-D5B3-8614-2D45-F39187A608E2}"/>
              </a:ext>
            </a:extLst>
          </p:cNvPr>
          <p:cNvSpPr/>
          <p:nvPr/>
        </p:nvSpPr>
        <p:spPr>
          <a:xfrm>
            <a:off x="0" y="0"/>
            <a:ext cx="4953000" cy="3429000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3" name="Rechteck 2">
            <a:extLst>
              <a:ext uri="{FF2B5EF4-FFF2-40B4-BE49-F238E27FC236}">
                <a16:creationId xmlns:a16="http://schemas.microsoft.com/office/drawing/2014/main" id="{E5BED841-FD2D-A18D-7A65-C8FCF3F858EE}"/>
              </a:ext>
            </a:extLst>
          </p:cNvPr>
          <p:cNvSpPr/>
          <p:nvPr/>
        </p:nvSpPr>
        <p:spPr>
          <a:xfrm>
            <a:off x="4953000" y="3429000"/>
            <a:ext cx="4953000" cy="3429000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" name="Rechteck 3">
            <a:extLst>
              <a:ext uri="{FF2B5EF4-FFF2-40B4-BE49-F238E27FC236}">
                <a16:creationId xmlns:a16="http://schemas.microsoft.com/office/drawing/2014/main" id="{0F36B577-3FA3-AE83-273F-3D43E441ED28}"/>
              </a:ext>
            </a:extLst>
          </p:cNvPr>
          <p:cNvSpPr/>
          <p:nvPr/>
        </p:nvSpPr>
        <p:spPr>
          <a:xfrm>
            <a:off x="4953000" y="0"/>
            <a:ext cx="4953000" cy="3429000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Rechteck 4">
            <a:extLst>
              <a:ext uri="{FF2B5EF4-FFF2-40B4-BE49-F238E27FC236}">
                <a16:creationId xmlns:a16="http://schemas.microsoft.com/office/drawing/2014/main" id="{96913D50-30FD-7CFD-551A-66D09D8AAF5F}"/>
              </a:ext>
            </a:extLst>
          </p:cNvPr>
          <p:cNvSpPr/>
          <p:nvPr/>
        </p:nvSpPr>
        <p:spPr>
          <a:xfrm>
            <a:off x="0" y="3429000"/>
            <a:ext cx="4953000" cy="3429000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7" name="Textfeld 6">
            <a:extLst>
              <a:ext uri="{FF2B5EF4-FFF2-40B4-BE49-F238E27FC236}">
                <a16:creationId xmlns:a16="http://schemas.microsoft.com/office/drawing/2014/main" id="{D2141265-4D9E-B5BA-61FF-CC396610A51A}"/>
              </a:ext>
            </a:extLst>
          </p:cNvPr>
          <p:cNvSpPr txBox="1"/>
          <p:nvPr/>
        </p:nvSpPr>
        <p:spPr>
          <a:xfrm>
            <a:off x="8391026" y="188500"/>
            <a:ext cx="12224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78606" indent="-278606" algn="r">
              <a:spcBef>
                <a:spcPts val="325"/>
              </a:spcBef>
            </a:pPr>
            <a:r>
              <a:rPr lang="de-DE" dirty="0">
                <a:latin typeface="Grundschrift" panose="03010100010101010101" pitchFamily="66" charset="0"/>
                <a:cs typeface="Calibri"/>
              </a:rPr>
              <a:t>Zahlbild</a:t>
            </a:r>
            <a:endParaRPr lang="de-DE" sz="1463" dirty="0">
              <a:latin typeface="Grundschrift" panose="03010100010101010101" pitchFamily="66" charset="0"/>
              <a:cs typeface="Calibri"/>
            </a:endParaRPr>
          </a:p>
        </p:txBody>
      </p:sp>
      <p:sp>
        <p:nvSpPr>
          <p:cNvPr id="8" name="Textfeld 7">
            <a:extLst>
              <a:ext uri="{FF2B5EF4-FFF2-40B4-BE49-F238E27FC236}">
                <a16:creationId xmlns:a16="http://schemas.microsoft.com/office/drawing/2014/main" id="{AFCC754C-7F64-7C23-4220-512B156DC40D}"/>
              </a:ext>
            </a:extLst>
          </p:cNvPr>
          <p:cNvSpPr txBox="1"/>
          <p:nvPr/>
        </p:nvSpPr>
        <p:spPr>
          <a:xfrm>
            <a:off x="8826455" y="3617500"/>
            <a:ext cx="7869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78606" indent="-278606" algn="r">
              <a:spcBef>
                <a:spcPts val="325"/>
              </a:spcBef>
            </a:pPr>
            <a:r>
              <a:rPr lang="de-DE" dirty="0">
                <a:latin typeface="Grundschrift" panose="03010100010101010101" pitchFamily="66" charset="0"/>
                <a:cs typeface="Calibri"/>
              </a:rPr>
              <a:t>Zahl</a:t>
            </a:r>
            <a:endParaRPr lang="de-DE" sz="1463" dirty="0">
              <a:latin typeface="Grundschrift" panose="03010100010101010101" pitchFamily="66" charset="0"/>
              <a:cs typeface="Calibri"/>
            </a:endParaRPr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id="{C8B9B88A-614D-BBBB-DB3B-851D90B134ED}"/>
              </a:ext>
            </a:extLst>
          </p:cNvPr>
          <p:cNvSpPr txBox="1"/>
          <p:nvPr/>
        </p:nvSpPr>
        <p:spPr>
          <a:xfrm>
            <a:off x="3091545" y="3617500"/>
            <a:ext cx="15688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78606" indent="-278606" algn="r">
              <a:spcBef>
                <a:spcPts val="325"/>
              </a:spcBef>
            </a:pPr>
            <a:r>
              <a:rPr lang="de-DE" dirty="0">
                <a:latin typeface="Grundschrift" panose="03010100010101010101" pitchFamily="66" charset="0"/>
                <a:cs typeface="Calibri"/>
              </a:rPr>
              <a:t>Plus-Aufgabe</a:t>
            </a:r>
            <a:endParaRPr lang="de-DE" sz="2000" dirty="0">
              <a:latin typeface="Grundschrift" panose="03010100010101010101" pitchFamily="66" charset="0"/>
              <a:cs typeface="Calibri"/>
            </a:endParaRPr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61CEDFA0-A5A2-288D-279F-C9C34167804F}"/>
              </a:ext>
            </a:extLst>
          </p:cNvPr>
          <p:cNvSpPr txBox="1"/>
          <p:nvPr/>
        </p:nvSpPr>
        <p:spPr>
          <a:xfrm>
            <a:off x="3460828" y="188500"/>
            <a:ext cx="11996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78606" indent="-278606" algn="r">
              <a:spcBef>
                <a:spcPts val="325"/>
              </a:spcBef>
            </a:pPr>
            <a:r>
              <a:rPr lang="de-DE" dirty="0">
                <a:latin typeface="Grundschrift" panose="03010100010101010101" pitchFamily="66" charset="0"/>
                <a:cs typeface="Calibri"/>
              </a:rPr>
              <a:t>Zahlwort</a:t>
            </a:r>
            <a:endParaRPr lang="de-DE" sz="1463" dirty="0">
              <a:latin typeface="Grundschrift" panose="03010100010101010101" pitchFamily="66" charset="0"/>
              <a:cs typeface="Calibri"/>
            </a:endParaRPr>
          </a:p>
        </p:txBody>
      </p:sp>
      <p:sp>
        <p:nvSpPr>
          <p:cNvPr id="12" name="Textfeld 11">
            <a:extLst>
              <a:ext uri="{FF2B5EF4-FFF2-40B4-BE49-F238E27FC236}">
                <a16:creationId xmlns:a16="http://schemas.microsoft.com/office/drawing/2014/main" id="{049C5FFC-FC9E-E9CC-E522-A94B01D30BC5}"/>
              </a:ext>
            </a:extLst>
          </p:cNvPr>
          <p:cNvSpPr txBox="1"/>
          <p:nvPr/>
        </p:nvSpPr>
        <p:spPr>
          <a:xfrm>
            <a:off x="627533" y="1530000"/>
            <a:ext cx="3683060" cy="46166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r>
              <a:rPr lang="de-DE" sz="2400" dirty="0">
                <a:latin typeface="Grundschrift" panose="03010100010101010101" pitchFamily="66" charset="0"/>
              </a:rPr>
              <a:t>zweihundertvierundsiebzig</a:t>
            </a:r>
            <a:endParaRPr lang="de-DE" dirty="0">
              <a:latin typeface="Grundschrift" panose="03010100010101010101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495579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A95557F-A87D-84F1-BB06-F2C15C0AEBC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>
            <a:extLst>
              <a:ext uri="{FF2B5EF4-FFF2-40B4-BE49-F238E27FC236}">
                <a16:creationId xmlns:a16="http://schemas.microsoft.com/office/drawing/2014/main" id="{54E26285-7EEF-61C1-B070-A4D0553F9EC2}"/>
              </a:ext>
            </a:extLst>
          </p:cNvPr>
          <p:cNvSpPr/>
          <p:nvPr/>
        </p:nvSpPr>
        <p:spPr>
          <a:xfrm>
            <a:off x="0" y="0"/>
            <a:ext cx="4953000" cy="3429000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3" name="Rechteck 2">
            <a:extLst>
              <a:ext uri="{FF2B5EF4-FFF2-40B4-BE49-F238E27FC236}">
                <a16:creationId xmlns:a16="http://schemas.microsoft.com/office/drawing/2014/main" id="{BADAC242-6A71-0CD3-2CBA-14265842A040}"/>
              </a:ext>
            </a:extLst>
          </p:cNvPr>
          <p:cNvSpPr/>
          <p:nvPr/>
        </p:nvSpPr>
        <p:spPr>
          <a:xfrm>
            <a:off x="4953000" y="3429000"/>
            <a:ext cx="4953000" cy="3429000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" name="Rechteck 3">
            <a:extLst>
              <a:ext uri="{FF2B5EF4-FFF2-40B4-BE49-F238E27FC236}">
                <a16:creationId xmlns:a16="http://schemas.microsoft.com/office/drawing/2014/main" id="{00425902-A78E-7F9C-25A1-22BE36DF8C23}"/>
              </a:ext>
            </a:extLst>
          </p:cNvPr>
          <p:cNvSpPr/>
          <p:nvPr/>
        </p:nvSpPr>
        <p:spPr>
          <a:xfrm>
            <a:off x="4953000" y="0"/>
            <a:ext cx="4953000" cy="3429000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Rechteck 4">
            <a:extLst>
              <a:ext uri="{FF2B5EF4-FFF2-40B4-BE49-F238E27FC236}">
                <a16:creationId xmlns:a16="http://schemas.microsoft.com/office/drawing/2014/main" id="{095160B0-E147-D795-6429-244F941B7985}"/>
              </a:ext>
            </a:extLst>
          </p:cNvPr>
          <p:cNvSpPr/>
          <p:nvPr/>
        </p:nvSpPr>
        <p:spPr>
          <a:xfrm>
            <a:off x="0" y="3429000"/>
            <a:ext cx="4953000" cy="3429000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7" name="Textfeld 6">
            <a:extLst>
              <a:ext uri="{FF2B5EF4-FFF2-40B4-BE49-F238E27FC236}">
                <a16:creationId xmlns:a16="http://schemas.microsoft.com/office/drawing/2014/main" id="{C5C34D30-D8CD-CAAA-3574-CE0A33A34DC9}"/>
              </a:ext>
            </a:extLst>
          </p:cNvPr>
          <p:cNvSpPr txBox="1"/>
          <p:nvPr/>
        </p:nvSpPr>
        <p:spPr>
          <a:xfrm>
            <a:off x="8391026" y="188500"/>
            <a:ext cx="12224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78606" indent="-278606" algn="r">
              <a:spcBef>
                <a:spcPts val="325"/>
              </a:spcBef>
            </a:pPr>
            <a:r>
              <a:rPr lang="de-DE" dirty="0">
                <a:latin typeface="Grundschrift" panose="03010100010101010101" pitchFamily="66" charset="0"/>
                <a:cs typeface="Calibri"/>
              </a:rPr>
              <a:t>Zahlbild</a:t>
            </a:r>
            <a:endParaRPr lang="de-DE" sz="1463" dirty="0">
              <a:latin typeface="Grundschrift" panose="03010100010101010101" pitchFamily="66" charset="0"/>
              <a:cs typeface="Calibri"/>
            </a:endParaRPr>
          </a:p>
        </p:txBody>
      </p:sp>
      <p:sp>
        <p:nvSpPr>
          <p:cNvPr id="8" name="Textfeld 7">
            <a:extLst>
              <a:ext uri="{FF2B5EF4-FFF2-40B4-BE49-F238E27FC236}">
                <a16:creationId xmlns:a16="http://schemas.microsoft.com/office/drawing/2014/main" id="{B061A4BF-A894-74F8-D2A5-3B2D56DBF49A}"/>
              </a:ext>
            </a:extLst>
          </p:cNvPr>
          <p:cNvSpPr txBox="1"/>
          <p:nvPr/>
        </p:nvSpPr>
        <p:spPr>
          <a:xfrm>
            <a:off x="8826455" y="3617500"/>
            <a:ext cx="7869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78606" indent="-278606" algn="r">
              <a:spcBef>
                <a:spcPts val="325"/>
              </a:spcBef>
            </a:pPr>
            <a:r>
              <a:rPr lang="de-DE" dirty="0">
                <a:latin typeface="Grundschrift" panose="03010100010101010101" pitchFamily="66" charset="0"/>
                <a:cs typeface="Calibri"/>
              </a:rPr>
              <a:t>Zahl</a:t>
            </a:r>
            <a:endParaRPr lang="de-DE" sz="1463" dirty="0">
              <a:latin typeface="Grundschrift" panose="03010100010101010101" pitchFamily="66" charset="0"/>
              <a:cs typeface="Calibri"/>
            </a:endParaRPr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id="{26863F95-74F0-126F-0783-5166830FD21B}"/>
              </a:ext>
            </a:extLst>
          </p:cNvPr>
          <p:cNvSpPr txBox="1"/>
          <p:nvPr/>
        </p:nvSpPr>
        <p:spPr>
          <a:xfrm>
            <a:off x="3091545" y="3617500"/>
            <a:ext cx="15688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78606" indent="-278606" algn="r">
              <a:spcBef>
                <a:spcPts val="325"/>
              </a:spcBef>
            </a:pPr>
            <a:r>
              <a:rPr lang="de-DE" dirty="0">
                <a:latin typeface="Grundschrift" panose="03010100010101010101" pitchFamily="66" charset="0"/>
                <a:cs typeface="Calibri"/>
              </a:rPr>
              <a:t>Plus-Aufgabe</a:t>
            </a:r>
            <a:endParaRPr lang="de-DE" sz="2000" dirty="0">
              <a:latin typeface="Grundschrift" panose="03010100010101010101" pitchFamily="66" charset="0"/>
              <a:cs typeface="Calibri"/>
            </a:endParaRPr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03E0B8B5-08B5-A85F-FAF1-D86EC9084ED1}"/>
              </a:ext>
            </a:extLst>
          </p:cNvPr>
          <p:cNvSpPr txBox="1"/>
          <p:nvPr/>
        </p:nvSpPr>
        <p:spPr>
          <a:xfrm>
            <a:off x="3460828" y="188500"/>
            <a:ext cx="11996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78606" indent="-278606" algn="r">
              <a:spcBef>
                <a:spcPts val="325"/>
              </a:spcBef>
            </a:pPr>
            <a:r>
              <a:rPr lang="de-DE" dirty="0">
                <a:latin typeface="Grundschrift" panose="03010100010101010101" pitchFamily="66" charset="0"/>
                <a:cs typeface="Calibri"/>
              </a:rPr>
              <a:t>Zahlwort</a:t>
            </a:r>
            <a:endParaRPr lang="de-DE" sz="1463" dirty="0">
              <a:latin typeface="Grundschrift" panose="03010100010101010101" pitchFamily="66" charset="0"/>
              <a:cs typeface="Calibri"/>
            </a:endParaRPr>
          </a:p>
        </p:txBody>
      </p:sp>
      <p:sp>
        <p:nvSpPr>
          <p:cNvPr id="12" name="Textfeld 11">
            <a:extLst>
              <a:ext uri="{FF2B5EF4-FFF2-40B4-BE49-F238E27FC236}">
                <a16:creationId xmlns:a16="http://schemas.microsoft.com/office/drawing/2014/main" id="{1F2B8A45-8472-1F01-DE4D-2AA3BF8E2E29}"/>
              </a:ext>
            </a:extLst>
          </p:cNvPr>
          <p:cNvSpPr txBox="1"/>
          <p:nvPr/>
        </p:nvSpPr>
        <p:spPr>
          <a:xfrm>
            <a:off x="496956" y="1531750"/>
            <a:ext cx="3898696" cy="46166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r>
              <a:rPr lang="de-DE" sz="2400" dirty="0">
                <a:latin typeface="Grundschrift" panose="03010100010101010101" pitchFamily="66" charset="0"/>
              </a:rPr>
              <a:t>dreihundertsiebenundvierzig</a:t>
            </a:r>
            <a:endParaRPr lang="de-DE" dirty="0">
              <a:latin typeface="Grundschrift" panose="03010100010101010101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4910962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B9047D2-6A41-75A8-6F25-B8DEA674C35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>
            <a:extLst>
              <a:ext uri="{FF2B5EF4-FFF2-40B4-BE49-F238E27FC236}">
                <a16:creationId xmlns:a16="http://schemas.microsoft.com/office/drawing/2014/main" id="{4B661FEA-F43D-8390-7FC7-64B6DAF8F1FB}"/>
              </a:ext>
            </a:extLst>
          </p:cNvPr>
          <p:cNvSpPr/>
          <p:nvPr/>
        </p:nvSpPr>
        <p:spPr>
          <a:xfrm>
            <a:off x="0" y="0"/>
            <a:ext cx="4953000" cy="3429000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3" name="Rechteck 2">
            <a:extLst>
              <a:ext uri="{FF2B5EF4-FFF2-40B4-BE49-F238E27FC236}">
                <a16:creationId xmlns:a16="http://schemas.microsoft.com/office/drawing/2014/main" id="{780DDDBD-EC58-F4E1-03B1-648B81CBDD9B}"/>
              </a:ext>
            </a:extLst>
          </p:cNvPr>
          <p:cNvSpPr/>
          <p:nvPr/>
        </p:nvSpPr>
        <p:spPr>
          <a:xfrm>
            <a:off x="4953000" y="3429000"/>
            <a:ext cx="4953000" cy="3429000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" name="Rechteck 3">
            <a:extLst>
              <a:ext uri="{FF2B5EF4-FFF2-40B4-BE49-F238E27FC236}">
                <a16:creationId xmlns:a16="http://schemas.microsoft.com/office/drawing/2014/main" id="{348F4621-BB2B-E213-B88E-566DA529461D}"/>
              </a:ext>
            </a:extLst>
          </p:cNvPr>
          <p:cNvSpPr/>
          <p:nvPr/>
        </p:nvSpPr>
        <p:spPr>
          <a:xfrm>
            <a:off x="4953000" y="0"/>
            <a:ext cx="4953000" cy="3429000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Rechteck 4">
            <a:extLst>
              <a:ext uri="{FF2B5EF4-FFF2-40B4-BE49-F238E27FC236}">
                <a16:creationId xmlns:a16="http://schemas.microsoft.com/office/drawing/2014/main" id="{9DB4EFBF-C6E3-D414-7C45-41CBB74D4909}"/>
              </a:ext>
            </a:extLst>
          </p:cNvPr>
          <p:cNvSpPr/>
          <p:nvPr/>
        </p:nvSpPr>
        <p:spPr>
          <a:xfrm>
            <a:off x="0" y="3429000"/>
            <a:ext cx="4953000" cy="3429000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7" name="Textfeld 6">
            <a:extLst>
              <a:ext uri="{FF2B5EF4-FFF2-40B4-BE49-F238E27FC236}">
                <a16:creationId xmlns:a16="http://schemas.microsoft.com/office/drawing/2014/main" id="{24AB63AE-B746-E8FA-D6B3-2E652D8EA21F}"/>
              </a:ext>
            </a:extLst>
          </p:cNvPr>
          <p:cNvSpPr txBox="1"/>
          <p:nvPr/>
        </p:nvSpPr>
        <p:spPr>
          <a:xfrm>
            <a:off x="8391026" y="188500"/>
            <a:ext cx="12224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78606" indent="-278606" algn="r">
              <a:spcBef>
                <a:spcPts val="325"/>
              </a:spcBef>
            </a:pPr>
            <a:r>
              <a:rPr lang="de-DE" dirty="0">
                <a:latin typeface="Grundschrift" panose="03010100010101010101" pitchFamily="66" charset="0"/>
                <a:cs typeface="Calibri"/>
              </a:rPr>
              <a:t>Zahlwort</a:t>
            </a:r>
            <a:endParaRPr lang="de-DE" sz="1463" dirty="0">
              <a:latin typeface="Grundschrift" panose="03010100010101010101" pitchFamily="66" charset="0"/>
              <a:cs typeface="Calibri"/>
            </a:endParaRPr>
          </a:p>
        </p:txBody>
      </p:sp>
      <p:sp>
        <p:nvSpPr>
          <p:cNvPr id="8" name="Textfeld 7">
            <a:extLst>
              <a:ext uri="{FF2B5EF4-FFF2-40B4-BE49-F238E27FC236}">
                <a16:creationId xmlns:a16="http://schemas.microsoft.com/office/drawing/2014/main" id="{945495F9-009F-2BE6-51AE-A860AC4C5DB5}"/>
              </a:ext>
            </a:extLst>
          </p:cNvPr>
          <p:cNvSpPr txBox="1"/>
          <p:nvPr/>
        </p:nvSpPr>
        <p:spPr>
          <a:xfrm>
            <a:off x="8391027" y="3617500"/>
            <a:ext cx="12224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78606" indent="-278606" algn="r">
              <a:spcBef>
                <a:spcPts val="325"/>
              </a:spcBef>
            </a:pPr>
            <a:r>
              <a:rPr lang="de-DE" dirty="0">
                <a:latin typeface="Grundschrift" panose="03010100010101010101" pitchFamily="66" charset="0"/>
                <a:cs typeface="Calibri"/>
              </a:rPr>
              <a:t>Zahlbild</a:t>
            </a:r>
            <a:endParaRPr lang="de-DE" sz="1463" dirty="0">
              <a:latin typeface="Grundschrift" panose="03010100010101010101" pitchFamily="66" charset="0"/>
              <a:cs typeface="Calibri"/>
            </a:endParaRPr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id="{BB91F654-BC5A-6518-7192-FD14FF8F89B5}"/>
              </a:ext>
            </a:extLst>
          </p:cNvPr>
          <p:cNvSpPr txBox="1"/>
          <p:nvPr/>
        </p:nvSpPr>
        <p:spPr>
          <a:xfrm>
            <a:off x="3091545" y="3617500"/>
            <a:ext cx="15688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78606" indent="-278606" algn="r">
              <a:spcBef>
                <a:spcPts val="325"/>
              </a:spcBef>
            </a:pPr>
            <a:r>
              <a:rPr lang="de-DE" dirty="0" err="1">
                <a:latin typeface="Grundschrift" panose="03010100010101010101" pitchFamily="66" charset="0"/>
                <a:cs typeface="Calibri"/>
              </a:rPr>
              <a:t>Zahlbild</a:t>
            </a:r>
            <a:endParaRPr lang="de-DE" sz="2000" dirty="0">
              <a:latin typeface="Grundschrift" panose="03010100010101010101" pitchFamily="66" charset="0"/>
              <a:cs typeface="Calibri"/>
            </a:endParaRPr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C51DD8CA-E421-798C-15BE-F03A3257B0C9}"/>
              </a:ext>
            </a:extLst>
          </p:cNvPr>
          <p:cNvSpPr txBox="1"/>
          <p:nvPr/>
        </p:nvSpPr>
        <p:spPr>
          <a:xfrm>
            <a:off x="3460828" y="188500"/>
            <a:ext cx="11996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78606" indent="-278606" algn="r">
              <a:spcBef>
                <a:spcPts val="325"/>
              </a:spcBef>
            </a:pPr>
            <a:r>
              <a:rPr lang="de-DE" dirty="0">
                <a:latin typeface="Grundschrift" panose="03010100010101010101" pitchFamily="66" charset="0"/>
                <a:cs typeface="Calibri"/>
              </a:rPr>
              <a:t>Zahlwort</a:t>
            </a:r>
            <a:endParaRPr lang="de-DE" sz="1463" dirty="0">
              <a:latin typeface="Grundschrift" panose="03010100010101010101" pitchFamily="66" charset="0"/>
              <a:cs typeface="Calibri"/>
            </a:endParaRPr>
          </a:p>
        </p:txBody>
      </p:sp>
      <p:sp>
        <p:nvSpPr>
          <p:cNvPr id="12" name="Textfeld 11">
            <a:extLst>
              <a:ext uri="{FF2B5EF4-FFF2-40B4-BE49-F238E27FC236}">
                <a16:creationId xmlns:a16="http://schemas.microsoft.com/office/drawing/2014/main" id="{AA260413-3DE0-72AA-F1AB-E6B02D833FAE}"/>
              </a:ext>
            </a:extLst>
          </p:cNvPr>
          <p:cNvSpPr txBox="1"/>
          <p:nvPr/>
        </p:nvSpPr>
        <p:spPr>
          <a:xfrm>
            <a:off x="1399314" y="1529834"/>
            <a:ext cx="2154372" cy="46166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r>
              <a:rPr lang="de-DE" sz="2400" dirty="0">
                <a:latin typeface="Grundschrift" panose="03010100010101010101" pitchFamily="66" charset="0"/>
              </a:rPr>
              <a:t>zwei</a:t>
            </a:r>
            <a:r>
              <a:rPr lang="de-DE" sz="2400" dirty="0">
                <a:solidFill>
                  <a:schemeClr val="bg1">
                    <a:lumMod val="65000"/>
                  </a:schemeClr>
                </a:solidFill>
                <a:latin typeface="Grundschrift" panose="03010100010101010101" pitchFamily="66" charset="0"/>
              </a:rPr>
              <a:t>und</a:t>
            </a:r>
            <a:r>
              <a:rPr lang="de-DE" sz="2400" dirty="0">
                <a:latin typeface="Grundschrift" panose="03010100010101010101" pitchFamily="66" charset="0"/>
              </a:rPr>
              <a:t>dreißig</a:t>
            </a:r>
            <a:endParaRPr lang="de-DE" dirty="0">
              <a:latin typeface="Grundschrift" panose="03010100010101010101" pitchFamily="66" charset="0"/>
            </a:endParaRPr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BA1804EA-ED4F-B7D1-5D96-2513F5873EDA}"/>
              </a:ext>
            </a:extLst>
          </p:cNvPr>
          <p:cNvSpPr txBox="1"/>
          <p:nvPr/>
        </p:nvSpPr>
        <p:spPr>
          <a:xfrm>
            <a:off x="6340869" y="1531750"/>
            <a:ext cx="2300566" cy="46166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r>
              <a:rPr lang="de-DE" sz="2400" dirty="0">
                <a:latin typeface="Grundschrift" panose="03010100010101010101" pitchFamily="66" charset="0"/>
              </a:rPr>
              <a:t>drei</a:t>
            </a:r>
            <a:r>
              <a:rPr lang="de-DE" sz="2400" dirty="0">
                <a:solidFill>
                  <a:schemeClr val="bg1">
                    <a:lumMod val="65000"/>
                  </a:schemeClr>
                </a:solidFill>
                <a:latin typeface="Grundschrift" panose="03010100010101010101" pitchFamily="66" charset="0"/>
              </a:rPr>
              <a:t>und</a:t>
            </a:r>
            <a:r>
              <a:rPr lang="de-DE" sz="2400" dirty="0">
                <a:latin typeface="Grundschrift" panose="03010100010101010101" pitchFamily="66" charset="0"/>
              </a:rPr>
              <a:t>zwanzig</a:t>
            </a:r>
            <a:endParaRPr lang="de-DE" dirty="0">
              <a:latin typeface="Grundschrift" panose="03010100010101010101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4517833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2376E2D-BA90-CEDA-24AE-72E0F5680E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>
            <a:extLst>
              <a:ext uri="{FF2B5EF4-FFF2-40B4-BE49-F238E27FC236}">
                <a16:creationId xmlns:a16="http://schemas.microsoft.com/office/drawing/2014/main" id="{E6177431-BF8B-4D9C-5DC5-7B90386BCA08}"/>
              </a:ext>
            </a:extLst>
          </p:cNvPr>
          <p:cNvSpPr/>
          <p:nvPr/>
        </p:nvSpPr>
        <p:spPr>
          <a:xfrm>
            <a:off x="0" y="0"/>
            <a:ext cx="4953000" cy="3429000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3" name="Rechteck 2">
            <a:extLst>
              <a:ext uri="{FF2B5EF4-FFF2-40B4-BE49-F238E27FC236}">
                <a16:creationId xmlns:a16="http://schemas.microsoft.com/office/drawing/2014/main" id="{3B543560-3E10-95A0-ACED-DCE16A797B03}"/>
              </a:ext>
            </a:extLst>
          </p:cNvPr>
          <p:cNvSpPr/>
          <p:nvPr/>
        </p:nvSpPr>
        <p:spPr>
          <a:xfrm>
            <a:off x="4953000" y="3429000"/>
            <a:ext cx="4953000" cy="3429000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" name="Rechteck 3">
            <a:extLst>
              <a:ext uri="{FF2B5EF4-FFF2-40B4-BE49-F238E27FC236}">
                <a16:creationId xmlns:a16="http://schemas.microsoft.com/office/drawing/2014/main" id="{0C80D529-4D4A-19BA-FFE5-CB62454F7CEC}"/>
              </a:ext>
            </a:extLst>
          </p:cNvPr>
          <p:cNvSpPr/>
          <p:nvPr/>
        </p:nvSpPr>
        <p:spPr>
          <a:xfrm>
            <a:off x="4953000" y="0"/>
            <a:ext cx="4953000" cy="3429000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Rechteck 4">
            <a:extLst>
              <a:ext uri="{FF2B5EF4-FFF2-40B4-BE49-F238E27FC236}">
                <a16:creationId xmlns:a16="http://schemas.microsoft.com/office/drawing/2014/main" id="{F8BB9F68-00B0-6560-63C0-1B35746B2548}"/>
              </a:ext>
            </a:extLst>
          </p:cNvPr>
          <p:cNvSpPr/>
          <p:nvPr/>
        </p:nvSpPr>
        <p:spPr>
          <a:xfrm>
            <a:off x="0" y="3429000"/>
            <a:ext cx="4953000" cy="3429000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7" name="Textfeld 6">
            <a:extLst>
              <a:ext uri="{FF2B5EF4-FFF2-40B4-BE49-F238E27FC236}">
                <a16:creationId xmlns:a16="http://schemas.microsoft.com/office/drawing/2014/main" id="{A28358A1-F4AE-AD22-2B4A-06DA4C37F2DF}"/>
              </a:ext>
            </a:extLst>
          </p:cNvPr>
          <p:cNvSpPr txBox="1"/>
          <p:nvPr/>
        </p:nvSpPr>
        <p:spPr>
          <a:xfrm>
            <a:off x="8391026" y="188500"/>
            <a:ext cx="12224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78606" indent="-278606" algn="r">
              <a:spcBef>
                <a:spcPts val="325"/>
              </a:spcBef>
            </a:pPr>
            <a:r>
              <a:rPr lang="de-DE" dirty="0">
                <a:latin typeface="Grundschrift" panose="03010100010101010101" pitchFamily="66" charset="0"/>
                <a:cs typeface="Calibri"/>
              </a:rPr>
              <a:t>Zahlwort</a:t>
            </a:r>
            <a:endParaRPr lang="de-DE" sz="1463" dirty="0">
              <a:latin typeface="Grundschrift" panose="03010100010101010101" pitchFamily="66" charset="0"/>
              <a:cs typeface="Calibri"/>
            </a:endParaRPr>
          </a:p>
        </p:txBody>
      </p:sp>
      <p:sp>
        <p:nvSpPr>
          <p:cNvPr id="8" name="Textfeld 7">
            <a:extLst>
              <a:ext uri="{FF2B5EF4-FFF2-40B4-BE49-F238E27FC236}">
                <a16:creationId xmlns:a16="http://schemas.microsoft.com/office/drawing/2014/main" id="{A89C09DF-4B3C-F27D-A85E-3CB95DE7E462}"/>
              </a:ext>
            </a:extLst>
          </p:cNvPr>
          <p:cNvSpPr txBox="1"/>
          <p:nvPr/>
        </p:nvSpPr>
        <p:spPr>
          <a:xfrm>
            <a:off x="8391027" y="3617500"/>
            <a:ext cx="12224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78606" indent="-278606" algn="r">
              <a:spcBef>
                <a:spcPts val="325"/>
              </a:spcBef>
            </a:pPr>
            <a:r>
              <a:rPr lang="de-DE" dirty="0">
                <a:latin typeface="Grundschrift" panose="03010100010101010101" pitchFamily="66" charset="0"/>
                <a:cs typeface="Calibri"/>
              </a:rPr>
              <a:t>Zahlbild</a:t>
            </a:r>
            <a:endParaRPr lang="de-DE" sz="1463" dirty="0">
              <a:latin typeface="Grundschrift" panose="03010100010101010101" pitchFamily="66" charset="0"/>
              <a:cs typeface="Calibri"/>
            </a:endParaRPr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id="{BB8BA9CB-8455-E93A-2A6B-B426CF7EEDCA}"/>
              </a:ext>
            </a:extLst>
          </p:cNvPr>
          <p:cNvSpPr txBox="1"/>
          <p:nvPr/>
        </p:nvSpPr>
        <p:spPr>
          <a:xfrm>
            <a:off x="3091545" y="3617500"/>
            <a:ext cx="15688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78606" indent="-278606" algn="r">
              <a:spcBef>
                <a:spcPts val="325"/>
              </a:spcBef>
            </a:pPr>
            <a:r>
              <a:rPr lang="de-DE" dirty="0" err="1">
                <a:latin typeface="Grundschrift" panose="03010100010101010101" pitchFamily="66" charset="0"/>
                <a:cs typeface="Calibri"/>
              </a:rPr>
              <a:t>Zahlbild</a:t>
            </a:r>
            <a:endParaRPr lang="de-DE" sz="2000" dirty="0">
              <a:latin typeface="Grundschrift" panose="03010100010101010101" pitchFamily="66" charset="0"/>
              <a:cs typeface="Calibri"/>
            </a:endParaRPr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03EABCC3-8CD6-043D-22EE-736B4A561339}"/>
              </a:ext>
            </a:extLst>
          </p:cNvPr>
          <p:cNvSpPr txBox="1"/>
          <p:nvPr/>
        </p:nvSpPr>
        <p:spPr>
          <a:xfrm>
            <a:off x="3460828" y="188500"/>
            <a:ext cx="11996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78606" indent="-278606" algn="r">
              <a:spcBef>
                <a:spcPts val="325"/>
              </a:spcBef>
            </a:pPr>
            <a:r>
              <a:rPr lang="de-DE" dirty="0">
                <a:latin typeface="Grundschrift" panose="03010100010101010101" pitchFamily="66" charset="0"/>
                <a:cs typeface="Calibri"/>
              </a:rPr>
              <a:t>Zahlwort</a:t>
            </a:r>
            <a:endParaRPr lang="de-DE" sz="1463" dirty="0">
              <a:latin typeface="Grundschrift" panose="03010100010101010101" pitchFamily="66" charset="0"/>
              <a:cs typeface="Calibri"/>
            </a:endParaRPr>
          </a:p>
        </p:txBody>
      </p:sp>
      <p:sp>
        <p:nvSpPr>
          <p:cNvPr id="13" name="Textfeld 12">
            <a:extLst>
              <a:ext uri="{FF2B5EF4-FFF2-40B4-BE49-F238E27FC236}">
                <a16:creationId xmlns:a16="http://schemas.microsoft.com/office/drawing/2014/main" id="{70C2781D-D9DB-4557-64A9-588B1999E0F6}"/>
              </a:ext>
            </a:extLst>
          </p:cNvPr>
          <p:cNvSpPr txBox="1"/>
          <p:nvPr/>
        </p:nvSpPr>
        <p:spPr>
          <a:xfrm>
            <a:off x="1349321" y="1531750"/>
            <a:ext cx="2040687" cy="46166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r>
              <a:rPr lang="de-DE" sz="2400" dirty="0">
                <a:latin typeface="Grundschrift" panose="03010100010101010101" pitchFamily="66" charset="0"/>
              </a:rPr>
              <a:t>ein</a:t>
            </a:r>
            <a:r>
              <a:rPr lang="de-DE" sz="2400" dirty="0">
                <a:solidFill>
                  <a:schemeClr val="bg1">
                    <a:lumMod val="65000"/>
                  </a:schemeClr>
                </a:solidFill>
                <a:latin typeface="Grundschrift" panose="03010100010101010101" pitchFamily="66" charset="0"/>
              </a:rPr>
              <a:t>und</a:t>
            </a:r>
            <a:r>
              <a:rPr lang="de-DE" sz="2400" dirty="0">
                <a:latin typeface="Grundschrift" panose="03010100010101010101" pitchFamily="66" charset="0"/>
              </a:rPr>
              <a:t>achtzig</a:t>
            </a:r>
            <a:endParaRPr lang="de-DE" dirty="0">
              <a:latin typeface="Grundschrift" panose="03010100010101010101" pitchFamily="66" charset="0"/>
            </a:endParaRPr>
          </a:p>
        </p:txBody>
      </p:sp>
      <p:sp>
        <p:nvSpPr>
          <p:cNvPr id="14" name="Textfeld 13">
            <a:extLst>
              <a:ext uri="{FF2B5EF4-FFF2-40B4-BE49-F238E27FC236}">
                <a16:creationId xmlns:a16="http://schemas.microsoft.com/office/drawing/2014/main" id="{32842C37-DCEB-511A-1CC1-507B27ED2B7D}"/>
              </a:ext>
            </a:extLst>
          </p:cNvPr>
          <p:cNvSpPr txBox="1"/>
          <p:nvPr/>
        </p:nvSpPr>
        <p:spPr>
          <a:xfrm>
            <a:off x="6342529" y="1529834"/>
            <a:ext cx="2218364" cy="46166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r>
              <a:rPr lang="de-DE" sz="2400" dirty="0">
                <a:latin typeface="Grundschrift" panose="03010100010101010101" pitchFamily="66" charset="0"/>
              </a:rPr>
              <a:t>vier</a:t>
            </a:r>
            <a:r>
              <a:rPr lang="de-DE" sz="2400" dirty="0">
                <a:solidFill>
                  <a:schemeClr val="bg1">
                    <a:lumMod val="65000"/>
                  </a:schemeClr>
                </a:solidFill>
                <a:latin typeface="Grundschrift" panose="03010100010101010101" pitchFamily="66" charset="0"/>
              </a:rPr>
              <a:t>und</a:t>
            </a:r>
            <a:r>
              <a:rPr lang="de-DE" sz="2400" dirty="0">
                <a:latin typeface="Grundschrift" panose="03010100010101010101" pitchFamily="66" charset="0"/>
              </a:rPr>
              <a:t>neunzig</a:t>
            </a:r>
            <a:endParaRPr lang="de-DE" dirty="0">
              <a:latin typeface="Grundschrift" panose="03010100010101010101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3137898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7709030-EA24-9255-BAD0-383A8C9D06C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>
            <a:extLst>
              <a:ext uri="{FF2B5EF4-FFF2-40B4-BE49-F238E27FC236}">
                <a16:creationId xmlns:a16="http://schemas.microsoft.com/office/drawing/2014/main" id="{A5223DB6-5841-C180-39A9-1D8D477C7E4E}"/>
              </a:ext>
            </a:extLst>
          </p:cNvPr>
          <p:cNvSpPr/>
          <p:nvPr/>
        </p:nvSpPr>
        <p:spPr>
          <a:xfrm>
            <a:off x="0" y="0"/>
            <a:ext cx="4953000" cy="3429000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3" name="Rechteck 2">
            <a:extLst>
              <a:ext uri="{FF2B5EF4-FFF2-40B4-BE49-F238E27FC236}">
                <a16:creationId xmlns:a16="http://schemas.microsoft.com/office/drawing/2014/main" id="{10151AB6-3E44-ECAC-5529-83759E1C8A43}"/>
              </a:ext>
            </a:extLst>
          </p:cNvPr>
          <p:cNvSpPr/>
          <p:nvPr/>
        </p:nvSpPr>
        <p:spPr>
          <a:xfrm>
            <a:off x="4953000" y="3429000"/>
            <a:ext cx="4953000" cy="3429000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" name="Rechteck 3">
            <a:extLst>
              <a:ext uri="{FF2B5EF4-FFF2-40B4-BE49-F238E27FC236}">
                <a16:creationId xmlns:a16="http://schemas.microsoft.com/office/drawing/2014/main" id="{6CE84406-C300-0464-CA89-E39548C16A82}"/>
              </a:ext>
            </a:extLst>
          </p:cNvPr>
          <p:cNvSpPr/>
          <p:nvPr/>
        </p:nvSpPr>
        <p:spPr>
          <a:xfrm>
            <a:off x="4953000" y="0"/>
            <a:ext cx="4953000" cy="3429000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Rechteck 4">
            <a:extLst>
              <a:ext uri="{FF2B5EF4-FFF2-40B4-BE49-F238E27FC236}">
                <a16:creationId xmlns:a16="http://schemas.microsoft.com/office/drawing/2014/main" id="{2E2A9FA9-DF80-F61E-0516-10323F37EB83}"/>
              </a:ext>
            </a:extLst>
          </p:cNvPr>
          <p:cNvSpPr/>
          <p:nvPr/>
        </p:nvSpPr>
        <p:spPr>
          <a:xfrm>
            <a:off x="0" y="3429000"/>
            <a:ext cx="4953000" cy="3429000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7" name="Textfeld 6">
            <a:extLst>
              <a:ext uri="{FF2B5EF4-FFF2-40B4-BE49-F238E27FC236}">
                <a16:creationId xmlns:a16="http://schemas.microsoft.com/office/drawing/2014/main" id="{8BD9C036-1C4F-7D48-2E5A-E1E049944932}"/>
              </a:ext>
            </a:extLst>
          </p:cNvPr>
          <p:cNvSpPr txBox="1"/>
          <p:nvPr/>
        </p:nvSpPr>
        <p:spPr>
          <a:xfrm>
            <a:off x="8391026" y="188500"/>
            <a:ext cx="12224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78606" indent="-278606" algn="r">
              <a:spcBef>
                <a:spcPts val="325"/>
              </a:spcBef>
            </a:pPr>
            <a:r>
              <a:rPr lang="de-DE" dirty="0">
                <a:latin typeface="Grundschrift" panose="03010100010101010101" pitchFamily="66" charset="0"/>
                <a:cs typeface="Calibri"/>
              </a:rPr>
              <a:t>Zahlwort</a:t>
            </a:r>
            <a:endParaRPr lang="de-DE" sz="1463" dirty="0">
              <a:latin typeface="Grundschrift" panose="03010100010101010101" pitchFamily="66" charset="0"/>
              <a:cs typeface="Calibri"/>
            </a:endParaRPr>
          </a:p>
        </p:txBody>
      </p:sp>
      <p:sp>
        <p:nvSpPr>
          <p:cNvPr id="8" name="Textfeld 7">
            <a:extLst>
              <a:ext uri="{FF2B5EF4-FFF2-40B4-BE49-F238E27FC236}">
                <a16:creationId xmlns:a16="http://schemas.microsoft.com/office/drawing/2014/main" id="{32E108E1-EF38-412E-D67E-1CB9F3DAFB7D}"/>
              </a:ext>
            </a:extLst>
          </p:cNvPr>
          <p:cNvSpPr txBox="1"/>
          <p:nvPr/>
        </p:nvSpPr>
        <p:spPr>
          <a:xfrm>
            <a:off x="8391027" y="3617500"/>
            <a:ext cx="12224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78606" indent="-278606" algn="r">
              <a:spcBef>
                <a:spcPts val="325"/>
              </a:spcBef>
            </a:pPr>
            <a:r>
              <a:rPr lang="de-DE" dirty="0">
                <a:latin typeface="Grundschrift" panose="03010100010101010101" pitchFamily="66" charset="0"/>
                <a:cs typeface="Calibri"/>
              </a:rPr>
              <a:t>Zahlbild</a:t>
            </a:r>
            <a:endParaRPr lang="de-DE" sz="1463" dirty="0">
              <a:latin typeface="Grundschrift" panose="03010100010101010101" pitchFamily="66" charset="0"/>
              <a:cs typeface="Calibri"/>
            </a:endParaRPr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id="{F8544A9E-A99E-2A20-EFAB-E4438721AB73}"/>
              </a:ext>
            </a:extLst>
          </p:cNvPr>
          <p:cNvSpPr txBox="1"/>
          <p:nvPr/>
        </p:nvSpPr>
        <p:spPr>
          <a:xfrm>
            <a:off x="3091545" y="3617500"/>
            <a:ext cx="15688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78606" indent="-278606" algn="r">
              <a:spcBef>
                <a:spcPts val="325"/>
              </a:spcBef>
            </a:pPr>
            <a:r>
              <a:rPr lang="de-DE" dirty="0" err="1">
                <a:latin typeface="Grundschrift" panose="03010100010101010101" pitchFamily="66" charset="0"/>
                <a:cs typeface="Calibri"/>
              </a:rPr>
              <a:t>Zahlbild</a:t>
            </a:r>
            <a:endParaRPr lang="de-DE" sz="2000" dirty="0">
              <a:latin typeface="Grundschrift" panose="03010100010101010101" pitchFamily="66" charset="0"/>
              <a:cs typeface="Calibri"/>
            </a:endParaRPr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A542C433-BBBB-2A99-A3F8-852078808181}"/>
              </a:ext>
            </a:extLst>
          </p:cNvPr>
          <p:cNvSpPr txBox="1"/>
          <p:nvPr/>
        </p:nvSpPr>
        <p:spPr>
          <a:xfrm>
            <a:off x="3460828" y="188500"/>
            <a:ext cx="11996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78606" indent="-278606" algn="r">
              <a:spcBef>
                <a:spcPts val="325"/>
              </a:spcBef>
            </a:pPr>
            <a:r>
              <a:rPr lang="de-DE" dirty="0">
                <a:latin typeface="Grundschrift" panose="03010100010101010101" pitchFamily="66" charset="0"/>
                <a:cs typeface="Calibri"/>
              </a:rPr>
              <a:t>Zahlwort</a:t>
            </a:r>
            <a:endParaRPr lang="de-DE" sz="1463" dirty="0">
              <a:latin typeface="Grundschrift" panose="03010100010101010101" pitchFamily="66" charset="0"/>
              <a:cs typeface="Calibri"/>
            </a:endParaRPr>
          </a:p>
        </p:txBody>
      </p:sp>
      <p:sp>
        <p:nvSpPr>
          <p:cNvPr id="11" name="Textfeld 10">
            <a:extLst>
              <a:ext uri="{FF2B5EF4-FFF2-40B4-BE49-F238E27FC236}">
                <a16:creationId xmlns:a16="http://schemas.microsoft.com/office/drawing/2014/main" id="{00741038-B57B-69D1-A732-0957BD7F36FD}"/>
              </a:ext>
            </a:extLst>
          </p:cNvPr>
          <p:cNvSpPr txBox="1"/>
          <p:nvPr/>
        </p:nvSpPr>
        <p:spPr>
          <a:xfrm>
            <a:off x="1354278" y="1529834"/>
            <a:ext cx="2171557" cy="46166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r>
              <a:rPr lang="de-DE" sz="2400" dirty="0">
                <a:latin typeface="Grundschrift" panose="03010100010101010101" pitchFamily="66" charset="0"/>
              </a:rPr>
              <a:t>fünf</a:t>
            </a:r>
            <a:r>
              <a:rPr lang="de-DE" sz="2400" dirty="0">
                <a:solidFill>
                  <a:schemeClr val="bg1">
                    <a:lumMod val="65000"/>
                  </a:schemeClr>
                </a:solidFill>
                <a:latin typeface="Grundschrift" panose="03010100010101010101" pitchFamily="66" charset="0"/>
              </a:rPr>
              <a:t>und</a:t>
            </a:r>
            <a:r>
              <a:rPr lang="de-DE" sz="2400" dirty="0">
                <a:latin typeface="Grundschrift" panose="03010100010101010101" pitchFamily="66" charset="0"/>
              </a:rPr>
              <a:t>sechzig</a:t>
            </a:r>
            <a:endParaRPr lang="de-DE" dirty="0">
              <a:latin typeface="Grundschrift" panose="03010100010101010101" pitchFamily="66" charset="0"/>
            </a:endParaRPr>
          </a:p>
        </p:txBody>
      </p:sp>
      <p:sp>
        <p:nvSpPr>
          <p:cNvPr id="13" name="Textfeld 12">
            <a:extLst>
              <a:ext uri="{FF2B5EF4-FFF2-40B4-BE49-F238E27FC236}">
                <a16:creationId xmlns:a16="http://schemas.microsoft.com/office/drawing/2014/main" id="{024ABFF4-6322-0653-8B0E-C1A96D56E1EF}"/>
              </a:ext>
            </a:extLst>
          </p:cNvPr>
          <p:cNvSpPr txBox="1"/>
          <p:nvPr/>
        </p:nvSpPr>
        <p:spPr>
          <a:xfrm>
            <a:off x="6299150" y="1531750"/>
            <a:ext cx="2276842" cy="46166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r>
              <a:rPr lang="de-DE" sz="2400" dirty="0">
                <a:latin typeface="Grundschrift" panose="03010100010101010101" pitchFamily="66" charset="0"/>
              </a:rPr>
              <a:t>sechs</a:t>
            </a:r>
            <a:r>
              <a:rPr lang="de-DE" sz="2400" dirty="0">
                <a:solidFill>
                  <a:schemeClr val="bg1">
                    <a:lumMod val="65000"/>
                  </a:schemeClr>
                </a:solidFill>
                <a:latin typeface="Grundschrift" panose="03010100010101010101" pitchFamily="66" charset="0"/>
              </a:rPr>
              <a:t>und</a:t>
            </a:r>
            <a:r>
              <a:rPr lang="de-DE" sz="2400" dirty="0">
                <a:latin typeface="Grundschrift" panose="03010100010101010101" pitchFamily="66" charset="0"/>
              </a:rPr>
              <a:t>fünfzig</a:t>
            </a:r>
            <a:endParaRPr lang="de-DE" dirty="0">
              <a:latin typeface="Grundschrift" panose="03010100010101010101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219243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A0DAA0A-C0B0-C80D-F0BE-FC3DD7E95F4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>
            <a:extLst>
              <a:ext uri="{FF2B5EF4-FFF2-40B4-BE49-F238E27FC236}">
                <a16:creationId xmlns:a16="http://schemas.microsoft.com/office/drawing/2014/main" id="{D62CFB46-B7E3-303D-0857-2A9630BE2B75}"/>
              </a:ext>
            </a:extLst>
          </p:cNvPr>
          <p:cNvSpPr/>
          <p:nvPr/>
        </p:nvSpPr>
        <p:spPr>
          <a:xfrm>
            <a:off x="0" y="0"/>
            <a:ext cx="4953000" cy="3429000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3" name="Rechteck 2">
            <a:extLst>
              <a:ext uri="{FF2B5EF4-FFF2-40B4-BE49-F238E27FC236}">
                <a16:creationId xmlns:a16="http://schemas.microsoft.com/office/drawing/2014/main" id="{344550A8-C061-369C-B77A-B8C3A5C47A24}"/>
              </a:ext>
            </a:extLst>
          </p:cNvPr>
          <p:cNvSpPr/>
          <p:nvPr/>
        </p:nvSpPr>
        <p:spPr>
          <a:xfrm>
            <a:off x="4953000" y="3429000"/>
            <a:ext cx="4953000" cy="3429000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" name="Rechteck 3">
            <a:extLst>
              <a:ext uri="{FF2B5EF4-FFF2-40B4-BE49-F238E27FC236}">
                <a16:creationId xmlns:a16="http://schemas.microsoft.com/office/drawing/2014/main" id="{C5C6184F-CAE6-7AFA-79AE-3396EA8F071A}"/>
              </a:ext>
            </a:extLst>
          </p:cNvPr>
          <p:cNvSpPr/>
          <p:nvPr/>
        </p:nvSpPr>
        <p:spPr>
          <a:xfrm>
            <a:off x="4953000" y="0"/>
            <a:ext cx="4953000" cy="3429000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Rechteck 4">
            <a:extLst>
              <a:ext uri="{FF2B5EF4-FFF2-40B4-BE49-F238E27FC236}">
                <a16:creationId xmlns:a16="http://schemas.microsoft.com/office/drawing/2014/main" id="{DB2AE580-3AE7-FEF0-A78B-98E944AA8B19}"/>
              </a:ext>
            </a:extLst>
          </p:cNvPr>
          <p:cNvSpPr/>
          <p:nvPr/>
        </p:nvSpPr>
        <p:spPr>
          <a:xfrm>
            <a:off x="0" y="3429000"/>
            <a:ext cx="4953000" cy="3429000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7" name="Textfeld 6">
            <a:extLst>
              <a:ext uri="{FF2B5EF4-FFF2-40B4-BE49-F238E27FC236}">
                <a16:creationId xmlns:a16="http://schemas.microsoft.com/office/drawing/2014/main" id="{3929CE7E-F4C7-4FA6-1522-6C0A3F167054}"/>
              </a:ext>
            </a:extLst>
          </p:cNvPr>
          <p:cNvSpPr txBox="1"/>
          <p:nvPr/>
        </p:nvSpPr>
        <p:spPr>
          <a:xfrm>
            <a:off x="8391026" y="188500"/>
            <a:ext cx="12224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78606" indent="-278606" algn="r">
              <a:spcBef>
                <a:spcPts val="325"/>
              </a:spcBef>
            </a:pPr>
            <a:r>
              <a:rPr lang="de-DE" dirty="0">
                <a:latin typeface="Grundschrift" panose="03010100010101010101" pitchFamily="66" charset="0"/>
                <a:cs typeface="Calibri"/>
              </a:rPr>
              <a:t>Zahlwort</a:t>
            </a:r>
            <a:endParaRPr lang="de-DE" sz="1463" dirty="0">
              <a:latin typeface="Grundschrift" panose="03010100010101010101" pitchFamily="66" charset="0"/>
              <a:cs typeface="Calibri"/>
            </a:endParaRPr>
          </a:p>
        </p:txBody>
      </p:sp>
      <p:sp>
        <p:nvSpPr>
          <p:cNvPr id="8" name="Textfeld 7">
            <a:extLst>
              <a:ext uri="{FF2B5EF4-FFF2-40B4-BE49-F238E27FC236}">
                <a16:creationId xmlns:a16="http://schemas.microsoft.com/office/drawing/2014/main" id="{A1A11D8F-BB01-E84F-EFD0-2D77A2B8A3D7}"/>
              </a:ext>
            </a:extLst>
          </p:cNvPr>
          <p:cNvSpPr txBox="1"/>
          <p:nvPr/>
        </p:nvSpPr>
        <p:spPr>
          <a:xfrm>
            <a:off x="8391027" y="3617500"/>
            <a:ext cx="12224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78606" indent="-278606" algn="r">
              <a:spcBef>
                <a:spcPts val="325"/>
              </a:spcBef>
            </a:pPr>
            <a:r>
              <a:rPr lang="de-DE" dirty="0">
                <a:latin typeface="Grundschrift" panose="03010100010101010101" pitchFamily="66" charset="0"/>
                <a:cs typeface="Calibri"/>
              </a:rPr>
              <a:t>Zahlbild</a:t>
            </a:r>
            <a:endParaRPr lang="de-DE" sz="1463" dirty="0">
              <a:latin typeface="Grundschrift" panose="03010100010101010101" pitchFamily="66" charset="0"/>
              <a:cs typeface="Calibri"/>
            </a:endParaRPr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id="{F608DF3A-8CE9-5597-4D4D-3B1272BC27C8}"/>
              </a:ext>
            </a:extLst>
          </p:cNvPr>
          <p:cNvSpPr txBox="1"/>
          <p:nvPr/>
        </p:nvSpPr>
        <p:spPr>
          <a:xfrm>
            <a:off x="3091545" y="3617500"/>
            <a:ext cx="15688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78606" indent="-278606" algn="r">
              <a:spcBef>
                <a:spcPts val="325"/>
              </a:spcBef>
            </a:pPr>
            <a:r>
              <a:rPr lang="de-DE" dirty="0" err="1">
                <a:latin typeface="Grundschrift" panose="03010100010101010101" pitchFamily="66" charset="0"/>
                <a:cs typeface="Calibri"/>
              </a:rPr>
              <a:t>Zahlbild</a:t>
            </a:r>
            <a:endParaRPr lang="de-DE" sz="2000" dirty="0">
              <a:latin typeface="Grundschrift" panose="03010100010101010101" pitchFamily="66" charset="0"/>
              <a:cs typeface="Calibri"/>
            </a:endParaRPr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0A024F24-E58B-6BD2-79E2-B6A1DB5F4E79}"/>
              </a:ext>
            </a:extLst>
          </p:cNvPr>
          <p:cNvSpPr txBox="1"/>
          <p:nvPr/>
        </p:nvSpPr>
        <p:spPr>
          <a:xfrm>
            <a:off x="3460828" y="188500"/>
            <a:ext cx="11996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78606" indent="-278606" algn="r">
              <a:spcBef>
                <a:spcPts val="325"/>
              </a:spcBef>
            </a:pPr>
            <a:r>
              <a:rPr lang="de-DE" dirty="0">
                <a:latin typeface="Grundschrift" panose="03010100010101010101" pitchFamily="66" charset="0"/>
                <a:cs typeface="Calibri"/>
              </a:rPr>
              <a:t>Zahlwort</a:t>
            </a:r>
            <a:endParaRPr lang="de-DE" sz="1463" dirty="0">
              <a:latin typeface="Grundschrift" panose="03010100010101010101" pitchFamily="66" charset="0"/>
              <a:cs typeface="Calibri"/>
            </a:endParaRPr>
          </a:p>
        </p:txBody>
      </p:sp>
      <p:sp>
        <p:nvSpPr>
          <p:cNvPr id="11" name="Textfeld 10">
            <a:extLst>
              <a:ext uri="{FF2B5EF4-FFF2-40B4-BE49-F238E27FC236}">
                <a16:creationId xmlns:a16="http://schemas.microsoft.com/office/drawing/2014/main" id="{2D514E1E-2B61-DB91-8FAC-AD85B1D660E6}"/>
              </a:ext>
            </a:extLst>
          </p:cNvPr>
          <p:cNvSpPr txBox="1"/>
          <p:nvPr/>
        </p:nvSpPr>
        <p:spPr>
          <a:xfrm>
            <a:off x="1788024" y="1531750"/>
            <a:ext cx="1446422" cy="46166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r>
              <a:rPr lang="de-DE" sz="2400" dirty="0">
                <a:latin typeface="Grundschrift" panose="03010100010101010101" pitchFamily="66" charset="0"/>
              </a:rPr>
              <a:t>neunzehn</a:t>
            </a:r>
            <a:endParaRPr lang="de-DE" dirty="0">
              <a:latin typeface="Grundschrift" panose="03010100010101010101" pitchFamily="66" charset="0"/>
            </a:endParaRPr>
          </a:p>
        </p:txBody>
      </p:sp>
      <p:sp>
        <p:nvSpPr>
          <p:cNvPr id="13" name="Textfeld 12">
            <a:extLst>
              <a:ext uri="{FF2B5EF4-FFF2-40B4-BE49-F238E27FC236}">
                <a16:creationId xmlns:a16="http://schemas.microsoft.com/office/drawing/2014/main" id="{96D57EB8-F97B-43DA-B064-2B966877BF2A}"/>
              </a:ext>
            </a:extLst>
          </p:cNvPr>
          <p:cNvSpPr txBox="1"/>
          <p:nvPr/>
        </p:nvSpPr>
        <p:spPr>
          <a:xfrm>
            <a:off x="6289264" y="1531750"/>
            <a:ext cx="2218684" cy="46166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r>
              <a:rPr lang="de-DE" sz="2400" dirty="0">
                <a:latin typeface="Grundschrift" panose="03010100010101010101" pitchFamily="66" charset="0"/>
              </a:rPr>
              <a:t>acht</a:t>
            </a:r>
            <a:r>
              <a:rPr lang="de-DE" sz="2400" dirty="0">
                <a:solidFill>
                  <a:schemeClr val="bg1">
                    <a:lumMod val="65000"/>
                  </a:schemeClr>
                </a:solidFill>
                <a:latin typeface="Grundschrift" panose="03010100010101010101" pitchFamily="66" charset="0"/>
              </a:rPr>
              <a:t>und</a:t>
            </a:r>
            <a:r>
              <a:rPr lang="de-DE" sz="2400" dirty="0">
                <a:latin typeface="Grundschrift" panose="03010100010101010101" pitchFamily="66" charset="0"/>
              </a:rPr>
              <a:t>sechzig</a:t>
            </a:r>
            <a:endParaRPr lang="de-DE" dirty="0">
              <a:latin typeface="Grundschrift" panose="03010100010101010101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3858685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DED428E-AF9D-C4EC-91F4-CA6193FB70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>
            <a:extLst>
              <a:ext uri="{FF2B5EF4-FFF2-40B4-BE49-F238E27FC236}">
                <a16:creationId xmlns:a16="http://schemas.microsoft.com/office/drawing/2014/main" id="{2C8697EB-3C7E-60C0-9D33-DF54FD6B704B}"/>
              </a:ext>
            </a:extLst>
          </p:cNvPr>
          <p:cNvSpPr/>
          <p:nvPr/>
        </p:nvSpPr>
        <p:spPr>
          <a:xfrm>
            <a:off x="0" y="0"/>
            <a:ext cx="4953000" cy="3429000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3" name="Rechteck 2">
            <a:extLst>
              <a:ext uri="{FF2B5EF4-FFF2-40B4-BE49-F238E27FC236}">
                <a16:creationId xmlns:a16="http://schemas.microsoft.com/office/drawing/2014/main" id="{62376797-5DE0-527A-F11B-C7A5B94A1BF1}"/>
              </a:ext>
            </a:extLst>
          </p:cNvPr>
          <p:cNvSpPr/>
          <p:nvPr/>
        </p:nvSpPr>
        <p:spPr>
          <a:xfrm>
            <a:off x="4953000" y="3429000"/>
            <a:ext cx="4953000" cy="3429000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" name="Rechteck 3">
            <a:extLst>
              <a:ext uri="{FF2B5EF4-FFF2-40B4-BE49-F238E27FC236}">
                <a16:creationId xmlns:a16="http://schemas.microsoft.com/office/drawing/2014/main" id="{C7B22349-EE52-77C9-DB2F-A7852649C7C7}"/>
              </a:ext>
            </a:extLst>
          </p:cNvPr>
          <p:cNvSpPr/>
          <p:nvPr/>
        </p:nvSpPr>
        <p:spPr>
          <a:xfrm>
            <a:off x="4953000" y="0"/>
            <a:ext cx="4953000" cy="3429000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Rechteck 4">
            <a:extLst>
              <a:ext uri="{FF2B5EF4-FFF2-40B4-BE49-F238E27FC236}">
                <a16:creationId xmlns:a16="http://schemas.microsoft.com/office/drawing/2014/main" id="{980AB7B7-7351-EA4D-8BE2-2634871994AF}"/>
              </a:ext>
            </a:extLst>
          </p:cNvPr>
          <p:cNvSpPr/>
          <p:nvPr/>
        </p:nvSpPr>
        <p:spPr>
          <a:xfrm>
            <a:off x="0" y="3429000"/>
            <a:ext cx="4953000" cy="3429000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7" name="Textfeld 6">
            <a:extLst>
              <a:ext uri="{FF2B5EF4-FFF2-40B4-BE49-F238E27FC236}">
                <a16:creationId xmlns:a16="http://schemas.microsoft.com/office/drawing/2014/main" id="{8E14ABB5-A807-7B4E-C692-85A75C6E49D5}"/>
              </a:ext>
            </a:extLst>
          </p:cNvPr>
          <p:cNvSpPr txBox="1"/>
          <p:nvPr/>
        </p:nvSpPr>
        <p:spPr>
          <a:xfrm>
            <a:off x="8391026" y="188500"/>
            <a:ext cx="12224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78606" indent="-278606" algn="r">
              <a:spcBef>
                <a:spcPts val="325"/>
              </a:spcBef>
            </a:pPr>
            <a:r>
              <a:rPr lang="de-DE" dirty="0">
                <a:latin typeface="Grundschrift" panose="03010100010101010101" pitchFamily="66" charset="0"/>
                <a:cs typeface="Calibri"/>
              </a:rPr>
              <a:t>Zahlwort</a:t>
            </a:r>
            <a:endParaRPr lang="de-DE" sz="1463" dirty="0">
              <a:latin typeface="Grundschrift" panose="03010100010101010101" pitchFamily="66" charset="0"/>
              <a:cs typeface="Calibri"/>
            </a:endParaRPr>
          </a:p>
        </p:txBody>
      </p:sp>
      <p:sp>
        <p:nvSpPr>
          <p:cNvPr id="8" name="Textfeld 7">
            <a:extLst>
              <a:ext uri="{FF2B5EF4-FFF2-40B4-BE49-F238E27FC236}">
                <a16:creationId xmlns:a16="http://schemas.microsoft.com/office/drawing/2014/main" id="{8AFC9FE7-BA69-0246-A4F4-4495419A5CAA}"/>
              </a:ext>
            </a:extLst>
          </p:cNvPr>
          <p:cNvSpPr txBox="1"/>
          <p:nvPr/>
        </p:nvSpPr>
        <p:spPr>
          <a:xfrm>
            <a:off x="8391027" y="3617500"/>
            <a:ext cx="12224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78606" indent="-278606" algn="r">
              <a:spcBef>
                <a:spcPts val="325"/>
              </a:spcBef>
            </a:pPr>
            <a:r>
              <a:rPr lang="de-DE" dirty="0">
                <a:latin typeface="Grundschrift" panose="03010100010101010101" pitchFamily="66" charset="0"/>
                <a:cs typeface="Calibri"/>
              </a:rPr>
              <a:t>Zahlbild</a:t>
            </a:r>
            <a:endParaRPr lang="de-DE" sz="1463" dirty="0">
              <a:latin typeface="Grundschrift" panose="03010100010101010101" pitchFamily="66" charset="0"/>
              <a:cs typeface="Calibri"/>
            </a:endParaRPr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id="{20EB7E1C-4DB3-BBC7-5E50-365CE1622B0D}"/>
              </a:ext>
            </a:extLst>
          </p:cNvPr>
          <p:cNvSpPr txBox="1"/>
          <p:nvPr/>
        </p:nvSpPr>
        <p:spPr>
          <a:xfrm>
            <a:off x="3091545" y="3617500"/>
            <a:ext cx="15688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78606" indent="-278606" algn="r">
              <a:spcBef>
                <a:spcPts val="325"/>
              </a:spcBef>
            </a:pPr>
            <a:r>
              <a:rPr lang="de-DE" dirty="0" err="1">
                <a:latin typeface="Grundschrift" panose="03010100010101010101" pitchFamily="66" charset="0"/>
                <a:cs typeface="Calibri"/>
              </a:rPr>
              <a:t>Zahlbild</a:t>
            </a:r>
            <a:endParaRPr lang="de-DE" sz="2000" dirty="0">
              <a:latin typeface="Grundschrift" panose="03010100010101010101" pitchFamily="66" charset="0"/>
              <a:cs typeface="Calibri"/>
            </a:endParaRPr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CF22CE03-6814-DBF6-45F8-45EA5230B375}"/>
              </a:ext>
            </a:extLst>
          </p:cNvPr>
          <p:cNvSpPr txBox="1"/>
          <p:nvPr/>
        </p:nvSpPr>
        <p:spPr>
          <a:xfrm>
            <a:off x="3460828" y="188500"/>
            <a:ext cx="11996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78606" indent="-278606" algn="r">
              <a:spcBef>
                <a:spcPts val="325"/>
              </a:spcBef>
            </a:pPr>
            <a:r>
              <a:rPr lang="de-DE" dirty="0">
                <a:latin typeface="Grundschrift" panose="03010100010101010101" pitchFamily="66" charset="0"/>
                <a:cs typeface="Calibri"/>
              </a:rPr>
              <a:t>Zahlwort</a:t>
            </a:r>
            <a:endParaRPr lang="de-DE" sz="1463" dirty="0">
              <a:latin typeface="Grundschrift" panose="03010100010101010101" pitchFamily="66" charset="0"/>
              <a:cs typeface="Calibri"/>
            </a:endParaRPr>
          </a:p>
        </p:txBody>
      </p:sp>
      <p:sp>
        <p:nvSpPr>
          <p:cNvPr id="11" name="Textfeld 10">
            <a:extLst>
              <a:ext uri="{FF2B5EF4-FFF2-40B4-BE49-F238E27FC236}">
                <a16:creationId xmlns:a16="http://schemas.microsoft.com/office/drawing/2014/main" id="{B978D508-313C-2A66-6A0B-02A3E28A162E}"/>
              </a:ext>
            </a:extLst>
          </p:cNvPr>
          <p:cNvSpPr txBox="1"/>
          <p:nvPr/>
        </p:nvSpPr>
        <p:spPr>
          <a:xfrm>
            <a:off x="1418842" y="1530000"/>
            <a:ext cx="2070888" cy="46166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r>
              <a:rPr lang="de-DE" sz="2400" dirty="0">
                <a:latin typeface="Grundschrift" panose="03010100010101010101" pitchFamily="66" charset="0"/>
              </a:rPr>
              <a:t>vier</a:t>
            </a:r>
            <a:r>
              <a:rPr lang="de-DE" sz="2400" dirty="0">
                <a:solidFill>
                  <a:schemeClr val="bg1">
                    <a:lumMod val="65000"/>
                  </a:schemeClr>
                </a:solidFill>
                <a:latin typeface="Grundschrift" panose="03010100010101010101" pitchFamily="66" charset="0"/>
              </a:rPr>
              <a:t>und</a:t>
            </a:r>
            <a:r>
              <a:rPr lang="de-DE" sz="2400" dirty="0">
                <a:latin typeface="Grundschrift" panose="03010100010101010101" pitchFamily="66" charset="0"/>
              </a:rPr>
              <a:t>siebzig</a:t>
            </a:r>
            <a:endParaRPr lang="de-DE" dirty="0">
              <a:latin typeface="Grundschrift" panose="03010100010101010101" pitchFamily="66" charset="0"/>
            </a:endParaRPr>
          </a:p>
        </p:txBody>
      </p:sp>
      <p:sp>
        <p:nvSpPr>
          <p:cNvPr id="13" name="Textfeld 12">
            <a:extLst>
              <a:ext uri="{FF2B5EF4-FFF2-40B4-BE49-F238E27FC236}">
                <a16:creationId xmlns:a16="http://schemas.microsoft.com/office/drawing/2014/main" id="{B0DECA89-9AA0-E699-D478-490AE3439F66}"/>
              </a:ext>
            </a:extLst>
          </p:cNvPr>
          <p:cNvSpPr txBox="1"/>
          <p:nvPr/>
        </p:nvSpPr>
        <p:spPr>
          <a:xfrm>
            <a:off x="6247128" y="1531750"/>
            <a:ext cx="2353080" cy="46166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r>
              <a:rPr lang="de-DE" sz="2400" dirty="0">
                <a:latin typeface="Grundschrift" panose="03010100010101010101" pitchFamily="66" charset="0"/>
              </a:rPr>
              <a:t>sieben</a:t>
            </a:r>
            <a:r>
              <a:rPr lang="de-DE" sz="2400" dirty="0">
                <a:solidFill>
                  <a:schemeClr val="bg1">
                    <a:lumMod val="65000"/>
                  </a:schemeClr>
                </a:solidFill>
                <a:latin typeface="Grundschrift" panose="03010100010101010101" pitchFamily="66" charset="0"/>
              </a:rPr>
              <a:t>und</a:t>
            </a:r>
            <a:r>
              <a:rPr lang="de-DE" sz="2400" dirty="0">
                <a:latin typeface="Grundschrift" panose="03010100010101010101" pitchFamily="66" charset="0"/>
              </a:rPr>
              <a:t>vierzig</a:t>
            </a:r>
            <a:endParaRPr lang="de-DE" dirty="0">
              <a:latin typeface="Grundschrift" panose="03010100010101010101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45510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>
            <a:extLst>
              <a:ext uri="{FF2B5EF4-FFF2-40B4-BE49-F238E27FC236}">
                <a16:creationId xmlns:a16="http://schemas.microsoft.com/office/drawing/2014/main" id="{0AB9949C-ECF9-A5EF-51B2-718AD64E862F}"/>
              </a:ext>
            </a:extLst>
          </p:cNvPr>
          <p:cNvSpPr/>
          <p:nvPr/>
        </p:nvSpPr>
        <p:spPr>
          <a:xfrm>
            <a:off x="0" y="0"/>
            <a:ext cx="4953000" cy="3429000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3" name="Rechteck 2">
            <a:extLst>
              <a:ext uri="{FF2B5EF4-FFF2-40B4-BE49-F238E27FC236}">
                <a16:creationId xmlns:a16="http://schemas.microsoft.com/office/drawing/2014/main" id="{10C7EBE1-086E-4D1D-7047-787CD267E0F1}"/>
              </a:ext>
            </a:extLst>
          </p:cNvPr>
          <p:cNvSpPr/>
          <p:nvPr/>
        </p:nvSpPr>
        <p:spPr>
          <a:xfrm>
            <a:off x="4953000" y="3429000"/>
            <a:ext cx="4953000" cy="3429000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" name="Rechteck 3">
            <a:extLst>
              <a:ext uri="{FF2B5EF4-FFF2-40B4-BE49-F238E27FC236}">
                <a16:creationId xmlns:a16="http://schemas.microsoft.com/office/drawing/2014/main" id="{CAFDD148-040B-BCCC-B564-CCE1A1F236DE}"/>
              </a:ext>
            </a:extLst>
          </p:cNvPr>
          <p:cNvSpPr/>
          <p:nvPr/>
        </p:nvSpPr>
        <p:spPr>
          <a:xfrm>
            <a:off x="4953000" y="0"/>
            <a:ext cx="4953000" cy="3429000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Rechteck 4">
            <a:extLst>
              <a:ext uri="{FF2B5EF4-FFF2-40B4-BE49-F238E27FC236}">
                <a16:creationId xmlns:a16="http://schemas.microsoft.com/office/drawing/2014/main" id="{8C1205D3-ED7F-0DD6-D0B9-1BCD3016C80D}"/>
              </a:ext>
            </a:extLst>
          </p:cNvPr>
          <p:cNvSpPr/>
          <p:nvPr/>
        </p:nvSpPr>
        <p:spPr>
          <a:xfrm>
            <a:off x="0" y="3429000"/>
            <a:ext cx="4953000" cy="3429000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7" name="Textfeld 6">
            <a:extLst>
              <a:ext uri="{FF2B5EF4-FFF2-40B4-BE49-F238E27FC236}">
                <a16:creationId xmlns:a16="http://schemas.microsoft.com/office/drawing/2014/main" id="{6297C47E-ACB4-6638-609A-CCCDD0E4BF42}"/>
              </a:ext>
            </a:extLst>
          </p:cNvPr>
          <p:cNvSpPr txBox="1"/>
          <p:nvPr/>
        </p:nvSpPr>
        <p:spPr>
          <a:xfrm>
            <a:off x="8391026" y="188500"/>
            <a:ext cx="12224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78606" indent="-278606" algn="r">
              <a:spcBef>
                <a:spcPts val="325"/>
              </a:spcBef>
            </a:pPr>
            <a:r>
              <a:rPr lang="de-DE" dirty="0">
                <a:latin typeface="Grundschrift" panose="03010100010101010101" pitchFamily="66" charset="0"/>
                <a:cs typeface="Calibri"/>
              </a:rPr>
              <a:t>Zahlbild</a:t>
            </a:r>
            <a:endParaRPr lang="de-DE" sz="1463" dirty="0">
              <a:latin typeface="Grundschrift" panose="03010100010101010101" pitchFamily="66" charset="0"/>
              <a:cs typeface="Calibri"/>
            </a:endParaRPr>
          </a:p>
        </p:txBody>
      </p:sp>
      <p:sp>
        <p:nvSpPr>
          <p:cNvPr id="8" name="Textfeld 7">
            <a:extLst>
              <a:ext uri="{FF2B5EF4-FFF2-40B4-BE49-F238E27FC236}">
                <a16:creationId xmlns:a16="http://schemas.microsoft.com/office/drawing/2014/main" id="{80A80A37-7B44-F191-EB04-258F29F4C7CF}"/>
              </a:ext>
            </a:extLst>
          </p:cNvPr>
          <p:cNvSpPr txBox="1"/>
          <p:nvPr/>
        </p:nvSpPr>
        <p:spPr>
          <a:xfrm>
            <a:off x="8826455" y="3617500"/>
            <a:ext cx="7869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78606" indent="-278606" algn="r">
              <a:spcBef>
                <a:spcPts val="325"/>
              </a:spcBef>
            </a:pPr>
            <a:r>
              <a:rPr lang="de-DE" dirty="0">
                <a:latin typeface="Grundschrift" panose="03010100010101010101" pitchFamily="66" charset="0"/>
                <a:cs typeface="Calibri"/>
              </a:rPr>
              <a:t>Zahl</a:t>
            </a:r>
            <a:endParaRPr lang="de-DE" sz="1463" dirty="0">
              <a:latin typeface="Grundschrift" panose="03010100010101010101" pitchFamily="66" charset="0"/>
              <a:cs typeface="Calibri"/>
            </a:endParaRPr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id="{B04BB8AA-A580-43BA-3EB5-020A3BADF5E9}"/>
              </a:ext>
            </a:extLst>
          </p:cNvPr>
          <p:cNvSpPr txBox="1"/>
          <p:nvPr/>
        </p:nvSpPr>
        <p:spPr>
          <a:xfrm>
            <a:off x="3091545" y="3617500"/>
            <a:ext cx="15688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78606" indent="-278606" algn="r">
              <a:spcBef>
                <a:spcPts val="325"/>
              </a:spcBef>
            </a:pPr>
            <a:r>
              <a:rPr lang="de-DE" dirty="0">
                <a:latin typeface="Grundschrift" panose="03010100010101010101" pitchFamily="66" charset="0"/>
                <a:cs typeface="Calibri"/>
              </a:rPr>
              <a:t>Plus-Aufgabe</a:t>
            </a:r>
            <a:endParaRPr lang="de-DE" sz="2000" dirty="0">
              <a:latin typeface="Grundschrift" panose="03010100010101010101" pitchFamily="66" charset="0"/>
              <a:cs typeface="Calibri"/>
            </a:endParaRPr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91CC1BC2-6162-123A-0307-899DA5E95BBF}"/>
              </a:ext>
            </a:extLst>
          </p:cNvPr>
          <p:cNvSpPr txBox="1"/>
          <p:nvPr/>
        </p:nvSpPr>
        <p:spPr>
          <a:xfrm>
            <a:off x="3460828" y="188500"/>
            <a:ext cx="11996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78606" indent="-278606" algn="r">
              <a:spcBef>
                <a:spcPts val="325"/>
              </a:spcBef>
            </a:pPr>
            <a:r>
              <a:rPr lang="de-DE" dirty="0">
                <a:latin typeface="Grundschrift" panose="03010100010101010101" pitchFamily="66" charset="0"/>
                <a:cs typeface="Calibri"/>
              </a:rPr>
              <a:t>Zahlwort</a:t>
            </a:r>
            <a:endParaRPr lang="de-DE" sz="1463" dirty="0">
              <a:latin typeface="Grundschrift" panose="03010100010101010101" pitchFamily="66" charset="0"/>
              <a:cs typeface="Calibri"/>
            </a:endParaRPr>
          </a:p>
        </p:txBody>
      </p:sp>
      <p:sp>
        <p:nvSpPr>
          <p:cNvPr id="12" name="Textfeld 11">
            <a:extLst>
              <a:ext uri="{FF2B5EF4-FFF2-40B4-BE49-F238E27FC236}">
                <a16:creationId xmlns:a16="http://schemas.microsoft.com/office/drawing/2014/main" id="{BA09CF7A-CD8B-5B67-D7E1-316CAD13CAA0}"/>
              </a:ext>
            </a:extLst>
          </p:cNvPr>
          <p:cNvSpPr txBox="1"/>
          <p:nvPr/>
        </p:nvSpPr>
        <p:spPr>
          <a:xfrm>
            <a:off x="627533" y="1529834"/>
            <a:ext cx="3697935" cy="46166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r>
              <a:rPr lang="de-DE" sz="2400" dirty="0">
                <a:latin typeface="Grundschrift" panose="03010100010101010101" pitchFamily="66" charset="0"/>
              </a:rPr>
              <a:t>vierhundertzweiunddreißig</a:t>
            </a:r>
            <a:endParaRPr lang="de-DE" dirty="0">
              <a:latin typeface="Grundschrift" panose="03010100010101010101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640254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DAB622F-3A6C-39F4-4032-F096D4D3CAC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>
            <a:extLst>
              <a:ext uri="{FF2B5EF4-FFF2-40B4-BE49-F238E27FC236}">
                <a16:creationId xmlns:a16="http://schemas.microsoft.com/office/drawing/2014/main" id="{C63C3CCE-B8BB-73BC-F595-310F52F043FA}"/>
              </a:ext>
            </a:extLst>
          </p:cNvPr>
          <p:cNvSpPr/>
          <p:nvPr/>
        </p:nvSpPr>
        <p:spPr>
          <a:xfrm>
            <a:off x="0" y="0"/>
            <a:ext cx="4953000" cy="3429000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3" name="Rechteck 2">
            <a:extLst>
              <a:ext uri="{FF2B5EF4-FFF2-40B4-BE49-F238E27FC236}">
                <a16:creationId xmlns:a16="http://schemas.microsoft.com/office/drawing/2014/main" id="{416C563F-2F9F-6A65-1A61-5472A2A89CC2}"/>
              </a:ext>
            </a:extLst>
          </p:cNvPr>
          <p:cNvSpPr/>
          <p:nvPr/>
        </p:nvSpPr>
        <p:spPr>
          <a:xfrm>
            <a:off x="4953000" y="3429000"/>
            <a:ext cx="4953000" cy="3429000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" name="Rechteck 3">
            <a:extLst>
              <a:ext uri="{FF2B5EF4-FFF2-40B4-BE49-F238E27FC236}">
                <a16:creationId xmlns:a16="http://schemas.microsoft.com/office/drawing/2014/main" id="{E3F973F2-78FF-1CF3-796F-34D832F3BE83}"/>
              </a:ext>
            </a:extLst>
          </p:cNvPr>
          <p:cNvSpPr/>
          <p:nvPr/>
        </p:nvSpPr>
        <p:spPr>
          <a:xfrm>
            <a:off x="4953000" y="0"/>
            <a:ext cx="4953000" cy="3429000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Rechteck 4">
            <a:extLst>
              <a:ext uri="{FF2B5EF4-FFF2-40B4-BE49-F238E27FC236}">
                <a16:creationId xmlns:a16="http://schemas.microsoft.com/office/drawing/2014/main" id="{89440F31-3B7B-6448-CA54-F96C3C131F45}"/>
              </a:ext>
            </a:extLst>
          </p:cNvPr>
          <p:cNvSpPr/>
          <p:nvPr/>
        </p:nvSpPr>
        <p:spPr>
          <a:xfrm>
            <a:off x="0" y="3429000"/>
            <a:ext cx="4953000" cy="3429000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7" name="Textfeld 6">
            <a:extLst>
              <a:ext uri="{FF2B5EF4-FFF2-40B4-BE49-F238E27FC236}">
                <a16:creationId xmlns:a16="http://schemas.microsoft.com/office/drawing/2014/main" id="{F25BA10E-2714-BFEE-DDF7-7EE042A38838}"/>
              </a:ext>
            </a:extLst>
          </p:cNvPr>
          <p:cNvSpPr txBox="1"/>
          <p:nvPr/>
        </p:nvSpPr>
        <p:spPr>
          <a:xfrm>
            <a:off x="8391026" y="188500"/>
            <a:ext cx="12224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78606" indent="-278606" algn="r">
              <a:spcBef>
                <a:spcPts val="325"/>
              </a:spcBef>
            </a:pPr>
            <a:r>
              <a:rPr lang="de-DE" dirty="0">
                <a:latin typeface="Grundschrift" panose="03010100010101010101" pitchFamily="66" charset="0"/>
                <a:cs typeface="Calibri"/>
              </a:rPr>
              <a:t>Zahlbild</a:t>
            </a:r>
            <a:endParaRPr lang="de-DE" sz="1463" dirty="0">
              <a:latin typeface="Grundschrift" panose="03010100010101010101" pitchFamily="66" charset="0"/>
              <a:cs typeface="Calibri"/>
            </a:endParaRPr>
          </a:p>
        </p:txBody>
      </p:sp>
      <p:sp>
        <p:nvSpPr>
          <p:cNvPr id="8" name="Textfeld 7">
            <a:extLst>
              <a:ext uri="{FF2B5EF4-FFF2-40B4-BE49-F238E27FC236}">
                <a16:creationId xmlns:a16="http://schemas.microsoft.com/office/drawing/2014/main" id="{5CEF3A1D-17CB-030C-604D-E6E6F220F86A}"/>
              </a:ext>
            </a:extLst>
          </p:cNvPr>
          <p:cNvSpPr txBox="1"/>
          <p:nvPr/>
        </p:nvSpPr>
        <p:spPr>
          <a:xfrm>
            <a:off x="8826455" y="3617500"/>
            <a:ext cx="7869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78606" indent="-278606" algn="r">
              <a:spcBef>
                <a:spcPts val="325"/>
              </a:spcBef>
            </a:pPr>
            <a:r>
              <a:rPr lang="de-DE" dirty="0">
                <a:latin typeface="Grundschrift" panose="03010100010101010101" pitchFamily="66" charset="0"/>
                <a:cs typeface="Calibri"/>
              </a:rPr>
              <a:t>Zahl</a:t>
            </a:r>
            <a:endParaRPr lang="de-DE" sz="1463" dirty="0">
              <a:latin typeface="Grundschrift" panose="03010100010101010101" pitchFamily="66" charset="0"/>
              <a:cs typeface="Calibri"/>
            </a:endParaRPr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id="{2C59260B-0C6C-7616-F96F-5F4FBCF0E975}"/>
              </a:ext>
            </a:extLst>
          </p:cNvPr>
          <p:cNvSpPr txBox="1"/>
          <p:nvPr/>
        </p:nvSpPr>
        <p:spPr>
          <a:xfrm>
            <a:off x="3091545" y="3617500"/>
            <a:ext cx="15688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78606" indent="-278606" algn="r">
              <a:spcBef>
                <a:spcPts val="325"/>
              </a:spcBef>
            </a:pPr>
            <a:r>
              <a:rPr lang="de-DE" dirty="0">
                <a:latin typeface="Grundschrift" panose="03010100010101010101" pitchFamily="66" charset="0"/>
                <a:cs typeface="Calibri"/>
              </a:rPr>
              <a:t>Plus-Aufgabe</a:t>
            </a:r>
            <a:endParaRPr lang="de-DE" sz="2000" dirty="0">
              <a:latin typeface="Grundschrift" panose="03010100010101010101" pitchFamily="66" charset="0"/>
              <a:cs typeface="Calibri"/>
            </a:endParaRPr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55C6D5C9-9C3E-9036-0959-285F960029A1}"/>
              </a:ext>
            </a:extLst>
          </p:cNvPr>
          <p:cNvSpPr txBox="1"/>
          <p:nvPr/>
        </p:nvSpPr>
        <p:spPr>
          <a:xfrm>
            <a:off x="3460828" y="188500"/>
            <a:ext cx="11996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78606" indent="-278606" algn="r">
              <a:spcBef>
                <a:spcPts val="325"/>
              </a:spcBef>
            </a:pPr>
            <a:r>
              <a:rPr lang="de-DE" dirty="0">
                <a:latin typeface="Grundschrift" panose="03010100010101010101" pitchFamily="66" charset="0"/>
                <a:cs typeface="Calibri"/>
              </a:rPr>
              <a:t>Zahlwort</a:t>
            </a:r>
            <a:endParaRPr lang="de-DE" sz="1463" dirty="0">
              <a:latin typeface="Grundschrift" panose="03010100010101010101" pitchFamily="66" charset="0"/>
              <a:cs typeface="Calibri"/>
            </a:endParaRPr>
          </a:p>
        </p:txBody>
      </p:sp>
      <p:sp>
        <p:nvSpPr>
          <p:cNvPr id="12" name="Textfeld 11">
            <a:extLst>
              <a:ext uri="{FF2B5EF4-FFF2-40B4-BE49-F238E27FC236}">
                <a16:creationId xmlns:a16="http://schemas.microsoft.com/office/drawing/2014/main" id="{030E64FC-0699-4EEC-F5A4-31FB71C20165}"/>
              </a:ext>
            </a:extLst>
          </p:cNvPr>
          <p:cNvSpPr txBox="1"/>
          <p:nvPr/>
        </p:nvSpPr>
        <p:spPr>
          <a:xfrm>
            <a:off x="450021" y="1531750"/>
            <a:ext cx="4147995" cy="46166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r>
              <a:rPr lang="de-DE" sz="2400" dirty="0">
                <a:latin typeface="Grundschrift" panose="03010100010101010101" pitchFamily="66" charset="0"/>
              </a:rPr>
              <a:t>siebenhundertdreiundzwanzig</a:t>
            </a:r>
            <a:endParaRPr lang="de-DE" dirty="0">
              <a:latin typeface="Grundschrift" panose="03010100010101010101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998308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09B356D-9C7D-0566-FA0D-BB237C8026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>
            <a:extLst>
              <a:ext uri="{FF2B5EF4-FFF2-40B4-BE49-F238E27FC236}">
                <a16:creationId xmlns:a16="http://schemas.microsoft.com/office/drawing/2014/main" id="{1A6DD058-E692-754A-EB3B-31C27A8611F4}"/>
              </a:ext>
            </a:extLst>
          </p:cNvPr>
          <p:cNvSpPr/>
          <p:nvPr/>
        </p:nvSpPr>
        <p:spPr>
          <a:xfrm>
            <a:off x="0" y="0"/>
            <a:ext cx="4953000" cy="3429000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3" name="Rechteck 2">
            <a:extLst>
              <a:ext uri="{FF2B5EF4-FFF2-40B4-BE49-F238E27FC236}">
                <a16:creationId xmlns:a16="http://schemas.microsoft.com/office/drawing/2014/main" id="{4349E814-C38F-2F9E-A614-C789A4223CBF}"/>
              </a:ext>
            </a:extLst>
          </p:cNvPr>
          <p:cNvSpPr/>
          <p:nvPr/>
        </p:nvSpPr>
        <p:spPr>
          <a:xfrm>
            <a:off x="4953000" y="3429000"/>
            <a:ext cx="4953000" cy="3429000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" name="Rechteck 3">
            <a:extLst>
              <a:ext uri="{FF2B5EF4-FFF2-40B4-BE49-F238E27FC236}">
                <a16:creationId xmlns:a16="http://schemas.microsoft.com/office/drawing/2014/main" id="{6791B9A5-78D1-D8B7-E959-4C5D54B54B7C}"/>
              </a:ext>
            </a:extLst>
          </p:cNvPr>
          <p:cNvSpPr/>
          <p:nvPr/>
        </p:nvSpPr>
        <p:spPr>
          <a:xfrm>
            <a:off x="4953000" y="0"/>
            <a:ext cx="4953000" cy="3429000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Rechteck 4">
            <a:extLst>
              <a:ext uri="{FF2B5EF4-FFF2-40B4-BE49-F238E27FC236}">
                <a16:creationId xmlns:a16="http://schemas.microsoft.com/office/drawing/2014/main" id="{4F440B85-DDAC-9E1D-1DCE-B062F94F89E2}"/>
              </a:ext>
            </a:extLst>
          </p:cNvPr>
          <p:cNvSpPr/>
          <p:nvPr/>
        </p:nvSpPr>
        <p:spPr>
          <a:xfrm>
            <a:off x="0" y="3429000"/>
            <a:ext cx="4953000" cy="3429000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7" name="Textfeld 6">
            <a:extLst>
              <a:ext uri="{FF2B5EF4-FFF2-40B4-BE49-F238E27FC236}">
                <a16:creationId xmlns:a16="http://schemas.microsoft.com/office/drawing/2014/main" id="{E0DD2E1F-C85B-CC34-3DF3-952E61E48BC7}"/>
              </a:ext>
            </a:extLst>
          </p:cNvPr>
          <p:cNvSpPr txBox="1"/>
          <p:nvPr/>
        </p:nvSpPr>
        <p:spPr>
          <a:xfrm>
            <a:off x="8391026" y="188500"/>
            <a:ext cx="12224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78606" indent="-278606" algn="r">
              <a:spcBef>
                <a:spcPts val="325"/>
              </a:spcBef>
            </a:pPr>
            <a:r>
              <a:rPr lang="de-DE" dirty="0">
                <a:latin typeface="Grundschrift" panose="03010100010101010101" pitchFamily="66" charset="0"/>
                <a:cs typeface="Calibri"/>
              </a:rPr>
              <a:t>Zahlbild</a:t>
            </a:r>
            <a:endParaRPr lang="de-DE" sz="1463" dirty="0">
              <a:latin typeface="Grundschrift" panose="03010100010101010101" pitchFamily="66" charset="0"/>
              <a:cs typeface="Calibri"/>
            </a:endParaRPr>
          </a:p>
        </p:txBody>
      </p:sp>
      <p:sp>
        <p:nvSpPr>
          <p:cNvPr id="8" name="Textfeld 7">
            <a:extLst>
              <a:ext uri="{FF2B5EF4-FFF2-40B4-BE49-F238E27FC236}">
                <a16:creationId xmlns:a16="http://schemas.microsoft.com/office/drawing/2014/main" id="{A42B8BE1-B93D-1047-2BF5-3B015AA4C72E}"/>
              </a:ext>
            </a:extLst>
          </p:cNvPr>
          <p:cNvSpPr txBox="1"/>
          <p:nvPr/>
        </p:nvSpPr>
        <p:spPr>
          <a:xfrm>
            <a:off x="8826455" y="3617500"/>
            <a:ext cx="7869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78606" indent="-278606" algn="r">
              <a:spcBef>
                <a:spcPts val="325"/>
              </a:spcBef>
            </a:pPr>
            <a:r>
              <a:rPr lang="de-DE" dirty="0">
                <a:latin typeface="Grundschrift" panose="03010100010101010101" pitchFamily="66" charset="0"/>
                <a:cs typeface="Calibri"/>
              </a:rPr>
              <a:t>Zahl</a:t>
            </a:r>
            <a:endParaRPr lang="de-DE" sz="1463" dirty="0">
              <a:latin typeface="Grundschrift" panose="03010100010101010101" pitchFamily="66" charset="0"/>
              <a:cs typeface="Calibri"/>
            </a:endParaRPr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id="{9602E8E6-06D6-AB6D-9FCA-BC2537F39DAB}"/>
              </a:ext>
            </a:extLst>
          </p:cNvPr>
          <p:cNvSpPr txBox="1"/>
          <p:nvPr/>
        </p:nvSpPr>
        <p:spPr>
          <a:xfrm>
            <a:off x="3091545" y="3617500"/>
            <a:ext cx="15688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78606" indent="-278606" algn="r">
              <a:spcBef>
                <a:spcPts val="325"/>
              </a:spcBef>
            </a:pPr>
            <a:r>
              <a:rPr lang="de-DE" dirty="0">
                <a:latin typeface="Grundschrift" panose="03010100010101010101" pitchFamily="66" charset="0"/>
                <a:cs typeface="Calibri"/>
              </a:rPr>
              <a:t>Plus-Aufgabe</a:t>
            </a:r>
            <a:endParaRPr lang="de-DE" sz="2000" dirty="0">
              <a:latin typeface="Grundschrift" panose="03010100010101010101" pitchFamily="66" charset="0"/>
              <a:cs typeface="Calibri"/>
            </a:endParaRPr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AA623B51-9CBA-7CD9-E4D4-FEBA19DEA9DC}"/>
              </a:ext>
            </a:extLst>
          </p:cNvPr>
          <p:cNvSpPr txBox="1"/>
          <p:nvPr/>
        </p:nvSpPr>
        <p:spPr>
          <a:xfrm>
            <a:off x="3460828" y="188500"/>
            <a:ext cx="11996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78606" indent="-278606" algn="r">
              <a:spcBef>
                <a:spcPts val="325"/>
              </a:spcBef>
            </a:pPr>
            <a:r>
              <a:rPr lang="de-DE" dirty="0">
                <a:latin typeface="Grundschrift" panose="03010100010101010101" pitchFamily="66" charset="0"/>
                <a:cs typeface="Calibri"/>
              </a:rPr>
              <a:t>Zahlwort</a:t>
            </a:r>
            <a:endParaRPr lang="de-DE" sz="1463" dirty="0">
              <a:latin typeface="Grundschrift" panose="03010100010101010101" pitchFamily="66" charset="0"/>
              <a:cs typeface="Calibri"/>
            </a:endParaRPr>
          </a:p>
        </p:txBody>
      </p:sp>
      <p:sp>
        <p:nvSpPr>
          <p:cNvPr id="12" name="Textfeld 11">
            <a:extLst>
              <a:ext uri="{FF2B5EF4-FFF2-40B4-BE49-F238E27FC236}">
                <a16:creationId xmlns:a16="http://schemas.microsoft.com/office/drawing/2014/main" id="{140132CD-9A41-12C6-FB47-12C8B81596E6}"/>
              </a:ext>
            </a:extLst>
          </p:cNvPr>
          <p:cNvSpPr txBox="1"/>
          <p:nvPr/>
        </p:nvSpPr>
        <p:spPr>
          <a:xfrm>
            <a:off x="645935" y="1531750"/>
            <a:ext cx="3661130" cy="46166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r>
              <a:rPr lang="de-DE" sz="2400" dirty="0">
                <a:latin typeface="Grundschrift" panose="03010100010101010101" pitchFamily="66" charset="0"/>
              </a:rPr>
              <a:t>zweihunderteinundachtzig</a:t>
            </a:r>
            <a:endParaRPr lang="de-DE" dirty="0">
              <a:latin typeface="Grundschrift" panose="03010100010101010101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07489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8AD8E78-3BD3-3685-9691-6298458D644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>
            <a:extLst>
              <a:ext uri="{FF2B5EF4-FFF2-40B4-BE49-F238E27FC236}">
                <a16:creationId xmlns:a16="http://schemas.microsoft.com/office/drawing/2014/main" id="{8EA097F4-BB45-B355-D9E5-E445E44676C6}"/>
              </a:ext>
            </a:extLst>
          </p:cNvPr>
          <p:cNvSpPr/>
          <p:nvPr/>
        </p:nvSpPr>
        <p:spPr>
          <a:xfrm>
            <a:off x="0" y="0"/>
            <a:ext cx="4953000" cy="3429000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3" name="Rechteck 2">
            <a:extLst>
              <a:ext uri="{FF2B5EF4-FFF2-40B4-BE49-F238E27FC236}">
                <a16:creationId xmlns:a16="http://schemas.microsoft.com/office/drawing/2014/main" id="{EED959F4-BFBC-DB90-F416-513A4A66E213}"/>
              </a:ext>
            </a:extLst>
          </p:cNvPr>
          <p:cNvSpPr/>
          <p:nvPr/>
        </p:nvSpPr>
        <p:spPr>
          <a:xfrm>
            <a:off x="4953000" y="3429000"/>
            <a:ext cx="4953000" cy="3429000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" name="Rechteck 3">
            <a:extLst>
              <a:ext uri="{FF2B5EF4-FFF2-40B4-BE49-F238E27FC236}">
                <a16:creationId xmlns:a16="http://schemas.microsoft.com/office/drawing/2014/main" id="{2BB9BCC0-5CD0-50C5-9CD4-3F71E3614851}"/>
              </a:ext>
            </a:extLst>
          </p:cNvPr>
          <p:cNvSpPr/>
          <p:nvPr/>
        </p:nvSpPr>
        <p:spPr>
          <a:xfrm>
            <a:off x="4953000" y="0"/>
            <a:ext cx="4953000" cy="3429000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Rechteck 4">
            <a:extLst>
              <a:ext uri="{FF2B5EF4-FFF2-40B4-BE49-F238E27FC236}">
                <a16:creationId xmlns:a16="http://schemas.microsoft.com/office/drawing/2014/main" id="{BD733EFC-B909-6C00-42AF-E4C202CA2739}"/>
              </a:ext>
            </a:extLst>
          </p:cNvPr>
          <p:cNvSpPr/>
          <p:nvPr/>
        </p:nvSpPr>
        <p:spPr>
          <a:xfrm>
            <a:off x="0" y="3429000"/>
            <a:ext cx="4953000" cy="3429000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7" name="Textfeld 6">
            <a:extLst>
              <a:ext uri="{FF2B5EF4-FFF2-40B4-BE49-F238E27FC236}">
                <a16:creationId xmlns:a16="http://schemas.microsoft.com/office/drawing/2014/main" id="{C31A3B4D-F393-E6B2-8AFA-B03B723D2CF6}"/>
              </a:ext>
            </a:extLst>
          </p:cNvPr>
          <p:cNvSpPr txBox="1"/>
          <p:nvPr/>
        </p:nvSpPr>
        <p:spPr>
          <a:xfrm>
            <a:off x="8391026" y="188500"/>
            <a:ext cx="12224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78606" indent="-278606" algn="r">
              <a:spcBef>
                <a:spcPts val="325"/>
              </a:spcBef>
            </a:pPr>
            <a:r>
              <a:rPr lang="de-DE" dirty="0">
                <a:latin typeface="Grundschrift" panose="03010100010101010101" pitchFamily="66" charset="0"/>
                <a:cs typeface="Calibri"/>
              </a:rPr>
              <a:t>Zahlbild</a:t>
            </a:r>
            <a:endParaRPr lang="de-DE" sz="1463" dirty="0">
              <a:latin typeface="Grundschrift" panose="03010100010101010101" pitchFamily="66" charset="0"/>
              <a:cs typeface="Calibri"/>
            </a:endParaRPr>
          </a:p>
        </p:txBody>
      </p:sp>
      <p:sp>
        <p:nvSpPr>
          <p:cNvPr id="8" name="Textfeld 7">
            <a:extLst>
              <a:ext uri="{FF2B5EF4-FFF2-40B4-BE49-F238E27FC236}">
                <a16:creationId xmlns:a16="http://schemas.microsoft.com/office/drawing/2014/main" id="{976C2B4A-CB25-7997-BBA5-F550FB0D0C04}"/>
              </a:ext>
            </a:extLst>
          </p:cNvPr>
          <p:cNvSpPr txBox="1"/>
          <p:nvPr/>
        </p:nvSpPr>
        <p:spPr>
          <a:xfrm>
            <a:off x="8826455" y="3617500"/>
            <a:ext cx="7869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78606" indent="-278606" algn="r">
              <a:spcBef>
                <a:spcPts val="325"/>
              </a:spcBef>
            </a:pPr>
            <a:r>
              <a:rPr lang="de-DE" dirty="0">
                <a:latin typeface="Grundschrift" panose="03010100010101010101" pitchFamily="66" charset="0"/>
                <a:cs typeface="Calibri"/>
              </a:rPr>
              <a:t>Zahl</a:t>
            </a:r>
            <a:endParaRPr lang="de-DE" sz="1463" dirty="0">
              <a:latin typeface="Grundschrift" panose="03010100010101010101" pitchFamily="66" charset="0"/>
              <a:cs typeface="Calibri"/>
            </a:endParaRPr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id="{C86AF97B-E5D4-A105-D5D6-EFE941D3BC55}"/>
              </a:ext>
            </a:extLst>
          </p:cNvPr>
          <p:cNvSpPr txBox="1"/>
          <p:nvPr/>
        </p:nvSpPr>
        <p:spPr>
          <a:xfrm>
            <a:off x="3091545" y="3617500"/>
            <a:ext cx="15688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78606" indent="-278606" algn="r">
              <a:spcBef>
                <a:spcPts val="325"/>
              </a:spcBef>
            </a:pPr>
            <a:r>
              <a:rPr lang="de-DE" dirty="0">
                <a:latin typeface="Grundschrift" panose="03010100010101010101" pitchFamily="66" charset="0"/>
                <a:cs typeface="Calibri"/>
              </a:rPr>
              <a:t>Plus-Aufgabe</a:t>
            </a:r>
            <a:endParaRPr lang="de-DE" sz="2000" dirty="0">
              <a:latin typeface="Grundschrift" panose="03010100010101010101" pitchFamily="66" charset="0"/>
              <a:cs typeface="Calibri"/>
            </a:endParaRPr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BB1D4A4A-8952-F8A6-3A55-09BD926677FB}"/>
              </a:ext>
            </a:extLst>
          </p:cNvPr>
          <p:cNvSpPr txBox="1"/>
          <p:nvPr/>
        </p:nvSpPr>
        <p:spPr>
          <a:xfrm>
            <a:off x="3460828" y="188500"/>
            <a:ext cx="11996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78606" indent="-278606" algn="r">
              <a:spcBef>
                <a:spcPts val="325"/>
              </a:spcBef>
            </a:pPr>
            <a:r>
              <a:rPr lang="de-DE" dirty="0">
                <a:latin typeface="Grundschrift" panose="03010100010101010101" pitchFamily="66" charset="0"/>
                <a:cs typeface="Calibri"/>
              </a:rPr>
              <a:t>Zahlwort</a:t>
            </a:r>
            <a:endParaRPr lang="de-DE" sz="1463" dirty="0">
              <a:latin typeface="Grundschrift" panose="03010100010101010101" pitchFamily="66" charset="0"/>
              <a:cs typeface="Calibri"/>
            </a:endParaRPr>
          </a:p>
        </p:txBody>
      </p:sp>
      <p:sp>
        <p:nvSpPr>
          <p:cNvPr id="12" name="Textfeld 11">
            <a:extLst>
              <a:ext uri="{FF2B5EF4-FFF2-40B4-BE49-F238E27FC236}">
                <a16:creationId xmlns:a16="http://schemas.microsoft.com/office/drawing/2014/main" id="{2F50837A-ABA0-A2CE-1128-F59A51FDC34A}"/>
              </a:ext>
            </a:extLst>
          </p:cNvPr>
          <p:cNvSpPr txBox="1"/>
          <p:nvPr/>
        </p:nvSpPr>
        <p:spPr>
          <a:xfrm>
            <a:off x="627533" y="1529834"/>
            <a:ext cx="3753463" cy="46166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r>
              <a:rPr lang="de-DE" sz="2400" dirty="0">
                <a:latin typeface="Grundschrift" panose="03010100010101010101" pitchFamily="66" charset="0"/>
              </a:rPr>
              <a:t>dreihundertvierundneunzig</a:t>
            </a:r>
            <a:endParaRPr lang="de-DE" dirty="0">
              <a:latin typeface="Grundschrift" panose="03010100010101010101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224698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8FBA8D4-FE18-4574-909C-44EBF07C4E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>
            <a:extLst>
              <a:ext uri="{FF2B5EF4-FFF2-40B4-BE49-F238E27FC236}">
                <a16:creationId xmlns:a16="http://schemas.microsoft.com/office/drawing/2014/main" id="{593DBBE0-1F7A-E9AA-DEE6-C1FD4632CC6C}"/>
              </a:ext>
            </a:extLst>
          </p:cNvPr>
          <p:cNvSpPr/>
          <p:nvPr/>
        </p:nvSpPr>
        <p:spPr>
          <a:xfrm>
            <a:off x="0" y="0"/>
            <a:ext cx="4953000" cy="3429000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3" name="Rechteck 2">
            <a:extLst>
              <a:ext uri="{FF2B5EF4-FFF2-40B4-BE49-F238E27FC236}">
                <a16:creationId xmlns:a16="http://schemas.microsoft.com/office/drawing/2014/main" id="{4C0AE2C1-C153-02AF-13EE-E48860AAD243}"/>
              </a:ext>
            </a:extLst>
          </p:cNvPr>
          <p:cNvSpPr/>
          <p:nvPr/>
        </p:nvSpPr>
        <p:spPr>
          <a:xfrm>
            <a:off x="4953000" y="3429000"/>
            <a:ext cx="4953000" cy="3429000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" name="Rechteck 3">
            <a:extLst>
              <a:ext uri="{FF2B5EF4-FFF2-40B4-BE49-F238E27FC236}">
                <a16:creationId xmlns:a16="http://schemas.microsoft.com/office/drawing/2014/main" id="{E7C8A0DD-C80D-B9B4-0E51-97AB998CD781}"/>
              </a:ext>
            </a:extLst>
          </p:cNvPr>
          <p:cNvSpPr/>
          <p:nvPr/>
        </p:nvSpPr>
        <p:spPr>
          <a:xfrm>
            <a:off x="4953000" y="0"/>
            <a:ext cx="4953000" cy="3429000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Rechteck 4">
            <a:extLst>
              <a:ext uri="{FF2B5EF4-FFF2-40B4-BE49-F238E27FC236}">
                <a16:creationId xmlns:a16="http://schemas.microsoft.com/office/drawing/2014/main" id="{1897E941-3286-1C52-915E-0489506118EF}"/>
              </a:ext>
            </a:extLst>
          </p:cNvPr>
          <p:cNvSpPr/>
          <p:nvPr/>
        </p:nvSpPr>
        <p:spPr>
          <a:xfrm>
            <a:off x="0" y="3429000"/>
            <a:ext cx="4953000" cy="3429000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7" name="Textfeld 6">
            <a:extLst>
              <a:ext uri="{FF2B5EF4-FFF2-40B4-BE49-F238E27FC236}">
                <a16:creationId xmlns:a16="http://schemas.microsoft.com/office/drawing/2014/main" id="{8785C7B8-1F4B-63E8-62E9-1B5056A184CF}"/>
              </a:ext>
            </a:extLst>
          </p:cNvPr>
          <p:cNvSpPr txBox="1"/>
          <p:nvPr/>
        </p:nvSpPr>
        <p:spPr>
          <a:xfrm>
            <a:off x="8391026" y="188500"/>
            <a:ext cx="12224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78606" indent="-278606" algn="r">
              <a:spcBef>
                <a:spcPts val="325"/>
              </a:spcBef>
            </a:pPr>
            <a:r>
              <a:rPr lang="de-DE" dirty="0">
                <a:latin typeface="Grundschrift" panose="03010100010101010101" pitchFamily="66" charset="0"/>
                <a:cs typeface="Calibri"/>
              </a:rPr>
              <a:t>Zahlbild</a:t>
            </a:r>
            <a:endParaRPr lang="de-DE" sz="1463" dirty="0">
              <a:latin typeface="Grundschrift" panose="03010100010101010101" pitchFamily="66" charset="0"/>
              <a:cs typeface="Calibri"/>
            </a:endParaRPr>
          </a:p>
        </p:txBody>
      </p:sp>
      <p:sp>
        <p:nvSpPr>
          <p:cNvPr id="8" name="Textfeld 7">
            <a:extLst>
              <a:ext uri="{FF2B5EF4-FFF2-40B4-BE49-F238E27FC236}">
                <a16:creationId xmlns:a16="http://schemas.microsoft.com/office/drawing/2014/main" id="{74B7303F-8C95-F996-92A9-373473E42770}"/>
              </a:ext>
            </a:extLst>
          </p:cNvPr>
          <p:cNvSpPr txBox="1"/>
          <p:nvPr/>
        </p:nvSpPr>
        <p:spPr>
          <a:xfrm>
            <a:off x="8826455" y="3617500"/>
            <a:ext cx="7869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78606" indent="-278606" algn="r">
              <a:spcBef>
                <a:spcPts val="325"/>
              </a:spcBef>
            </a:pPr>
            <a:r>
              <a:rPr lang="de-DE" dirty="0">
                <a:latin typeface="Grundschrift" panose="03010100010101010101" pitchFamily="66" charset="0"/>
                <a:cs typeface="Calibri"/>
              </a:rPr>
              <a:t>Zahl</a:t>
            </a:r>
            <a:endParaRPr lang="de-DE" sz="1463" dirty="0">
              <a:latin typeface="Grundschrift" panose="03010100010101010101" pitchFamily="66" charset="0"/>
              <a:cs typeface="Calibri"/>
            </a:endParaRPr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id="{4AF125C1-9F63-5030-2668-73305EA1D6EA}"/>
              </a:ext>
            </a:extLst>
          </p:cNvPr>
          <p:cNvSpPr txBox="1"/>
          <p:nvPr/>
        </p:nvSpPr>
        <p:spPr>
          <a:xfrm>
            <a:off x="3091545" y="3617500"/>
            <a:ext cx="15688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78606" indent="-278606" algn="r">
              <a:spcBef>
                <a:spcPts val="325"/>
              </a:spcBef>
            </a:pPr>
            <a:r>
              <a:rPr lang="de-DE" dirty="0">
                <a:latin typeface="Grundschrift" panose="03010100010101010101" pitchFamily="66" charset="0"/>
                <a:cs typeface="Calibri"/>
              </a:rPr>
              <a:t>Plus-Aufgabe</a:t>
            </a:r>
            <a:endParaRPr lang="de-DE" sz="2000" dirty="0">
              <a:latin typeface="Grundschrift" panose="03010100010101010101" pitchFamily="66" charset="0"/>
              <a:cs typeface="Calibri"/>
            </a:endParaRPr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073A1B3B-7D16-59FA-FCFF-8C21C4F36F7C}"/>
              </a:ext>
            </a:extLst>
          </p:cNvPr>
          <p:cNvSpPr txBox="1"/>
          <p:nvPr/>
        </p:nvSpPr>
        <p:spPr>
          <a:xfrm>
            <a:off x="3460828" y="188500"/>
            <a:ext cx="11996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78606" indent="-278606" algn="r">
              <a:spcBef>
                <a:spcPts val="325"/>
              </a:spcBef>
            </a:pPr>
            <a:r>
              <a:rPr lang="de-DE" dirty="0">
                <a:latin typeface="Grundschrift" panose="03010100010101010101" pitchFamily="66" charset="0"/>
                <a:cs typeface="Calibri"/>
              </a:rPr>
              <a:t>Zahlwort</a:t>
            </a:r>
            <a:endParaRPr lang="de-DE" sz="1463" dirty="0">
              <a:latin typeface="Grundschrift" panose="03010100010101010101" pitchFamily="66" charset="0"/>
              <a:cs typeface="Calibri"/>
            </a:endParaRPr>
          </a:p>
        </p:txBody>
      </p:sp>
      <p:sp>
        <p:nvSpPr>
          <p:cNvPr id="12" name="Textfeld 11">
            <a:extLst>
              <a:ext uri="{FF2B5EF4-FFF2-40B4-BE49-F238E27FC236}">
                <a16:creationId xmlns:a16="http://schemas.microsoft.com/office/drawing/2014/main" id="{575C2717-18FE-8E92-6964-590983AF89AD}"/>
              </a:ext>
            </a:extLst>
          </p:cNvPr>
          <p:cNvSpPr txBox="1"/>
          <p:nvPr/>
        </p:nvSpPr>
        <p:spPr>
          <a:xfrm>
            <a:off x="668477" y="1529834"/>
            <a:ext cx="3594895" cy="46166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r>
              <a:rPr lang="de-DE" sz="2400" dirty="0">
                <a:latin typeface="Grundschrift" panose="03010100010101010101" pitchFamily="66" charset="0"/>
              </a:rPr>
              <a:t>einhundertfünfundsechzig</a:t>
            </a:r>
            <a:endParaRPr lang="de-DE" dirty="0">
              <a:latin typeface="Grundschrift" panose="03010100010101010101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933483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3E11645-9385-B002-8B9F-D815EB32D1E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>
            <a:extLst>
              <a:ext uri="{FF2B5EF4-FFF2-40B4-BE49-F238E27FC236}">
                <a16:creationId xmlns:a16="http://schemas.microsoft.com/office/drawing/2014/main" id="{4F7F126A-D313-1742-9E20-34B3B93A9437}"/>
              </a:ext>
            </a:extLst>
          </p:cNvPr>
          <p:cNvSpPr/>
          <p:nvPr/>
        </p:nvSpPr>
        <p:spPr>
          <a:xfrm>
            <a:off x="0" y="0"/>
            <a:ext cx="4953000" cy="3429000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3" name="Rechteck 2">
            <a:extLst>
              <a:ext uri="{FF2B5EF4-FFF2-40B4-BE49-F238E27FC236}">
                <a16:creationId xmlns:a16="http://schemas.microsoft.com/office/drawing/2014/main" id="{785FA698-20CE-6C68-AAE3-B8AE24936C6E}"/>
              </a:ext>
            </a:extLst>
          </p:cNvPr>
          <p:cNvSpPr/>
          <p:nvPr/>
        </p:nvSpPr>
        <p:spPr>
          <a:xfrm>
            <a:off x="4953000" y="3429000"/>
            <a:ext cx="4953000" cy="3429000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" name="Rechteck 3">
            <a:extLst>
              <a:ext uri="{FF2B5EF4-FFF2-40B4-BE49-F238E27FC236}">
                <a16:creationId xmlns:a16="http://schemas.microsoft.com/office/drawing/2014/main" id="{13D0145E-8B66-46B0-F0D5-18CE019705D4}"/>
              </a:ext>
            </a:extLst>
          </p:cNvPr>
          <p:cNvSpPr/>
          <p:nvPr/>
        </p:nvSpPr>
        <p:spPr>
          <a:xfrm>
            <a:off x="4953000" y="0"/>
            <a:ext cx="4953000" cy="3429000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Rechteck 4">
            <a:extLst>
              <a:ext uri="{FF2B5EF4-FFF2-40B4-BE49-F238E27FC236}">
                <a16:creationId xmlns:a16="http://schemas.microsoft.com/office/drawing/2014/main" id="{9373FDDA-07CE-D8C3-654E-4AD5145CE46C}"/>
              </a:ext>
            </a:extLst>
          </p:cNvPr>
          <p:cNvSpPr/>
          <p:nvPr/>
        </p:nvSpPr>
        <p:spPr>
          <a:xfrm>
            <a:off x="0" y="3429000"/>
            <a:ext cx="4953000" cy="3429000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7" name="Textfeld 6">
            <a:extLst>
              <a:ext uri="{FF2B5EF4-FFF2-40B4-BE49-F238E27FC236}">
                <a16:creationId xmlns:a16="http://schemas.microsoft.com/office/drawing/2014/main" id="{B5E5D36E-3B72-5D9D-0879-90F29B76F776}"/>
              </a:ext>
            </a:extLst>
          </p:cNvPr>
          <p:cNvSpPr txBox="1"/>
          <p:nvPr/>
        </p:nvSpPr>
        <p:spPr>
          <a:xfrm>
            <a:off x="8391026" y="188500"/>
            <a:ext cx="12224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78606" indent="-278606" algn="r">
              <a:spcBef>
                <a:spcPts val="325"/>
              </a:spcBef>
            </a:pPr>
            <a:r>
              <a:rPr lang="de-DE" dirty="0">
                <a:latin typeface="Grundschrift" panose="03010100010101010101" pitchFamily="66" charset="0"/>
                <a:cs typeface="Calibri"/>
              </a:rPr>
              <a:t>Zahlbild</a:t>
            </a:r>
            <a:endParaRPr lang="de-DE" sz="1463" dirty="0">
              <a:latin typeface="Grundschrift" panose="03010100010101010101" pitchFamily="66" charset="0"/>
              <a:cs typeface="Calibri"/>
            </a:endParaRPr>
          </a:p>
        </p:txBody>
      </p:sp>
      <p:sp>
        <p:nvSpPr>
          <p:cNvPr id="8" name="Textfeld 7">
            <a:extLst>
              <a:ext uri="{FF2B5EF4-FFF2-40B4-BE49-F238E27FC236}">
                <a16:creationId xmlns:a16="http://schemas.microsoft.com/office/drawing/2014/main" id="{98588E76-84A3-0D39-E3F3-36F4E0AACC1A}"/>
              </a:ext>
            </a:extLst>
          </p:cNvPr>
          <p:cNvSpPr txBox="1"/>
          <p:nvPr/>
        </p:nvSpPr>
        <p:spPr>
          <a:xfrm>
            <a:off x="8826455" y="3617500"/>
            <a:ext cx="7869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78606" indent="-278606" algn="r">
              <a:spcBef>
                <a:spcPts val="325"/>
              </a:spcBef>
            </a:pPr>
            <a:r>
              <a:rPr lang="de-DE" dirty="0">
                <a:latin typeface="Grundschrift" panose="03010100010101010101" pitchFamily="66" charset="0"/>
                <a:cs typeface="Calibri"/>
              </a:rPr>
              <a:t>Zahl</a:t>
            </a:r>
            <a:endParaRPr lang="de-DE" sz="1463" dirty="0">
              <a:latin typeface="Grundschrift" panose="03010100010101010101" pitchFamily="66" charset="0"/>
              <a:cs typeface="Calibri"/>
            </a:endParaRPr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id="{766488FD-419C-83AA-4BFD-768B94F247D6}"/>
              </a:ext>
            </a:extLst>
          </p:cNvPr>
          <p:cNvSpPr txBox="1"/>
          <p:nvPr/>
        </p:nvSpPr>
        <p:spPr>
          <a:xfrm>
            <a:off x="3091545" y="3617500"/>
            <a:ext cx="15688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78606" indent="-278606" algn="r">
              <a:spcBef>
                <a:spcPts val="325"/>
              </a:spcBef>
            </a:pPr>
            <a:r>
              <a:rPr lang="de-DE" dirty="0">
                <a:latin typeface="Grundschrift" panose="03010100010101010101" pitchFamily="66" charset="0"/>
                <a:cs typeface="Calibri"/>
              </a:rPr>
              <a:t>Plus-Aufgabe</a:t>
            </a:r>
            <a:endParaRPr lang="de-DE" sz="2000" dirty="0">
              <a:latin typeface="Grundschrift" panose="03010100010101010101" pitchFamily="66" charset="0"/>
              <a:cs typeface="Calibri"/>
            </a:endParaRPr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6DD492DB-FD9A-25C7-5D3A-2021FFE2E632}"/>
              </a:ext>
            </a:extLst>
          </p:cNvPr>
          <p:cNvSpPr txBox="1"/>
          <p:nvPr/>
        </p:nvSpPr>
        <p:spPr>
          <a:xfrm>
            <a:off x="3460828" y="188500"/>
            <a:ext cx="11996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78606" indent="-278606" algn="r">
              <a:spcBef>
                <a:spcPts val="325"/>
              </a:spcBef>
            </a:pPr>
            <a:r>
              <a:rPr lang="de-DE" dirty="0">
                <a:latin typeface="Grundschrift" panose="03010100010101010101" pitchFamily="66" charset="0"/>
                <a:cs typeface="Calibri"/>
              </a:rPr>
              <a:t>Zahlwort</a:t>
            </a:r>
            <a:endParaRPr lang="de-DE" sz="1463" dirty="0">
              <a:latin typeface="Grundschrift" panose="03010100010101010101" pitchFamily="66" charset="0"/>
              <a:cs typeface="Calibri"/>
            </a:endParaRPr>
          </a:p>
        </p:txBody>
      </p:sp>
      <p:sp>
        <p:nvSpPr>
          <p:cNvPr id="12" name="Textfeld 11">
            <a:extLst>
              <a:ext uri="{FF2B5EF4-FFF2-40B4-BE49-F238E27FC236}">
                <a16:creationId xmlns:a16="http://schemas.microsoft.com/office/drawing/2014/main" id="{0F723555-BAD1-5670-7999-D826CEEB98DC}"/>
              </a:ext>
            </a:extLst>
          </p:cNvPr>
          <p:cNvSpPr txBox="1"/>
          <p:nvPr/>
        </p:nvSpPr>
        <p:spPr>
          <a:xfrm>
            <a:off x="601729" y="1531750"/>
            <a:ext cx="3853747" cy="46166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r>
              <a:rPr lang="de-DE" sz="2400" dirty="0">
                <a:latin typeface="Grundschrift" panose="03010100010101010101" pitchFamily="66" charset="0"/>
              </a:rPr>
              <a:t>fünfhundertsechsundfünfzig</a:t>
            </a:r>
            <a:endParaRPr lang="de-DE" dirty="0">
              <a:latin typeface="Grundschrift" panose="03010100010101010101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6055752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D177081-11A7-3B59-3200-4B2C76ABBF2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>
            <a:extLst>
              <a:ext uri="{FF2B5EF4-FFF2-40B4-BE49-F238E27FC236}">
                <a16:creationId xmlns:a16="http://schemas.microsoft.com/office/drawing/2014/main" id="{57667F42-12E7-360B-6512-9FFAFAED08B5}"/>
              </a:ext>
            </a:extLst>
          </p:cNvPr>
          <p:cNvSpPr/>
          <p:nvPr/>
        </p:nvSpPr>
        <p:spPr>
          <a:xfrm>
            <a:off x="0" y="0"/>
            <a:ext cx="4953000" cy="3429000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3" name="Rechteck 2">
            <a:extLst>
              <a:ext uri="{FF2B5EF4-FFF2-40B4-BE49-F238E27FC236}">
                <a16:creationId xmlns:a16="http://schemas.microsoft.com/office/drawing/2014/main" id="{A5BEF61B-35EF-8A04-7055-A3D58041657A}"/>
              </a:ext>
            </a:extLst>
          </p:cNvPr>
          <p:cNvSpPr/>
          <p:nvPr/>
        </p:nvSpPr>
        <p:spPr>
          <a:xfrm>
            <a:off x="4953000" y="3429000"/>
            <a:ext cx="4953000" cy="3429000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" name="Rechteck 3">
            <a:extLst>
              <a:ext uri="{FF2B5EF4-FFF2-40B4-BE49-F238E27FC236}">
                <a16:creationId xmlns:a16="http://schemas.microsoft.com/office/drawing/2014/main" id="{D63CEA43-C8B9-F47E-3C6B-6771C11B9AD8}"/>
              </a:ext>
            </a:extLst>
          </p:cNvPr>
          <p:cNvSpPr/>
          <p:nvPr/>
        </p:nvSpPr>
        <p:spPr>
          <a:xfrm>
            <a:off x="4953000" y="0"/>
            <a:ext cx="4953000" cy="3429000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Rechteck 4">
            <a:extLst>
              <a:ext uri="{FF2B5EF4-FFF2-40B4-BE49-F238E27FC236}">
                <a16:creationId xmlns:a16="http://schemas.microsoft.com/office/drawing/2014/main" id="{9CA6A4BC-1244-D03D-039C-B9C17971AAA1}"/>
              </a:ext>
            </a:extLst>
          </p:cNvPr>
          <p:cNvSpPr/>
          <p:nvPr/>
        </p:nvSpPr>
        <p:spPr>
          <a:xfrm>
            <a:off x="0" y="3429000"/>
            <a:ext cx="4953000" cy="3429000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7" name="Textfeld 6">
            <a:extLst>
              <a:ext uri="{FF2B5EF4-FFF2-40B4-BE49-F238E27FC236}">
                <a16:creationId xmlns:a16="http://schemas.microsoft.com/office/drawing/2014/main" id="{F628C547-31D2-E23E-BA18-5678D3B85242}"/>
              </a:ext>
            </a:extLst>
          </p:cNvPr>
          <p:cNvSpPr txBox="1"/>
          <p:nvPr/>
        </p:nvSpPr>
        <p:spPr>
          <a:xfrm>
            <a:off x="8391026" y="188500"/>
            <a:ext cx="12224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78606" indent="-278606" algn="r">
              <a:spcBef>
                <a:spcPts val="325"/>
              </a:spcBef>
            </a:pPr>
            <a:r>
              <a:rPr lang="de-DE" dirty="0">
                <a:latin typeface="Grundschrift" panose="03010100010101010101" pitchFamily="66" charset="0"/>
                <a:cs typeface="Calibri"/>
              </a:rPr>
              <a:t>Zahlbild</a:t>
            </a:r>
            <a:endParaRPr lang="de-DE" sz="1463" dirty="0">
              <a:latin typeface="Grundschrift" panose="03010100010101010101" pitchFamily="66" charset="0"/>
              <a:cs typeface="Calibri"/>
            </a:endParaRPr>
          </a:p>
        </p:txBody>
      </p:sp>
      <p:sp>
        <p:nvSpPr>
          <p:cNvPr id="8" name="Textfeld 7">
            <a:extLst>
              <a:ext uri="{FF2B5EF4-FFF2-40B4-BE49-F238E27FC236}">
                <a16:creationId xmlns:a16="http://schemas.microsoft.com/office/drawing/2014/main" id="{7D8F8C2B-9BC3-4089-5050-5EC2649474C9}"/>
              </a:ext>
            </a:extLst>
          </p:cNvPr>
          <p:cNvSpPr txBox="1"/>
          <p:nvPr/>
        </p:nvSpPr>
        <p:spPr>
          <a:xfrm>
            <a:off x="8826455" y="3617500"/>
            <a:ext cx="7869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78606" indent="-278606" algn="r">
              <a:spcBef>
                <a:spcPts val="325"/>
              </a:spcBef>
            </a:pPr>
            <a:r>
              <a:rPr lang="de-DE" dirty="0">
                <a:latin typeface="Grundschrift" panose="03010100010101010101" pitchFamily="66" charset="0"/>
                <a:cs typeface="Calibri"/>
              </a:rPr>
              <a:t>Zahl</a:t>
            </a:r>
            <a:endParaRPr lang="de-DE" sz="1463" dirty="0">
              <a:latin typeface="Grundschrift" panose="03010100010101010101" pitchFamily="66" charset="0"/>
              <a:cs typeface="Calibri"/>
            </a:endParaRPr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id="{A79AB99C-395D-05BD-767F-8D7A3EA6D89E}"/>
              </a:ext>
            </a:extLst>
          </p:cNvPr>
          <p:cNvSpPr txBox="1"/>
          <p:nvPr/>
        </p:nvSpPr>
        <p:spPr>
          <a:xfrm>
            <a:off x="3091545" y="3617500"/>
            <a:ext cx="15688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78606" indent="-278606" algn="r">
              <a:spcBef>
                <a:spcPts val="325"/>
              </a:spcBef>
            </a:pPr>
            <a:r>
              <a:rPr lang="de-DE" dirty="0">
                <a:latin typeface="Grundschrift" panose="03010100010101010101" pitchFamily="66" charset="0"/>
                <a:cs typeface="Calibri"/>
              </a:rPr>
              <a:t>Plus-Aufgabe</a:t>
            </a:r>
            <a:endParaRPr lang="de-DE" sz="2000" dirty="0">
              <a:latin typeface="Grundschrift" panose="03010100010101010101" pitchFamily="66" charset="0"/>
              <a:cs typeface="Calibri"/>
            </a:endParaRPr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2A7A2BB8-0089-5419-AD56-8C4FFB7A4F23}"/>
              </a:ext>
            </a:extLst>
          </p:cNvPr>
          <p:cNvSpPr txBox="1"/>
          <p:nvPr/>
        </p:nvSpPr>
        <p:spPr>
          <a:xfrm>
            <a:off x="3460828" y="188500"/>
            <a:ext cx="11996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78606" indent="-278606" algn="r">
              <a:spcBef>
                <a:spcPts val="325"/>
              </a:spcBef>
            </a:pPr>
            <a:r>
              <a:rPr lang="de-DE" dirty="0">
                <a:latin typeface="Grundschrift" panose="03010100010101010101" pitchFamily="66" charset="0"/>
                <a:cs typeface="Calibri"/>
              </a:rPr>
              <a:t>Zahlwort</a:t>
            </a:r>
            <a:endParaRPr lang="de-DE" sz="1463" dirty="0">
              <a:latin typeface="Grundschrift" panose="03010100010101010101" pitchFamily="66" charset="0"/>
              <a:cs typeface="Calibri"/>
            </a:endParaRPr>
          </a:p>
        </p:txBody>
      </p:sp>
      <p:sp>
        <p:nvSpPr>
          <p:cNvPr id="12" name="Textfeld 11">
            <a:extLst>
              <a:ext uri="{FF2B5EF4-FFF2-40B4-BE49-F238E27FC236}">
                <a16:creationId xmlns:a16="http://schemas.microsoft.com/office/drawing/2014/main" id="{36C776D8-7375-8493-2AED-B510FFC74320}"/>
              </a:ext>
            </a:extLst>
          </p:cNvPr>
          <p:cNvSpPr txBox="1"/>
          <p:nvPr/>
        </p:nvSpPr>
        <p:spPr>
          <a:xfrm>
            <a:off x="863072" y="1531750"/>
            <a:ext cx="3168496" cy="46166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r>
              <a:rPr lang="de-DE" sz="2400" dirty="0">
                <a:latin typeface="Grundschrift" panose="03010100010101010101" pitchFamily="66" charset="0"/>
              </a:rPr>
              <a:t>sechshundertneunzehn</a:t>
            </a:r>
          </a:p>
        </p:txBody>
      </p:sp>
    </p:spTree>
    <p:extLst>
      <p:ext uri="{BB962C8B-B14F-4D97-AF65-F5344CB8AC3E}">
        <p14:creationId xmlns:p14="http://schemas.microsoft.com/office/powerpoint/2010/main" val="294645519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52F0863-53FB-8198-6C9D-CA27053B7DE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>
            <a:extLst>
              <a:ext uri="{FF2B5EF4-FFF2-40B4-BE49-F238E27FC236}">
                <a16:creationId xmlns:a16="http://schemas.microsoft.com/office/drawing/2014/main" id="{ABCA0145-883E-20D1-F3E0-2C8945845A0A}"/>
              </a:ext>
            </a:extLst>
          </p:cNvPr>
          <p:cNvSpPr/>
          <p:nvPr/>
        </p:nvSpPr>
        <p:spPr>
          <a:xfrm>
            <a:off x="0" y="0"/>
            <a:ext cx="4953000" cy="3429000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3" name="Rechteck 2">
            <a:extLst>
              <a:ext uri="{FF2B5EF4-FFF2-40B4-BE49-F238E27FC236}">
                <a16:creationId xmlns:a16="http://schemas.microsoft.com/office/drawing/2014/main" id="{2895214E-5CE9-9324-2439-17A714015829}"/>
              </a:ext>
            </a:extLst>
          </p:cNvPr>
          <p:cNvSpPr/>
          <p:nvPr/>
        </p:nvSpPr>
        <p:spPr>
          <a:xfrm>
            <a:off x="4953000" y="3429000"/>
            <a:ext cx="4953000" cy="3429000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" name="Rechteck 3">
            <a:extLst>
              <a:ext uri="{FF2B5EF4-FFF2-40B4-BE49-F238E27FC236}">
                <a16:creationId xmlns:a16="http://schemas.microsoft.com/office/drawing/2014/main" id="{5B8034AE-759C-6F0F-6556-11643F748BDD}"/>
              </a:ext>
            </a:extLst>
          </p:cNvPr>
          <p:cNvSpPr/>
          <p:nvPr/>
        </p:nvSpPr>
        <p:spPr>
          <a:xfrm>
            <a:off x="4953000" y="0"/>
            <a:ext cx="4953000" cy="3429000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Rechteck 4">
            <a:extLst>
              <a:ext uri="{FF2B5EF4-FFF2-40B4-BE49-F238E27FC236}">
                <a16:creationId xmlns:a16="http://schemas.microsoft.com/office/drawing/2014/main" id="{676FFCB3-3B58-0AC6-C663-F8D2A29B978A}"/>
              </a:ext>
            </a:extLst>
          </p:cNvPr>
          <p:cNvSpPr/>
          <p:nvPr/>
        </p:nvSpPr>
        <p:spPr>
          <a:xfrm>
            <a:off x="0" y="3429000"/>
            <a:ext cx="4953000" cy="3429000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7" name="Textfeld 6">
            <a:extLst>
              <a:ext uri="{FF2B5EF4-FFF2-40B4-BE49-F238E27FC236}">
                <a16:creationId xmlns:a16="http://schemas.microsoft.com/office/drawing/2014/main" id="{6387A916-2852-FC99-2365-A2410763A464}"/>
              </a:ext>
            </a:extLst>
          </p:cNvPr>
          <p:cNvSpPr txBox="1"/>
          <p:nvPr/>
        </p:nvSpPr>
        <p:spPr>
          <a:xfrm>
            <a:off x="8391026" y="188500"/>
            <a:ext cx="12224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78606" indent="-278606" algn="r">
              <a:spcBef>
                <a:spcPts val="325"/>
              </a:spcBef>
            </a:pPr>
            <a:r>
              <a:rPr lang="de-DE" dirty="0">
                <a:latin typeface="Grundschrift" panose="03010100010101010101" pitchFamily="66" charset="0"/>
                <a:cs typeface="Calibri"/>
              </a:rPr>
              <a:t>Zahlbild</a:t>
            </a:r>
            <a:endParaRPr lang="de-DE" sz="1463" dirty="0">
              <a:latin typeface="Grundschrift" panose="03010100010101010101" pitchFamily="66" charset="0"/>
              <a:cs typeface="Calibri"/>
            </a:endParaRPr>
          </a:p>
        </p:txBody>
      </p:sp>
      <p:sp>
        <p:nvSpPr>
          <p:cNvPr id="8" name="Textfeld 7">
            <a:extLst>
              <a:ext uri="{FF2B5EF4-FFF2-40B4-BE49-F238E27FC236}">
                <a16:creationId xmlns:a16="http://schemas.microsoft.com/office/drawing/2014/main" id="{D14A8A19-01E2-C8C7-00AC-74DEE85F1D2E}"/>
              </a:ext>
            </a:extLst>
          </p:cNvPr>
          <p:cNvSpPr txBox="1"/>
          <p:nvPr/>
        </p:nvSpPr>
        <p:spPr>
          <a:xfrm>
            <a:off x="8826455" y="3617500"/>
            <a:ext cx="7869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78606" indent="-278606" algn="r">
              <a:spcBef>
                <a:spcPts val="325"/>
              </a:spcBef>
            </a:pPr>
            <a:r>
              <a:rPr lang="de-DE" dirty="0">
                <a:latin typeface="Grundschrift" panose="03010100010101010101" pitchFamily="66" charset="0"/>
                <a:cs typeface="Calibri"/>
              </a:rPr>
              <a:t>Zahl</a:t>
            </a:r>
            <a:endParaRPr lang="de-DE" sz="1463" dirty="0">
              <a:latin typeface="Grundschrift" panose="03010100010101010101" pitchFamily="66" charset="0"/>
              <a:cs typeface="Calibri"/>
            </a:endParaRPr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id="{22E396C7-0B7C-FCC4-6F3C-FBC09C447B01}"/>
              </a:ext>
            </a:extLst>
          </p:cNvPr>
          <p:cNvSpPr txBox="1"/>
          <p:nvPr/>
        </p:nvSpPr>
        <p:spPr>
          <a:xfrm>
            <a:off x="3091545" y="3617500"/>
            <a:ext cx="15688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78606" indent="-278606" algn="r">
              <a:spcBef>
                <a:spcPts val="325"/>
              </a:spcBef>
            </a:pPr>
            <a:r>
              <a:rPr lang="de-DE" dirty="0">
                <a:latin typeface="Grundschrift" panose="03010100010101010101" pitchFamily="66" charset="0"/>
                <a:cs typeface="Calibri"/>
              </a:rPr>
              <a:t>Plus-Aufgabe</a:t>
            </a:r>
            <a:endParaRPr lang="de-DE" sz="2000" dirty="0">
              <a:latin typeface="Grundschrift" panose="03010100010101010101" pitchFamily="66" charset="0"/>
              <a:cs typeface="Calibri"/>
            </a:endParaRPr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7615B363-A950-81E7-F87C-FA9014B6F44D}"/>
              </a:ext>
            </a:extLst>
          </p:cNvPr>
          <p:cNvSpPr txBox="1"/>
          <p:nvPr/>
        </p:nvSpPr>
        <p:spPr>
          <a:xfrm>
            <a:off x="3460828" y="188500"/>
            <a:ext cx="11996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78606" indent="-278606" algn="r">
              <a:spcBef>
                <a:spcPts val="325"/>
              </a:spcBef>
            </a:pPr>
            <a:r>
              <a:rPr lang="de-DE" dirty="0">
                <a:latin typeface="Grundschrift" panose="03010100010101010101" pitchFamily="66" charset="0"/>
                <a:cs typeface="Calibri"/>
              </a:rPr>
              <a:t>Zahlwort</a:t>
            </a:r>
            <a:endParaRPr lang="de-DE" sz="1463" dirty="0">
              <a:latin typeface="Grundschrift" panose="03010100010101010101" pitchFamily="66" charset="0"/>
              <a:cs typeface="Calibri"/>
            </a:endParaRPr>
          </a:p>
        </p:txBody>
      </p:sp>
      <p:sp>
        <p:nvSpPr>
          <p:cNvPr id="12" name="Textfeld 11">
            <a:extLst>
              <a:ext uri="{FF2B5EF4-FFF2-40B4-BE49-F238E27FC236}">
                <a16:creationId xmlns:a16="http://schemas.microsoft.com/office/drawing/2014/main" id="{8686D54A-2B7C-8789-C407-D20BDC376BEF}"/>
              </a:ext>
            </a:extLst>
          </p:cNvPr>
          <p:cNvSpPr txBox="1"/>
          <p:nvPr/>
        </p:nvSpPr>
        <p:spPr>
          <a:xfrm>
            <a:off x="591849" y="1531750"/>
            <a:ext cx="3769302" cy="46166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r>
              <a:rPr lang="de-DE" sz="2400" dirty="0">
                <a:latin typeface="Grundschrift" panose="03010100010101010101" pitchFamily="66" charset="0"/>
              </a:rPr>
              <a:t>vierhundertachtundsechzig</a:t>
            </a:r>
            <a:endParaRPr lang="de-DE" dirty="0">
              <a:latin typeface="Grundschrift" panose="03010100010101010101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930556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0</TotalTime>
  <Words>170</Words>
  <Application>Microsoft Macintosh PowerPoint</Application>
  <PresentationFormat>A4-Papier (210 x 297 mm)</PresentationFormat>
  <Paragraphs>88</Paragraphs>
  <Slides>16</Slides>
  <Notes>2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16</vt:i4>
      </vt:variant>
    </vt:vector>
  </HeadingPairs>
  <TitlesOfParts>
    <vt:vector size="22" baseType="lpstr">
      <vt:lpstr>Arial</vt:lpstr>
      <vt:lpstr>Calibri</vt:lpstr>
      <vt:lpstr>Calibri Light</vt:lpstr>
      <vt:lpstr>Grundschrift</vt:lpstr>
      <vt:lpstr>Wingdings</vt:lpstr>
      <vt:lpstr>Office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Anna Köster</dc:creator>
  <cp:lastModifiedBy>Hannah Wesker</cp:lastModifiedBy>
  <cp:revision>25</cp:revision>
  <dcterms:created xsi:type="dcterms:W3CDTF">2026-03-27T07:55:20Z</dcterms:created>
  <dcterms:modified xsi:type="dcterms:W3CDTF">2026-04-13T13:51:58Z</dcterms:modified>
</cp:coreProperties>
</file>