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74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7"/>
    <p:restoredTop sz="94726"/>
  </p:normalViewPr>
  <p:slideViewPr>
    <p:cSldViewPr snapToGrid="0">
      <p:cViewPr varScale="1">
        <p:scale>
          <a:sx n="112" d="100"/>
          <a:sy n="112" d="100"/>
        </p:scale>
        <p:origin x="11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4154A-D43B-4B4D-B4BE-7B9E9DDC2CF7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9A9E1-F6CF-5442-99FE-436F89209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365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46188" y="1143000"/>
            <a:ext cx="4365625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40B732-C975-EF4E-937F-D7D6EE503BD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1343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793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151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517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pic>
        <p:nvPicPr>
          <p:cNvPr id="7" name="Grafik 6" descr="Logo">
            <a:extLst>
              <a:ext uri="{FF2B5EF4-FFF2-40B4-BE49-F238E27FC236}">
                <a16:creationId xmlns:a16="http://schemas.microsoft.com/office/drawing/2014/main" id="{40EAF650-8DC7-D3DB-D9E1-4520B5D5EA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60" r="43412"/>
          <a:stretch/>
        </p:blipFill>
        <p:spPr bwMode="auto">
          <a:xfrm>
            <a:off x="183348" y="7074594"/>
            <a:ext cx="810659" cy="33684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D7825AE9-3483-D3AA-A889-308EEA63DFB9}"/>
              </a:ext>
            </a:extLst>
          </p:cNvPr>
          <p:cNvSpPr txBox="1"/>
          <p:nvPr userDrawn="1"/>
        </p:nvSpPr>
        <p:spPr>
          <a:xfrm>
            <a:off x="8518129" y="7205695"/>
            <a:ext cx="4347367" cy="2542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52" dirty="0">
                <a:solidFill>
                  <a:schemeClr val="bg1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Mathe inklusiv mit PIKAS – 2025 ©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A2CE1E36-AA72-8650-D7F4-18C77274FF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16940" y="7126086"/>
            <a:ext cx="857931" cy="29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752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9336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07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650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691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53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48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7428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5C2D2-AFFB-B847-93FA-224DA1B751B8}" type="datetimeFigureOut">
              <a:rPr lang="de-DE" smtClean="0"/>
              <a:t>24.09.25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A1F83-9761-2C45-A6AC-6AF3EABA97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06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47A63-3E0D-C724-5C61-F6E91CFD9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89BA8B-6677-7F08-735F-9B80AC6B6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4" y="402485"/>
            <a:ext cx="9221689" cy="572241"/>
          </a:xfrm>
        </p:spPr>
        <p:txBody>
          <a:bodyPr>
            <a:normAutofit/>
          </a:bodyPr>
          <a:lstStyle/>
          <a:p>
            <a:r>
              <a:rPr lang="de-DE" sz="2801" dirty="0">
                <a:solidFill>
                  <a:schemeClr val="bg1">
                    <a:lumMod val="65000"/>
                  </a:schemeClr>
                </a:solidFill>
                <a:latin typeface="Grundschrift" panose="03010100010101010101" pitchFamily="66" charset="0"/>
              </a:rPr>
              <a:t>Unterrichtsplanung „100 Bausteine legen“</a:t>
            </a:r>
          </a:p>
        </p:txBody>
      </p:sp>
      <p:graphicFrame>
        <p:nvGraphicFramePr>
          <p:cNvPr id="4" name="Inhaltsplatzhalter 3">
            <a:extLst>
              <a:ext uri="{FF2B5EF4-FFF2-40B4-BE49-F238E27FC236}">
                <a16:creationId xmlns:a16="http://schemas.microsoft.com/office/drawing/2014/main" id="{B45B0BE2-8FAF-F8DB-9443-4A39CEE5CF8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50923" y="1032336"/>
          <a:ext cx="9014293" cy="5798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3483">
                  <a:extLst>
                    <a:ext uri="{9D8B030D-6E8A-4147-A177-3AD203B41FA5}">
                      <a16:colId xmlns:a16="http://schemas.microsoft.com/office/drawing/2014/main" val="2689417327"/>
                    </a:ext>
                  </a:extLst>
                </a:gridCol>
                <a:gridCol w="3098539">
                  <a:extLst>
                    <a:ext uri="{9D8B030D-6E8A-4147-A177-3AD203B41FA5}">
                      <a16:colId xmlns:a16="http://schemas.microsoft.com/office/drawing/2014/main" val="4294799642"/>
                    </a:ext>
                  </a:extLst>
                </a:gridCol>
                <a:gridCol w="3893128">
                  <a:extLst>
                    <a:ext uri="{9D8B030D-6E8A-4147-A177-3AD203B41FA5}">
                      <a16:colId xmlns:a16="http://schemas.microsoft.com/office/drawing/2014/main" val="1527411574"/>
                    </a:ext>
                  </a:extLst>
                </a:gridCol>
                <a:gridCol w="1109143">
                  <a:extLst>
                    <a:ext uri="{9D8B030D-6E8A-4147-A177-3AD203B41FA5}">
                      <a16:colId xmlns:a16="http://schemas.microsoft.com/office/drawing/2014/main" val="2423765627"/>
                    </a:ext>
                  </a:extLst>
                </a:gridCol>
              </a:tblGrid>
              <a:tr h="266700">
                <a:tc>
                  <a:txBody>
                    <a:bodyPr/>
                    <a:lstStyle/>
                    <a:p>
                      <a:r>
                        <a:rPr lang="de-DE" sz="1100" dirty="0">
                          <a:solidFill>
                            <a:schemeClr val="bg1"/>
                          </a:solidFill>
                          <a:latin typeface="Grundschrift" panose="03010100010101010101" pitchFamily="66" charset="0"/>
                        </a:rPr>
                        <a:t>Phase</a:t>
                      </a:r>
                    </a:p>
                  </a:txBody>
                  <a:tcPr marT="45721" marB="45721">
                    <a:solidFill>
                      <a:srgbClr val="327A8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solidFill>
                            <a:schemeClr val="bg1"/>
                          </a:solidFill>
                          <a:latin typeface="Grundschrift" panose="03010100010101010101" pitchFamily="66" charset="0"/>
                        </a:rPr>
                        <a:t>Verlauf</a:t>
                      </a:r>
                    </a:p>
                  </a:txBody>
                  <a:tcPr marT="45721" marB="45721">
                    <a:solidFill>
                      <a:srgbClr val="327A8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solidFill>
                            <a:schemeClr val="bg1"/>
                          </a:solidFill>
                          <a:latin typeface="Grundschrift" panose="03010100010101010101" pitchFamily="66" charset="0"/>
                        </a:rPr>
                        <a:t>Differenzierung/Unterstützungsmaßnahmen</a:t>
                      </a:r>
                    </a:p>
                  </a:txBody>
                  <a:tcPr marT="45721" marB="45721">
                    <a:solidFill>
                      <a:srgbClr val="327A8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solidFill>
                            <a:schemeClr val="bg1"/>
                          </a:solidFill>
                          <a:latin typeface="Grundschrift" panose="03010100010101010101" pitchFamily="66" charset="0"/>
                        </a:rPr>
                        <a:t>Sozialform</a:t>
                      </a:r>
                    </a:p>
                  </a:txBody>
                  <a:tcPr marT="45721" marB="45721">
                    <a:solidFill>
                      <a:srgbClr val="327A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5142124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Einstieg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LP legt eine große Menge an Bausteinen (ca. 100) in die Mitte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  <a:sym typeface="Wingdings" pitchFamily="2" charset="2"/>
                        </a:rPr>
                        <a:t> 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Impuls: Wie viele Bausteine könnten das sein?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dirty="0">
                          <a:effectLst/>
                          <a:latin typeface="Grundschrift" panose="03010100010101010101" pitchFamily="66" charset="0"/>
                        </a:rPr>
                        <a:t>Klärung des Arbeitsauftrags und der Nutzung der Formulierungshilfen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dirty="0">
                          <a:latin typeface="Grundschrift" panose="03010100010101010101" pitchFamily="66" charset="0"/>
                        </a:rPr>
                        <a:t>offene Aufgabenstellung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Plenum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129363742"/>
                  </a:ext>
                </a:extLst>
              </a:tr>
              <a:tr h="2369820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Arbeits-phase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SuS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bekommen 100 (20) Bausteine und sollen diese so legen, dass man schnell erkennen kann, dass es 100 (20) sind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SuS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fotografieren und erklären ihre Ergebnisse</a:t>
                      </a:r>
                      <a:endParaRPr lang="de-DE" sz="1100" dirty="0">
                        <a:latin typeface="Grundschrift" panose="03010100010101010101" pitchFamily="66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de-DE" sz="1100" b="1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Anpassung der Aufgabenstellung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Reduktion auf 20 Bausteine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Einzelarbeit</a:t>
                      </a:r>
                    </a:p>
                    <a:p>
                      <a:r>
                        <a:rPr lang="de-DE" sz="1100" b="1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Sprachliche Unterstützung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Symbole zur sprachlichen Unterstützung des Arbeitsauftrages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Formulierungshilfen</a:t>
                      </a:r>
                    </a:p>
                    <a:p>
                      <a:r>
                        <a:rPr lang="de-DE" sz="1100" b="1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Motorische Unterstützung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rutschfeste Unterlage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ggf. rutschfestes Klebeband an die Bausteine anbringen</a:t>
                      </a:r>
                    </a:p>
                    <a:p>
                      <a:r>
                        <a:rPr lang="de-DE" sz="1100" b="1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Weitere Unterstützung</a:t>
                      </a:r>
                    </a:p>
                    <a:p>
                      <a:pPr marL="171450" marR="0" lvl="0" indent="-171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vorgegebene Legemuster zur Orientierung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Teamteaching (</a:t>
                      </a: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one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teach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– </a:t>
                      </a: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one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assist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Tandemarbeit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231050538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Reflexions-phase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SuS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zeigen die Fotos ihrer Ergebnisse und erklären ihre Vorgehensweisen</a:t>
                      </a:r>
                    </a:p>
                    <a:p>
                      <a:pPr marL="0" marR="0" lvl="0" indent="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  <a:sym typeface="Wingdings" pitchFamily="2" charset="2"/>
                        </a:rPr>
                        <a:t> Impuls: </a:t>
                      </a:r>
                      <a:r>
                        <a:rPr lang="de-DE" sz="1100" dirty="0">
                          <a:latin typeface="Grundschrift" panose="03010100010101010101" pitchFamily="66" charset="0"/>
                        </a:rPr>
                        <a:t>Wie habt ihr die Bausteine gelegt, sodass man schnell erkennen kann, wie viele Bausteine auf eurem Tisch lagen?</a:t>
                      </a:r>
                      <a:endParaRPr lang="de-DE" sz="1100" kern="1200" dirty="0">
                        <a:solidFill>
                          <a:schemeClr val="tx1"/>
                        </a:solidFill>
                        <a:effectLst/>
                        <a:latin typeface="Grundschrift" panose="03010100010101010101" pitchFamily="66" charset="0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reflektieren, dass das Bündeln beim Erkennen von Anzahlen hilft</a:t>
                      </a:r>
                    </a:p>
                    <a:p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  <a:sym typeface="Wingdings" pitchFamily="2" charset="2"/>
                        </a:rPr>
                        <a:t> 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Impuls: Was habt ihr gleich gemacht? Was habt ihr unterschiedlich gemacht?</a:t>
                      </a:r>
                      <a:r>
                        <a:rPr lang="de-DE" sz="1100" dirty="0">
                          <a:effectLst/>
                          <a:latin typeface="Grundschrift" panose="03010100010101010101" pitchFamily="66" charset="0"/>
                        </a:rPr>
                        <a:t> Was hilft euch dabei, die Anzahl an Bausteinen schnell zu erkennen?</a:t>
                      </a:r>
                      <a:endParaRPr lang="de-DE" sz="1100" dirty="0">
                        <a:latin typeface="Grundschrift" panose="03010100010101010101" pitchFamily="66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erst Ergebnisse vorstellen lassen, bei denen mit einer reduzierten Anzahl an Bausteinen gearbeitet wurde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dann weitere Ergebnisse aus dem größeren </a:t>
                      </a:r>
                      <a:r>
                        <a:rPr lang="de-DE" sz="1100" kern="1200" dirty="0" err="1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Zahlraum</a:t>
                      </a:r>
                      <a:r>
                        <a:rPr lang="de-DE" sz="1100" kern="1200" dirty="0">
                          <a:solidFill>
                            <a:schemeClr val="tx1"/>
                          </a:solidFill>
                          <a:effectLst/>
                          <a:latin typeface="Grundschrift" panose="03010100010101010101" pitchFamily="66" charset="0"/>
                          <a:ea typeface="+mn-ea"/>
                          <a:cs typeface="+mn-cs"/>
                        </a:rPr>
                        <a:t> daran anknüpfen</a:t>
                      </a:r>
                      <a:endParaRPr lang="de-DE" sz="1100" dirty="0">
                        <a:latin typeface="Grundschrift" panose="03010100010101010101" pitchFamily="66" charset="0"/>
                      </a:endParaRP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r>
                        <a:rPr lang="de-DE" sz="1100" dirty="0">
                          <a:latin typeface="Grundschrift" panose="03010100010101010101" pitchFamily="66" charset="0"/>
                        </a:rPr>
                        <a:t>Plenum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971180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5230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225</Words>
  <Application>Microsoft Macintosh PowerPoint</Application>
  <PresentationFormat>Benutzerdefiniert</PresentationFormat>
  <Paragraphs>36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Grundschrift</vt:lpstr>
      <vt:lpstr>Office</vt:lpstr>
      <vt:lpstr>Unterrichtsplanung „100 Bausteine legen“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Hannah Wesker</dc:creator>
  <cp:lastModifiedBy>Hannah Wesker</cp:lastModifiedBy>
  <cp:revision>1</cp:revision>
  <dcterms:created xsi:type="dcterms:W3CDTF">2025-09-24T08:59:56Z</dcterms:created>
  <dcterms:modified xsi:type="dcterms:W3CDTF">2025-09-24T09:04:24Z</dcterms:modified>
</cp:coreProperties>
</file>