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8"/>
  </p:notesMasterIdLst>
  <p:handoutMasterIdLst>
    <p:handoutMasterId r:id="rId39"/>
  </p:handoutMasterIdLst>
  <p:sldIdLst>
    <p:sldId id="283" r:id="rId2"/>
    <p:sldId id="304" r:id="rId3"/>
    <p:sldId id="319" r:id="rId4"/>
    <p:sldId id="259" r:id="rId5"/>
    <p:sldId id="272" r:id="rId6"/>
    <p:sldId id="320" r:id="rId7"/>
    <p:sldId id="267" r:id="rId8"/>
    <p:sldId id="263" r:id="rId9"/>
    <p:sldId id="273" r:id="rId10"/>
    <p:sldId id="321" r:id="rId11"/>
    <p:sldId id="309" r:id="rId12"/>
    <p:sldId id="274" r:id="rId13"/>
    <p:sldId id="324" r:id="rId14"/>
    <p:sldId id="310" r:id="rId15"/>
    <p:sldId id="280" r:id="rId16"/>
    <p:sldId id="278" r:id="rId17"/>
    <p:sldId id="308" r:id="rId18"/>
    <p:sldId id="332" r:id="rId19"/>
    <p:sldId id="333" r:id="rId20"/>
    <p:sldId id="330" r:id="rId21"/>
    <p:sldId id="292" r:id="rId22"/>
    <p:sldId id="334" r:id="rId23"/>
    <p:sldId id="285" r:id="rId24"/>
    <p:sldId id="335" r:id="rId25"/>
    <p:sldId id="317" r:id="rId26"/>
    <p:sldId id="318" r:id="rId27"/>
    <p:sldId id="331" r:id="rId28"/>
    <p:sldId id="296" r:id="rId29"/>
    <p:sldId id="282" r:id="rId30"/>
    <p:sldId id="336" r:id="rId31"/>
    <p:sldId id="327" r:id="rId32"/>
    <p:sldId id="322" r:id="rId33"/>
    <p:sldId id="265" r:id="rId34"/>
    <p:sldId id="323" r:id="rId35"/>
    <p:sldId id="269" r:id="rId36"/>
    <p:sldId id="270" r:id="rId37"/>
  </p:sldIdLst>
  <p:sldSz cx="9144000" cy="6858000" type="screen4x3"/>
  <p:notesSz cx="6797675" cy="9874250"/>
  <p:custDataLst>
    <p:tags r:id="rId40"/>
  </p:custDataLst>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Schiffer" initials="JS" lastIdx="30" clrIdx="0">
    <p:extLst>
      <p:ext uri="{19B8F6BF-5375-455C-9EA6-DF929625EA0E}">
        <p15:presenceInfo xmlns:p15="http://schemas.microsoft.com/office/powerpoint/2012/main" userId="S::jana.schiffer@tu-dortmund.de::fa3c402c-13b5-4509-b526-9f48630753f6" providerId="AD"/>
      </p:ext>
    </p:extLst>
  </p:cmAuthor>
  <p:cmAuthor id="2" name="Annica Baiker" initials="AB" lastIdx="2" clrIdx="1">
    <p:extLst>
      <p:ext uri="{19B8F6BF-5375-455C-9EA6-DF929625EA0E}">
        <p15:presenceInfo xmlns:p15="http://schemas.microsoft.com/office/powerpoint/2012/main" userId="Annica Bai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27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6" autoAdjust="0"/>
    <p:restoredTop sz="80625" autoAdjust="0"/>
  </p:normalViewPr>
  <p:slideViewPr>
    <p:cSldViewPr snapToGrid="0" snapToObjects="1" showGuides="1">
      <p:cViewPr varScale="1">
        <p:scale>
          <a:sx n="83" d="100"/>
          <a:sy n="83" d="100"/>
        </p:scale>
        <p:origin x="259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5" d="100"/>
          <a:sy n="85" d="100"/>
        </p:scale>
        <p:origin x="-3834" y="-96"/>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50EF2AB6-A901-44AF-9FE6-D86D9626463C}" type="datetimeFigureOut">
              <a:rPr lang="de-DE" smtClean="0"/>
              <a:t>19.04.23</a:t>
            </a:fld>
            <a:endParaRPr lang="de-DE"/>
          </a:p>
        </p:txBody>
      </p:sp>
      <p:sp>
        <p:nvSpPr>
          <p:cNvPr id="4" name="Fußzeilenplatzhalt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C27F5389-1300-4985-956B-DACA87590B40}" type="slidenum">
              <a:rPr lang="de-DE" smtClean="0"/>
              <a:t>‹Nr.›</a:t>
            </a:fld>
            <a:endParaRPr lang="de-DE"/>
          </a:p>
        </p:txBody>
      </p:sp>
    </p:spTree>
    <p:extLst>
      <p:ext uri="{BB962C8B-B14F-4D97-AF65-F5344CB8AC3E}">
        <p14:creationId xmlns:p14="http://schemas.microsoft.com/office/powerpoint/2010/main" val="12527292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126E7128-CB89-D34A-A702-352C578BDC39}" type="datetimeFigureOut">
              <a:rPr lang="de-DE" smtClean="0"/>
              <a:t>19.04.23</a:t>
            </a:fld>
            <a:endParaRPr lang="de-DE"/>
          </a:p>
        </p:txBody>
      </p:sp>
      <p:sp>
        <p:nvSpPr>
          <p:cNvPr id="4" name="Folienbildplatzhalter 3"/>
          <p:cNvSpPr>
            <a:spLocks noGrp="1" noRot="1" noChangeAspect="1"/>
          </p:cNvSpPr>
          <p:nvPr>
            <p:ph type="sldImg" idx="2"/>
          </p:nvPr>
        </p:nvSpPr>
        <p:spPr>
          <a:xfrm>
            <a:off x="1176338" y="1233488"/>
            <a:ext cx="4445000" cy="3333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0E1B5273-B4D9-C844-A7F8-4B60E0E716F8}" type="slidenum">
              <a:rPr lang="de-DE" smtClean="0"/>
              <a:t>‹Nr.›</a:t>
            </a:fld>
            <a:endParaRPr lang="de-DE"/>
          </a:p>
        </p:txBody>
      </p:sp>
    </p:spTree>
    <p:extLst>
      <p:ext uri="{BB962C8B-B14F-4D97-AF65-F5344CB8AC3E}">
        <p14:creationId xmlns:p14="http://schemas.microsoft.com/office/powerpoint/2010/main" val="372315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6338" y="1233488"/>
            <a:ext cx="4445000" cy="3333750"/>
          </a:xfrm>
        </p:spPr>
      </p:sp>
      <p:sp>
        <p:nvSpPr>
          <p:cNvPr id="3" name="Notizenplatzhalter 2"/>
          <p:cNvSpPr>
            <a:spLocks noGrp="1"/>
          </p:cNvSpPr>
          <p:nvPr>
            <p:ph type="body" idx="1"/>
          </p:nvPr>
        </p:nvSpPr>
        <p:spPr/>
        <p:txBody>
          <a:bodyPr/>
          <a:lstStyle/>
          <a:p>
            <a:r>
              <a:rPr lang="de-DE" dirty="0"/>
              <a:t>Die</a:t>
            </a:r>
            <a:r>
              <a:rPr lang="de-DE" baseline="0" dirty="0"/>
              <a:t> </a:t>
            </a:r>
            <a:r>
              <a:rPr lang="de-DE" dirty="0" err="1"/>
              <a:t>Powerpoint</a:t>
            </a:r>
            <a:r>
              <a:rPr lang="de-DE" dirty="0"/>
              <a:t>-Präsentation soll das Projekt „Mathe inklusiv mit PIKAS“ kurz vorstellen und einen kompakten Überblick über die Struktur der Webseite</a:t>
            </a:r>
            <a:r>
              <a:rPr lang="de-DE" baseline="0" dirty="0"/>
              <a:t> </a:t>
            </a:r>
            <a:r>
              <a:rPr lang="de-DE" dirty="0"/>
              <a:t>des Projekts geben.</a:t>
            </a:r>
            <a:r>
              <a:rPr lang="de-DE" baseline="0" dirty="0"/>
              <a:t> </a:t>
            </a:r>
            <a:endParaRPr lang="de-DE" dirty="0"/>
          </a:p>
        </p:txBody>
      </p:sp>
      <p:sp>
        <p:nvSpPr>
          <p:cNvPr id="4" name="Foliennummernplatzhalter 3"/>
          <p:cNvSpPr>
            <a:spLocks noGrp="1"/>
          </p:cNvSpPr>
          <p:nvPr>
            <p:ph type="sldNum" sz="quarter" idx="10"/>
          </p:nvPr>
        </p:nvSpPr>
        <p:spPr/>
        <p:txBody>
          <a:bodyPr/>
          <a:lstStyle/>
          <a:p>
            <a:fld id="{0E1B5273-B4D9-C844-A7F8-4B60E0E716F8}" type="slidenum">
              <a:rPr lang="de-DE" smtClean="0"/>
              <a:t>0</a:t>
            </a:fld>
            <a:endParaRPr lang="de-DE"/>
          </a:p>
        </p:txBody>
      </p:sp>
    </p:spTree>
    <p:extLst>
      <p:ext uri="{BB962C8B-B14F-4D97-AF65-F5344CB8AC3E}">
        <p14:creationId xmlns:p14="http://schemas.microsoft.com/office/powerpoint/2010/main" val="107525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6338" y="1233488"/>
            <a:ext cx="4445000" cy="33337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E1B5273-B4D9-C844-A7F8-4B60E0E716F8}" type="slidenum">
              <a:rPr lang="de-DE" smtClean="0"/>
              <a:t>9</a:t>
            </a:fld>
            <a:endParaRPr lang="de-DE"/>
          </a:p>
        </p:txBody>
      </p:sp>
    </p:spTree>
    <p:extLst>
      <p:ext uri="{BB962C8B-B14F-4D97-AF65-F5344CB8AC3E}">
        <p14:creationId xmlns:p14="http://schemas.microsoft.com/office/powerpoint/2010/main" val="250494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Die Informationen und Materialien des Projektes sind auf der Homepage </a:t>
            </a:r>
            <a:r>
              <a:rPr lang="de-DE" b="1" baseline="0" dirty="0"/>
              <a:t>pikas-mi.dzlm.de</a:t>
            </a:r>
            <a:r>
              <a:rPr lang="de-DE" baseline="0" dirty="0"/>
              <a:t> zu finden. </a:t>
            </a:r>
          </a:p>
          <a:p>
            <a:pPr marL="171450" indent="-171450">
              <a:buFont typeface="Arial" panose="020B0604020202020204" pitchFamily="34" charset="0"/>
              <a:buChar char="•"/>
            </a:pPr>
            <a:r>
              <a:rPr lang="de-DE" baseline="0" dirty="0"/>
              <a:t>Die Folie zeigt die Startseite des Projektes (Stand: November 2021). </a:t>
            </a:r>
          </a:p>
        </p:txBody>
      </p:sp>
      <p:sp>
        <p:nvSpPr>
          <p:cNvPr id="4" name="Foliennummernplatzhalter 3"/>
          <p:cNvSpPr>
            <a:spLocks noGrp="1"/>
          </p:cNvSpPr>
          <p:nvPr>
            <p:ph type="sldNum" sz="quarter" idx="10"/>
          </p:nvPr>
        </p:nvSpPr>
        <p:spPr/>
        <p:txBody>
          <a:bodyPr/>
          <a:lstStyle/>
          <a:p>
            <a:fld id="{0E1B5273-B4D9-C844-A7F8-4B60E0E716F8}" type="slidenum">
              <a:rPr lang="de-DE" smtClean="0"/>
              <a:t>10</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Natürlich ist es nicht möglich, mit einer Webseite alle Fragen zu beantworten, die sich im Rahmen von inklusiven Unterricht stellen. </a:t>
            </a:r>
          </a:p>
          <a:p>
            <a:pPr marL="171450" indent="-171450">
              <a:buFont typeface="Arial" panose="020B0604020202020204" pitchFamily="34" charset="0"/>
              <a:buChar char="•"/>
            </a:pPr>
            <a:r>
              <a:rPr lang="de-DE" baseline="0" dirty="0"/>
              <a:t>Da Lehrkräfte im inklusiven Unterricht aber oft vor großen Herausforderungen stehen, können die Unterrichtsideen und Hintergrundinformationen (mathematikdidaktisch sowie sonderpädagogisch) eine Hilfe darstellen und praxisnahe Unterstützung bieten.</a:t>
            </a:r>
          </a:p>
          <a:p>
            <a:pPr marL="171450" indent="-171450">
              <a:buFont typeface="Arial" panose="020B0604020202020204" pitchFamily="34" charset="0"/>
              <a:buChar char="•"/>
            </a:pPr>
            <a:r>
              <a:rPr lang="de-DE" baseline="0" dirty="0"/>
              <a:t>Die praktischen Beispiele können zwar direkt im Unterricht eingesetzt werden, sollen aber vor allem als exemplarische Anregungen genutzt werden.</a:t>
            </a:r>
          </a:p>
          <a:p>
            <a:pPr marL="171450" indent="-171450">
              <a:buFont typeface="Arial" panose="020B0604020202020204" pitchFamily="34" charset="0"/>
              <a:buChar char="•"/>
            </a:pPr>
            <a:r>
              <a:rPr lang="de-DE" baseline="0" dirty="0"/>
              <a:t>Gegliedert ist die Webseite in drei verschiedene Rubriken: </a:t>
            </a:r>
            <a:r>
              <a:rPr lang="de-DE" i="1" baseline="0" dirty="0"/>
              <a:t>Leitideen, Inhalte und Förderschwerpunkte (s. Kasten)</a:t>
            </a:r>
            <a:r>
              <a:rPr lang="de-DE" baseline="0" dirty="0"/>
              <a:t>, die sich unterschiedlichen Schwerpunkten widmen. </a:t>
            </a:r>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11</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Das Poster (kann auf der Webseite heruntergeladen werden) zeigt die drei Rubriken mit kompakten inhaltlichen Zusammenfassungen im Überblick.</a:t>
            </a:r>
          </a:p>
          <a:p>
            <a:pPr marL="171450" indent="-171450">
              <a:buFont typeface="Arial" panose="020B0604020202020204" pitchFamily="34" charset="0"/>
              <a:buChar char="•"/>
            </a:pPr>
            <a:r>
              <a:rPr lang="de-DE" baseline="0" dirty="0"/>
              <a:t>Nachfolgend sollen alle Rubriken kurz vorgestellt werden. </a:t>
            </a:r>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12</a:t>
            </a:fld>
            <a:endParaRPr lang="de-DE"/>
          </a:p>
        </p:txBody>
      </p:sp>
    </p:spTree>
    <p:extLst>
      <p:ext uri="{BB962C8B-B14F-4D97-AF65-F5344CB8AC3E}">
        <p14:creationId xmlns:p14="http://schemas.microsoft.com/office/powerpoint/2010/main" val="353180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Leitideen sind inhaltsübergreifende Aspekte, Methoden, Werkzeuge etc., welche zwar beispielhaft an einem Inhalt anschaulich verdeutlicht werden aber auf andere Inhalte übertragen werden können. </a:t>
            </a:r>
          </a:p>
          <a:p>
            <a:pPr marL="171450" indent="-171450">
              <a:buFont typeface="Arial" panose="020B0604020202020204" pitchFamily="34" charset="0"/>
              <a:buChar char="•"/>
            </a:pPr>
            <a:r>
              <a:rPr lang="de-DE" baseline="0" dirty="0"/>
              <a:t>Die Rubrik Leitideen beschäftigt sich mit vier zentralen Themen (Modulen): Aufgaben adaptieren, Diagnosegeleitet fördern, Austausch anregen und Effektiv üben</a:t>
            </a:r>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13</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Startseite der Rubrik Leitideen mit den vier Modulen (Kasten). </a:t>
            </a:r>
          </a:p>
          <a:p>
            <a:pPr marL="171450" indent="-171450">
              <a:buFont typeface="Arial" panose="020B0604020202020204" pitchFamily="34" charset="0"/>
              <a:buChar char="•"/>
            </a:pPr>
            <a:r>
              <a:rPr lang="de-DE" baseline="0" dirty="0"/>
              <a:t>Alle Module sind komplett ausgearbeitet (Stand: November 2021).</a:t>
            </a:r>
          </a:p>
        </p:txBody>
      </p:sp>
      <p:sp>
        <p:nvSpPr>
          <p:cNvPr id="4" name="Foliennummernplatzhalter 3"/>
          <p:cNvSpPr>
            <a:spLocks noGrp="1"/>
          </p:cNvSpPr>
          <p:nvPr>
            <p:ph type="sldNum" sz="quarter" idx="10"/>
          </p:nvPr>
        </p:nvSpPr>
        <p:spPr/>
        <p:txBody>
          <a:bodyPr/>
          <a:lstStyle/>
          <a:p>
            <a:fld id="{0E1B5273-B4D9-C844-A7F8-4B60E0E716F8}" type="slidenum">
              <a:rPr lang="de-DE" smtClean="0"/>
              <a:t>14</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Ein Modul der Rubrik Leitideen (hier Beispiel Leitidee „Aufgaben adaptieren“) unterteilt sich noch einmal in verschiedene Teilmodule (Kasten links z.B. „Tipps und Herausforderungen bereithalten“ oder „Forschermittel verwenden“). </a:t>
            </a:r>
          </a:p>
          <a:p>
            <a:pPr marL="171450" indent="-171450">
              <a:buFont typeface="Arial" panose="020B0604020202020204" pitchFamily="34" charset="0"/>
              <a:buChar char="•"/>
            </a:pPr>
            <a:r>
              <a:rPr lang="de-DE" baseline="0" dirty="0"/>
              <a:t>Dort sind z.B. die konkreten Adaptionsmöglichkeiten zu finden. </a:t>
            </a:r>
          </a:p>
        </p:txBody>
      </p:sp>
      <p:sp>
        <p:nvSpPr>
          <p:cNvPr id="4" name="Foliennummernplatzhalter 3"/>
          <p:cNvSpPr>
            <a:spLocks noGrp="1"/>
          </p:cNvSpPr>
          <p:nvPr>
            <p:ph type="sldNum" sz="quarter" idx="10"/>
          </p:nvPr>
        </p:nvSpPr>
        <p:spPr/>
        <p:txBody>
          <a:bodyPr/>
          <a:lstStyle/>
          <a:p>
            <a:fld id="{0E1B5273-B4D9-C844-A7F8-4B60E0E716F8}" type="slidenum">
              <a:rPr lang="de-DE" smtClean="0"/>
              <a:t>15</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Aufbau jedes Teilmoduls (hier am Beispiel des Teilmoduls „Forschermittel“) gliedert sich in Einstieg, Hintergrund, Unterricht und Material. </a:t>
            </a:r>
            <a:endParaRPr lang="de-DE" b="0" u="none" baseline="0" dirty="0"/>
          </a:p>
          <a:p>
            <a:r>
              <a:rPr lang="de-DE" b="0" u="none" baseline="0" dirty="0">
                <a:sym typeface="Wingdings" pitchFamily="2" charset="2"/>
              </a:rPr>
              <a:t> hier: </a:t>
            </a:r>
            <a:r>
              <a:rPr lang="de-DE" b="0" u="none" baseline="0" dirty="0"/>
              <a:t>Einstieg:</a:t>
            </a:r>
            <a:r>
              <a:rPr lang="de-DE" u="none" baseline="0" dirty="0"/>
              <a:t> anschauliche Einführung in die Thematik</a:t>
            </a:r>
          </a:p>
          <a:p>
            <a:pPr marL="171450" indent="-171450">
              <a:buFont typeface="Arial" panose="020B0604020202020204" pitchFamily="34" charset="0"/>
              <a:buChar char="•"/>
            </a:pPr>
            <a:endParaRPr lang="de-DE" u="non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16</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u="none" baseline="0" dirty="0"/>
              <a:t>Hintergrund: theoretische Hintergrundinformationen zum Verständnis der Thematik</a:t>
            </a:r>
          </a:p>
          <a:p>
            <a:pPr marL="0" indent="0">
              <a:buFont typeface="Arial" panose="020B0604020202020204" pitchFamily="34" charset="0"/>
              <a:buNone/>
            </a:pPr>
            <a:r>
              <a:rPr lang="de-DE" u="none" baseline="0" dirty="0">
                <a:sym typeface="Wingdings" pitchFamily="2" charset="2"/>
              </a:rPr>
              <a:t> hier: drei Funktionen von Forschermitteln</a:t>
            </a:r>
            <a:endParaRPr lang="de-DE" u="none" baseline="0" dirty="0"/>
          </a:p>
          <a:p>
            <a:endParaRPr lang="de-DE" u="non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17</a:t>
            </a:fld>
            <a:endParaRPr lang="de-DE"/>
          </a:p>
        </p:txBody>
      </p:sp>
    </p:spTree>
    <p:extLst>
      <p:ext uri="{BB962C8B-B14F-4D97-AF65-F5344CB8AC3E}">
        <p14:creationId xmlns:p14="http://schemas.microsoft.com/office/powerpoint/2010/main" val="3422781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i="0" u="none" baseline="0" dirty="0"/>
              <a:t>Unterricht: </a:t>
            </a:r>
            <a:r>
              <a:rPr lang="de-DE" u="none" baseline="0" dirty="0"/>
              <a:t>praktische Beispiele zur Umsetzung im Unterricht </a:t>
            </a:r>
            <a:r>
              <a:rPr lang="de-DE" u="none" baseline="0" dirty="0">
                <a:sym typeface="Wingdings" pitchFamily="2" charset="2"/>
              </a:rPr>
              <a:t> hier beispielhafte Kinderdokumente zu Unterrichtsreihe zum Thema „Hundertertafel“, Verwendung von Pfeilen</a:t>
            </a:r>
            <a:endParaRPr lang="de-DE" u="none" baseline="0" dirty="0"/>
          </a:p>
          <a:p>
            <a:pPr marL="171450" indent="-171450">
              <a:buFont typeface="Arial" panose="020B0604020202020204" pitchFamily="34" charset="0"/>
              <a:buChar char="•"/>
            </a:pPr>
            <a:r>
              <a:rPr lang="de-DE" u="none" baseline="0" dirty="0"/>
              <a:t>Material: Materialien zum Herunterladen</a:t>
            </a:r>
          </a:p>
        </p:txBody>
      </p:sp>
      <p:sp>
        <p:nvSpPr>
          <p:cNvPr id="4" name="Foliennummernplatzhalter 3"/>
          <p:cNvSpPr>
            <a:spLocks noGrp="1"/>
          </p:cNvSpPr>
          <p:nvPr>
            <p:ph type="sldNum" sz="quarter" idx="10"/>
          </p:nvPr>
        </p:nvSpPr>
        <p:spPr/>
        <p:txBody>
          <a:bodyPr/>
          <a:lstStyle/>
          <a:p>
            <a:fld id="{0E1B5273-B4D9-C844-A7F8-4B60E0E716F8}" type="slidenum">
              <a:rPr lang="de-DE" smtClean="0"/>
              <a:t>18</a:t>
            </a:fld>
            <a:endParaRPr lang="de-DE"/>
          </a:p>
        </p:txBody>
      </p:sp>
    </p:spTree>
    <p:extLst>
      <p:ext uri="{BB962C8B-B14F-4D97-AF65-F5344CB8AC3E}">
        <p14:creationId xmlns:p14="http://schemas.microsoft.com/office/powerpoint/2010/main" val="85501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6338" y="1233488"/>
            <a:ext cx="4445000" cy="3333750"/>
          </a:xfrm>
        </p:spPr>
      </p:sp>
      <p:sp>
        <p:nvSpPr>
          <p:cNvPr id="3" name="Notizenplatzhalter 2"/>
          <p:cNvSpPr>
            <a:spLocks noGrp="1"/>
          </p:cNvSpPr>
          <p:nvPr>
            <p:ph type="body" idx="1"/>
          </p:nvPr>
        </p:nvSpPr>
        <p:spPr/>
        <p:txBody>
          <a:bodyPr/>
          <a:lstStyle/>
          <a:p>
            <a:r>
              <a:rPr lang="de-DE" dirty="0"/>
              <a:t>Um genauer auf das Projekt eingehen zu können,</a:t>
            </a:r>
            <a:r>
              <a:rPr lang="de-DE" baseline="0" dirty="0"/>
              <a:t> soll zu Anfang kurz die Ausgangslage (Punkt 1) d.h. zum Beispiel das Inklusionsverständnis erläutert werden, woraufhin die Hintergrundinformationen zum Projekt (Punkt 2) und die Webseite (Punkt 3) etwas ausführlicher dargestellt werden. Zum Abschluss soll es noch einen Hinweis auf weiterführende Informationen (Punkt 4) geben.</a:t>
            </a:r>
            <a:endParaRPr lang="de-DE" dirty="0"/>
          </a:p>
        </p:txBody>
      </p:sp>
      <p:sp>
        <p:nvSpPr>
          <p:cNvPr id="4" name="Foliennummernplatzhalter 3"/>
          <p:cNvSpPr>
            <a:spLocks noGrp="1"/>
          </p:cNvSpPr>
          <p:nvPr>
            <p:ph type="sldNum" sz="quarter" idx="10"/>
          </p:nvPr>
        </p:nvSpPr>
        <p:spPr/>
        <p:txBody>
          <a:bodyPr/>
          <a:lstStyle/>
          <a:p>
            <a:fld id="{0E1B5273-B4D9-C844-A7F8-4B60E0E716F8}" type="slidenum">
              <a:rPr lang="de-DE" smtClean="0"/>
              <a:t>1</a:t>
            </a:fld>
            <a:endParaRPr lang="de-DE"/>
          </a:p>
        </p:txBody>
      </p:sp>
    </p:spTree>
    <p:extLst>
      <p:ext uri="{BB962C8B-B14F-4D97-AF65-F5344CB8AC3E}">
        <p14:creationId xmlns:p14="http://schemas.microsoft.com/office/powerpoint/2010/main" val="878777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Das Poster (kann auf der Webseite heruntergeladen werden) zeigt die drei Rubriken mit kompakten inhaltlichen Zusammenfassungen im Überblick.</a:t>
            </a:r>
          </a:p>
          <a:p>
            <a:pPr marL="171450" indent="-171450">
              <a:buFont typeface="Arial" panose="020B0604020202020204" pitchFamily="34" charset="0"/>
              <a:buChar char="•"/>
            </a:pPr>
            <a:r>
              <a:rPr lang="de-DE" baseline="0" dirty="0"/>
              <a:t>Nachfolgend sollen alle Rubriken kurz vorgestellt werden. </a:t>
            </a:r>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19</a:t>
            </a:fld>
            <a:endParaRPr lang="de-DE"/>
          </a:p>
        </p:txBody>
      </p:sp>
    </p:spTree>
    <p:extLst>
      <p:ext uri="{BB962C8B-B14F-4D97-AF65-F5344CB8AC3E}">
        <p14:creationId xmlns:p14="http://schemas.microsoft.com/office/powerpoint/2010/main" val="3879069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Zielsetzung der Rubrik „Inhalte“: </a:t>
            </a:r>
          </a:p>
          <a:p>
            <a:pPr marL="171450" indent="-171450">
              <a:buFont typeface="Arial"/>
              <a:buChar char="•"/>
            </a:pPr>
            <a:r>
              <a:rPr lang="de-DE" baseline="0" dirty="0"/>
              <a:t>Zentrale mathematische Inhalte für den Einsatz im inklusiven Unterricht aufbereiten</a:t>
            </a:r>
          </a:p>
          <a:p>
            <a:pPr marL="171450" indent="-171450">
              <a:buFont typeface="Arial"/>
              <a:buChar char="•"/>
            </a:pPr>
            <a:r>
              <a:rPr lang="de-DE" baseline="0" dirty="0"/>
              <a:t>Gemeinsame Lernsituationen gestalten – durch die Adaption grundlegender Aufgabenstellungen und mit Ideen zu individuellen Unterstützungsmaßnahmen </a:t>
            </a:r>
            <a:br>
              <a:rPr lang="de-DE" baseline="0" dirty="0"/>
            </a:br>
            <a:r>
              <a:rPr lang="de-DE" baseline="0" dirty="0"/>
              <a:t>und zur Einbindung digitaler Medien</a:t>
            </a:r>
          </a:p>
          <a:p>
            <a:pPr marL="0" indent="0">
              <a:buFont typeface="Arial"/>
              <a:buNone/>
            </a:pPr>
            <a:r>
              <a:rPr lang="de-DE" baseline="0" dirty="0"/>
              <a:t>Unterthemen</a:t>
            </a:r>
          </a:p>
          <a:p>
            <a:pPr marL="171450" indent="-171450">
              <a:buFont typeface="Arial" panose="020B0604020202020204" pitchFamily="34" charset="0"/>
              <a:buChar char="•"/>
            </a:pPr>
            <a:r>
              <a:rPr lang="de-DE" baseline="0" dirty="0"/>
              <a:t>Elemente einer differenzsensiblen Unterrichtsplanung</a:t>
            </a:r>
          </a:p>
          <a:p>
            <a:pPr marL="171450" indent="-171450">
              <a:buFont typeface="Arial" panose="020B0604020202020204" pitchFamily="34" charset="0"/>
              <a:buChar char="•"/>
            </a:pPr>
            <a:r>
              <a:rPr lang="de-DE" baseline="0" dirty="0"/>
              <a:t>zentrale Themen aus dem Lehrplan – Konzentration auf arithmetische Themen (werden in der Adaption für den inklusiven MU von Lehrkräften oft als schwierig empfunden)</a:t>
            </a:r>
          </a:p>
          <a:p>
            <a:pPr marL="0" indent="0">
              <a:buFont typeface="Arial"/>
              <a:buNone/>
            </a:pPr>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20</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Startseite der Rubrik Inhalte. Im Modul „Unterrichtsplanung GL“ werden die Planungsformate erläutert. </a:t>
            </a:r>
          </a:p>
          <a:p>
            <a:pPr marL="171450" indent="-171450">
              <a:buFont typeface="Arial" panose="020B0604020202020204" pitchFamily="34" charset="0"/>
              <a:buChar char="•"/>
            </a:pPr>
            <a:r>
              <a:rPr lang="de-DE" baseline="0" dirty="0"/>
              <a:t>Bisher sind die Module „Unterrichtsplanung GL“, „Zahlvorstellungen“. „Stellenwertvorstellungen“, „Operationsvorstellungen“, “Zahlenrechnen“ und „Größenvorstellungen“ ausgearbeitet (Stand: November 2021). </a:t>
            </a:r>
          </a:p>
        </p:txBody>
      </p:sp>
      <p:sp>
        <p:nvSpPr>
          <p:cNvPr id="4" name="Foliennummernplatzhalter 3"/>
          <p:cNvSpPr>
            <a:spLocks noGrp="1"/>
          </p:cNvSpPr>
          <p:nvPr>
            <p:ph type="sldNum" sz="quarter" idx="10"/>
          </p:nvPr>
        </p:nvSpPr>
        <p:spPr/>
        <p:txBody>
          <a:bodyPr/>
          <a:lstStyle/>
          <a:p>
            <a:fld id="{0E1B5273-B4D9-C844-A7F8-4B60E0E716F8}" type="slidenum">
              <a:rPr lang="de-DE" smtClean="0"/>
              <a:t>21</a:t>
            </a:fld>
            <a:endParaRPr lang="de-DE"/>
          </a:p>
        </p:txBody>
      </p:sp>
    </p:spTree>
    <p:extLst>
      <p:ext uri="{BB962C8B-B14F-4D97-AF65-F5344CB8AC3E}">
        <p14:creationId xmlns:p14="http://schemas.microsoft.com/office/powerpoint/2010/main" val="1574884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Der Aufbau jedes Teilmoduls (hier am Beispiel des Teilmoduls „Zahlvorstellungen“) gliedert sich in Einstieg, Unterricht, Hintergrund und Material. </a:t>
            </a:r>
          </a:p>
          <a:p>
            <a:pPr marL="171450" indent="-171450">
              <a:buFont typeface="Arial" panose="020B0604020202020204" pitchFamily="34" charset="0"/>
              <a:buChar char="•"/>
            </a:pPr>
            <a:r>
              <a:rPr lang="de-DE" u="none" baseline="0" dirty="0"/>
              <a:t>Einstieg: anschauliche Einführung in die Thematik </a:t>
            </a:r>
            <a:r>
              <a:rPr lang="de-DE" u="none" baseline="0" dirty="0">
                <a:sym typeface="Wingdings" pitchFamily="2" charset="2"/>
              </a:rPr>
              <a:t> hier: Aussage einer Lehrkraft</a:t>
            </a:r>
            <a:endParaRPr lang="de-DE" u="none" baseline="0" dirty="0"/>
          </a:p>
          <a:p>
            <a:pPr marL="171450" indent="-171450">
              <a:buFont typeface="Arial" panose="020B0604020202020204" pitchFamily="34" charset="0"/>
              <a:buChar char="•"/>
            </a:pPr>
            <a:r>
              <a:rPr lang="de-DE" u="none" baseline="0" dirty="0"/>
              <a:t>Unterricht: </a:t>
            </a:r>
            <a:r>
              <a:rPr lang="de-DE" sz="1200" u="none" kern="1200" dirty="0">
                <a:solidFill>
                  <a:schemeClr val="tx1"/>
                </a:solidFill>
                <a:effectLst/>
                <a:latin typeface="+mn-lt"/>
                <a:ea typeface="+mn-ea"/>
                <a:cs typeface="+mn-cs"/>
              </a:rPr>
              <a:t>ausgewählte Inhalte</a:t>
            </a:r>
            <a:r>
              <a:rPr lang="de-DE" sz="1200" u="none" kern="1200" baseline="0" dirty="0">
                <a:solidFill>
                  <a:schemeClr val="tx1"/>
                </a:solidFill>
                <a:effectLst/>
                <a:latin typeface="+mn-lt"/>
                <a:ea typeface="+mn-ea"/>
                <a:cs typeface="+mn-cs"/>
              </a:rPr>
              <a:t> </a:t>
            </a:r>
            <a:r>
              <a:rPr lang="de-DE" sz="1200" u="none" kern="1200" dirty="0">
                <a:solidFill>
                  <a:schemeClr val="tx1"/>
                </a:solidFill>
                <a:effectLst/>
                <a:latin typeface="+mn-lt"/>
                <a:ea typeface="+mn-ea"/>
                <a:cs typeface="+mn-cs"/>
              </a:rPr>
              <a:t>als Anschauungsbeispiel für</a:t>
            </a:r>
            <a:r>
              <a:rPr lang="de-DE" sz="1200" u="none" kern="1200" baseline="0" dirty="0">
                <a:solidFill>
                  <a:schemeClr val="tx1"/>
                </a:solidFill>
                <a:effectLst/>
                <a:latin typeface="+mn-lt"/>
                <a:ea typeface="+mn-ea"/>
                <a:cs typeface="+mn-cs"/>
              </a:rPr>
              <a:t> </a:t>
            </a:r>
            <a:r>
              <a:rPr lang="de-DE" sz="1200" u="none" kern="1200" dirty="0">
                <a:solidFill>
                  <a:schemeClr val="tx1"/>
                </a:solidFill>
                <a:effectLst/>
                <a:latin typeface="+mn-lt"/>
                <a:ea typeface="+mn-ea"/>
                <a:cs typeface="+mn-cs"/>
              </a:rPr>
              <a:t>eine Umsetzung in der Praxis und als Musterschablone</a:t>
            </a:r>
            <a:r>
              <a:rPr lang="de-DE" sz="1200" u="none" kern="1200" baseline="0" dirty="0">
                <a:solidFill>
                  <a:schemeClr val="tx1"/>
                </a:solidFill>
                <a:effectLst/>
                <a:latin typeface="+mn-lt"/>
                <a:ea typeface="+mn-ea"/>
                <a:cs typeface="+mn-cs"/>
              </a:rPr>
              <a:t> für </a:t>
            </a:r>
            <a:r>
              <a:rPr lang="de-DE" sz="1200" u="none" kern="1200" dirty="0">
                <a:solidFill>
                  <a:schemeClr val="tx1"/>
                </a:solidFill>
                <a:effectLst/>
                <a:latin typeface="+mn-lt"/>
                <a:ea typeface="+mn-ea"/>
                <a:cs typeface="+mn-cs"/>
              </a:rPr>
              <a:t>die Übertragung auf weitere Inhalte</a:t>
            </a:r>
          </a:p>
          <a:p>
            <a:pPr marL="171450" indent="-171450">
              <a:buFont typeface="Arial" panose="020B0604020202020204" pitchFamily="34" charset="0"/>
              <a:buChar char="•"/>
            </a:pPr>
            <a:r>
              <a:rPr lang="de-DE" u="none" baseline="0" dirty="0"/>
              <a:t>Hintergrund: theoretische Hintergrundinformationen zum Verständnis der Thematik</a:t>
            </a:r>
            <a:endParaRPr lang="de-DE" u="none" dirty="0">
              <a:effectLst/>
            </a:endParaRPr>
          </a:p>
          <a:p>
            <a:pPr marL="171450" indent="-171450">
              <a:buFont typeface="Arial" panose="020B0604020202020204" pitchFamily="34" charset="0"/>
              <a:buChar char="•"/>
            </a:pPr>
            <a:r>
              <a:rPr lang="de-DE" u="none" baseline="0" dirty="0"/>
              <a:t>Material: Materialien zum Herunterladen</a:t>
            </a:r>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22</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u="none" baseline="0" dirty="0"/>
              <a:t>Unterricht: </a:t>
            </a:r>
            <a:r>
              <a:rPr lang="de-DE" sz="1200" u="none" kern="1200" dirty="0">
                <a:solidFill>
                  <a:schemeClr val="tx1"/>
                </a:solidFill>
                <a:effectLst/>
                <a:latin typeface="+mn-lt"/>
                <a:ea typeface="+mn-ea"/>
                <a:cs typeface="+mn-cs"/>
              </a:rPr>
              <a:t>ausgewählte Inhalte</a:t>
            </a:r>
            <a:r>
              <a:rPr lang="de-DE" sz="1200" u="none" kern="1200" baseline="0" dirty="0">
                <a:solidFill>
                  <a:schemeClr val="tx1"/>
                </a:solidFill>
                <a:effectLst/>
                <a:latin typeface="+mn-lt"/>
                <a:ea typeface="+mn-ea"/>
                <a:cs typeface="+mn-cs"/>
              </a:rPr>
              <a:t> </a:t>
            </a:r>
            <a:r>
              <a:rPr lang="de-DE" sz="1200" u="none" kern="1200" dirty="0">
                <a:solidFill>
                  <a:schemeClr val="tx1"/>
                </a:solidFill>
                <a:effectLst/>
                <a:latin typeface="+mn-lt"/>
                <a:ea typeface="+mn-ea"/>
                <a:cs typeface="+mn-cs"/>
              </a:rPr>
              <a:t>als Anschauungsbeispiel für</a:t>
            </a:r>
            <a:r>
              <a:rPr lang="de-DE" sz="1200" u="none" kern="1200" baseline="0" dirty="0">
                <a:solidFill>
                  <a:schemeClr val="tx1"/>
                </a:solidFill>
                <a:effectLst/>
                <a:latin typeface="+mn-lt"/>
                <a:ea typeface="+mn-ea"/>
                <a:cs typeface="+mn-cs"/>
              </a:rPr>
              <a:t> </a:t>
            </a:r>
            <a:r>
              <a:rPr lang="de-DE" sz="1200" u="none" kern="1200" dirty="0">
                <a:solidFill>
                  <a:schemeClr val="tx1"/>
                </a:solidFill>
                <a:effectLst/>
                <a:latin typeface="+mn-lt"/>
                <a:ea typeface="+mn-ea"/>
                <a:cs typeface="+mn-cs"/>
              </a:rPr>
              <a:t>eine Umsetzung in der Praxis und als Musterschablone</a:t>
            </a:r>
            <a:r>
              <a:rPr lang="de-DE" sz="1200" u="none" kern="1200" baseline="0" dirty="0">
                <a:solidFill>
                  <a:schemeClr val="tx1"/>
                </a:solidFill>
                <a:effectLst/>
                <a:latin typeface="+mn-lt"/>
                <a:ea typeface="+mn-ea"/>
                <a:cs typeface="+mn-cs"/>
              </a:rPr>
              <a:t> für </a:t>
            </a:r>
            <a:r>
              <a:rPr lang="de-DE" sz="1200" u="none" kern="1200" dirty="0">
                <a:solidFill>
                  <a:schemeClr val="tx1"/>
                </a:solidFill>
                <a:effectLst/>
                <a:latin typeface="+mn-lt"/>
                <a:ea typeface="+mn-ea"/>
                <a:cs typeface="+mn-cs"/>
              </a:rPr>
              <a:t>die Übertragung auf weitere Inhalte </a:t>
            </a:r>
            <a:r>
              <a:rPr lang="de-DE" sz="1200" u="none" kern="1200" dirty="0">
                <a:solidFill>
                  <a:schemeClr val="tx1"/>
                </a:solidFill>
                <a:effectLst/>
                <a:latin typeface="+mn-lt"/>
                <a:ea typeface="+mn-ea"/>
                <a:cs typeface="+mn-cs"/>
                <a:sym typeface="Wingdings" pitchFamily="2" charset="2"/>
              </a:rPr>
              <a:t>hier exemplarisch die ausgewählten Inhalte zu „Zahlvorstellungen“</a:t>
            </a:r>
            <a:endParaRPr lang="de-DE" sz="1200" u="none" kern="1200" dirty="0">
              <a:solidFill>
                <a:schemeClr val="tx1"/>
              </a:solidFill>
              <a:effectLst/>
              <a:latin typeface="+mn-lt"/>
              <a:ea typeface="+mn-ea"/>
              <a:cs typeface="+mn-cs"/>
            </a:endParaRPr>
          </a:p>
          <a:p>
            <a:pPr marL="171450" indent="-171450">
              <a:buFont typeface="Arial" panose="020B0604020202020204" pitchFamily="34" charset="0"/>
              <a:buChar char="•"/>
            </a:pPr>
            <a:r>
              <a:rPr lang="de-DE" u="none" baseline="0" dirty="0"/>
              <a:t>Hintergrund: theoretische Hintergrundinformationen zum Verständnis der Thematik </a:t>
            </a:r>
            <a:r>
              <a:rPr lang="de-DE" u="none" baseline="0" dirty="0">
                <a:sym typeface="Wingdings" pitchFamily="2" charset="2"/>
              </a:rPr>
              <a:t> hier Zahlaspekte beachten, Anzahlen strukturieren, Beziehungen herstellen</a:t>
            </a:r>
            <a:endParaRPr lang="de-DE" u="none" dirty="0">
              <a:effectLst/>
            </a:endParaRPr>
          </a:p>
          <a:p>
            <a:pPr marL="171450" indent="-171450">
              <a:buFont typeface="Arial" panose="020B0604020202020204" pitchFamily="34" charset="0"/>
              <a:buChar char="•"/>
            </a:pPr>
            <a:r>
              <a:rPr lang="de-DE" u="none" baseline="0" dirty="0"/>
              <a:t>Material: Materialien zum Herunterladen</a:t>
            </a:r>
          </a:p>
          <a:p>
            <a:pPr marL="171450" indent="-171450">
              <a:buFont typeface="Arial" panose="020B0604020202020204" pitchFamily="34" charset="0"/>
              <a:buChar char="•"/>
            </a:pPr>
            <a:endParaRPr lang="de-DE" u="none" baseline="0" dirty="0"/>
          </a:p>
          <a:p>
            <a:pPr marL="0" indent="0">
              <a:buFont typeface="Arial" panose="020B0604020202020204" pitchFamily="34" charset="0"/>
              <a:buNone/>
            </a:pPr>
            <a:r>
              <a:rPr lang="de-DE" u="none" baseline="0" dirty="0">
                <a:sym typeface="Wingdings" pitchFamily="2" charset="2"/>
              </a:rPr>
              <a:t>der Unterrichtsteil soll kurz am Beispiel von „Muster legen“ erläutert werden.</a:t>
            </a:r>
            <a:endParaRPr lang="de-DE" u="none" baseline="0" dirty="0"/>
          </a:p>
          <a:p>
            <a:endParaRPr lang="de-DE" baseline="0" dirty="0"/>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23</a:t>
            </a:fld>
            <a:endParaRPr lang="de-DE"/>
          </a:p>
        </p:txBody>
      </p:sp>
    </p:spTree>
    <p:extLst>
      <p:ext uri="{BB962C8B-B14F-4D97-AF65-F5344CB8AC3E}">
        <p14:creationId xmlns:p14="http://schemas.microsoft.com/office/powerpoint/2010/main" val="550317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In einer kompakten Übersicht werden exemplarisch mögliche Adaptionen der Basisaufgaben, d.h. vertiefende Aufgabenstellungen, mögliche Reduktionen und Erweiterungen der Anforderungen erkundet, so dass jeweils die inhaltliche Bandbreite der Aufgabenstellung deutlich wird.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Zudem sind die vertiefenden Aufgabenstellungen im Allgemeinen so angelegt, dass sie neben der </a:t>
            </a:r>
            <a:r>
              <a:rPr lang="de-DE" i="1" baseline="0" dirty="0"/>
              <a:t>Basisaufgabe </a:t>
            </a:r>
            <a:r>
              <a:rPr lang="de-DE" i="0" baseline="0" dirty="0"/>
              <a:t>(links auf der Grafik) </a:t>
            </a:r>
            <a:r>
              <a:rPr lang="de-DE" baseline="0" dirty="0"/>
              <a:t>auch auf die Aufgabenstellungen der </a:t>
            </a:r>
            <a:r>
              <a:rPr lang="de-DE" i="1" baseline="0" dirty="0"/>
              <a:t>Reduktion</a:t>
            </a:r>
            <a:r>
              <a:rPr lang="de-DE" baseline="0" dirty="0"/>
              <a:t> und </a:t>
            </a:r>
            <a:r>
              <a:rPr lang="de-DE" i="1" baseline="0" dirty="0"/>
              <a:t>Erweiterung</a:t>
            </a:r>
            <a:r>
              <a:rPr lang="de-DE" baseline="0" dirty="0"/>
              <a:t>  (rechts auf der Grafik) bezogen und angewendet werden können.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Dargestellt werden zudem konkrete Ideen zu den </a:t>
            </a:r>
            <a:r>
              <a:rPr lang="de-DE" i="1" baseline="0" dirty="0"/>
              <a:t>Möglichkeiten individueller Unterstützung </a:t>
            </a:r>
            <a:r>
              <a:rPr lang="de-DE" baseline="0" dirty="0"/>
              <a:t>(beispielsweise medial und organisatorisch), die über alle Bereiche einer inhaltlichen Differenzierung hinweg eingesetzt werden können.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24</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baseline="0" dirty="0">
                <a:solidFill>
                  <a:schemeClr val="tx1"/>
                </a:solidFill>
                <a:effectLst/>
                <a:latin typeface="+mn-lt"/>
                <a:ea typeface="+mn-ea"/>
                <a:cs typeface="+mn-cs"/>
              </a:rPr>
              <a:t>Auf der Webseite sind alle Bereiche hinterlegt mit vertiefenden Erläuterungen, Abbildungen, Beispielen, ...</a:t>
            </a:r>
            <a:r>
              <a:rPr lang="de-DE" b="0" i="1" baseline="0" dirty="0">
                <a:solidFill>
                  <a:srgbClr val="FF0000"/>
                </a:solidFill>
              </a:rPr>
              <a:t>. </a:t>
            </a:r>
            <a:r>
              <a:rPr lang="de-DE" b="0" i="1" baseline="0" dirty="0">
                <a:solidFill>
                  <a:srgbClr val="FF0000"/>
                </a:solidFill>
                <a:sym typeface="Wingdings" pitchFamily="2" charset="2"/>
              </a:rPr>
              <a:t> </a:t>
            </a:r>
            <a:r>
              <a:rPr lang="de-DE" baseline="0" dirty="0"/>
              <a:t>Erkundung der Bandbreite einer grundlegenden Aufgabenstellung (hier das Beispiel </a:t>
            </a:r>
            <a:r>
              <a:rPr lang="de-DE" i="0" baseline="0" dirty="0"/>
              <a:t>„Muster legen“ aus dem Bereich „Zahlvorstellungen“</a:t>
            </a:r>
            <a:r>
              <a:rPr lang="de-DE"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de-DE" u="none" baseline="0" dirty="0"/>
              <a:t>Kompakte Darstellung:</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Basisaufgabe („Immer 7 Plättchen! Lege verschiedene Muster.“) und vertiefende Aufgabenstellungen (z.B. Dokumentation von Mustern, Prüfung vorgegebener Abbildungen mit Mustern aus 6, 7, 9, … Plättchen)</a:t>
            </a:r>
          </a:p>
          <a:p>
            <a:pPr marL="171450" indent="-171450">
              <a:buFont typeface="Arial" panose="020B0604020202020204" pitchFamily="34" charset="0"/>
              <a:buChar char="•"/>
            </a:pPr>
            <a:r>
              <a:rPr lang="de-DE" sz="1200" kern="1200" baseline="0" dirty="0">
                <a:solidFill>
                  <a:schemeClr val="tx1"/>
                </a:solidFill>
                <a:effectLst/>
                <a:latin typeface="+mn-lt"/>
                <a:ea typeface="+mn-ea"/>
                <a:cs typeface="+mn-cs"/>
              </a:rPr>
              <a:t>Reduktion (z.B. Legen von Plättchen auf einer Mustervorlage, Nachlegen von Mustern): Aufgabenstellungen für Kinder mit spezifischen Lernschwierigkeiten</a:t>
            </a:r>
          </a:p>
          <a:p>
            <a:pPr marL="171450" indent="-171450">
              <a:buFont typeface="Arial" panose="020B0604020202020204" pitchFamily="34" charset="0"/>
              <a:buChar char="•"/>
            </a:pPr>
            <a:r>
              <a:rPr lang="de-DE" sz="1200" kern="1200" baseline="0" dirty="0">
                <a:solidFill>
                  <a:schemeClr val="tx1"/>
                </a:solidFill>
                <a:effectLst/>
                <a:latin typeface="+mn-lt"/>
                <a:ea typeface="+mn-ea"/>
                <a:cs typeface="+mn-cs"/>
              </a:rPr>
              <a:t>Erweiterung (z.B. Legen zweifarbiger Muster, Muster verändern – Kombinationsmöglichkeiten finden): Aufgaben für leistungsstarke Kinder</a:t>
            </a:r>
          </a:p>
          <a:p>
            <a:pPr marL="171450" indent="-171450">
              <a:buFont typeface="Arial" panose="020B0604020202020204" pitchFamily="34" charset="0"/>
              <a:buChar char="•"/>
            </a:pPr>
            <a:r>
              <a:rPr lang="de-DE" sz="1200" kern="1200" baseline="0" dirty="0">
                <a:solidFill>
                  <a:schemeClr val="tx1"/>
                </a:solidFill>
                <a:effectLst/>
                <a:latin typeface="+mn-lt"/>
                <a:ea typeface="+mn-ea"/>
                <a:cs typeface="+mn-cs"/>
              </a:rPr>
              <a:t>Möglichkeiten individueller Unterstützung (z.B. Einsatz von Wendesteinen und Unterlagen, Dokumentation durch Stempeln): mediale und organisatorische Unterstützung</a:t>
            </a:r>
          </a:p>
          <a:p>
            <a:pPr marL="171450" indent="-171450">
              <a:buFont typeface="Arial" panose="020B0604020202020204" pitchFamily="34" charset="0"/>
              <a:buChar char="•"/>
            </a:pPr>
            <a:r>
              <a:rPr lang="de-DE" sz="1200" kern="1200" baseline="0" dirty="0">
                <a:solidFill>
                  <a:schemeClr val="tx1"/>
                </a:solidFill>
                <a:effectLst/>
                <a:latin typeface="+mn-lt"/>
                <a:ea typeface="+mn-ea"/>
                <a:cs typeface="+mn-cs"/>
              </a:rPr>
              <a:t>Neben den „Aufgabenstellungen – kompakt“ sind in der Rubrik „Inhalte“ auch ausführliche Unterrichtssequenzen mit natürlich differenzierten Aufgabenstellungen, Kompetenzerwartungen und Unterrichtsverläufen zu verschiedenen Themen zu finden (z. B. </a:t>
            </a:r>
            <a:r>
              <a:rPr lang="de-DE" sz="1200" i="1" kern="1200" baseline="0" dirty="0">
                <a:solidFill>
                  <a:schemeClr val="tx1"/>
                </a:solidFill>
                <a:effectLst/>
                <a:latin typeface="+mn-lt"/>
                <a:ea typeface="+mn-ea"/>
                <a:cs typeface="+mn-cs"/>
              </a:rPr>
              <a:t>„100 strukturiert darstellen“</a:t>
            </a:r>
            <a:r>
              <a:rPr lang="de-DE" sz="1200" kern="1200" baseline="0" dirty="0">
                <a:solidFill>
                  <a:schemeClr val="tx1"/>
                </a:solidFill>
                <a:effectLst/>
                <a:latin typeface="+mn-lt"/>
                <a:ea typeface="+mn-ea"/>
                <a:cs typeface="+mn-cs"/>
              </a:rPr>
              <a:t>).</a:t>
            </a:r>
            <a:endParaRPr lang="de-D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25</a:t>
            </a:fld>
            <a:endParaRPr lang="de-DE"/>
          </a:p>
        </p:txBody>
      </p:sp>
    </p:spTree>
    <p:extLst>
      <p:ext uri="{BB962C8B-B14F-4D97-AF65-F5344CB8AC3E}">
        <p14:creationId xmlns:p14="http://schemas.microsoft.com/office/powerpoint/2010/main" val="1287183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Das Poster (kann auf der Webseite heruntergeladen werden) zeigt die drei Rubriken mit kompakten inhaltlichen Zusammenfassungen im Überblick.</a:t>
            </a:r>
          </a:p>
          <a:p>
            <a:pPr marL="171450" indent="-171450">
              <a:buFont typeface="Arial" panose="020B0604020202020204" pitchFamily="34" charset="0"/>
              <a:buChar char="•"/>
            </a:pPr>
            <a:r>
              <a:rPr lang="de-DE" baseline="0" dirty="0"/>
              <a:t>Nachfolgend sollen alle Rubriken kurz vorgestellt werden. </a:t>
            </a:r>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26</a:t>
            </a:fld>
            <a:endParaRPr lang="de-DE"/>
          </a:p>
        </p:txBody>
      </p:sp>
    </p:spTree>
    <p:extLst>
      <p:ext uri="{BB962C8B-B14F-4D97-AF65-F5344CB8AC3E}">
        <p14:creationId xmlns:p14="http://schemas.microsoft.com/office/powerpoint/2010/main" val="1521358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Das Ziel der Rubrik Förderschwerpunkte ist es, über sonderpädagogische Fachthemen zu informieren und Anregungen für einen barrierefreien Mathematikunterricht zu geben.</a:t>
            </a:r>
          </a:p>
        </p:txBody>
      </p:sp>
      <p:sp>
        <p:nvSpPr>
          <p:cNvPr id="4" name="Foliennummernplatzhalter 3"/>
          <p:cNvSpPr>
            <a:spLocks noGrp="1"/>
          </p:cNvSpPr>
          <p:nvPr>
            <p:ph type="sldNum" sz="quarter" idx="10"/>
          </p:nvPr>
        </p:nvSpPr>
        <p:spPr/>
        <p:txBody>
          <a:bodyPr/>
          <a:lstStyle/>
          <a:p>
            <a:fld id="{0E1B5273-B4D9-C844-A7F8-4B60E0E716F8}" type="slidenum">
              <a:rPr lang="de-DE" smtClean="0"/>
              <a:t>27</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Neben den Merkmalen und Definitionen zu den sieben Förderschwerpunkten finden sich auch förderschwerpunktspezifische Unterstützungsmaßnahmen sowie einige Informationen zu Gesetzen und Verordnungen (AO-SF). </a:t>
            </a:r>
          </a:p>
        </p:txBody>
      </p:sp>
      <p:sp>
        <p:nvSpPr>
          <p:cNvPr id="4" name="Foliennummernplatzhalter 3"/>
          <p:cNvSpPr>
            <a:spLocks noGrp="1"/>
          </p:cNvSpPr>
          <p:nvPr>
            <p:ph type="sldNum" sz="quarter" idx="10"/>
          </p:nvPr>
        </p:nvSpPr>
        <p:spPr/>
        <p:txBody>
          <a:bodyPr/>
          <a:lstStyle/>
          <a:p>
            <a:fld id="{0E1B5273-B4D9-C844-A7F8-4B60E0E716F8}" type="slidenum">
              <a:rPr lang="de-DE" smtClean="0"/>
              <a:t>28</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6338" y="1233488"/>
            <a:ext cx="4445000" cy="33337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E1B5273-B4D9-C844-A7F8-4B60E0E716F8}" type="slidenum">
              <a:rPr lang="de-DE" smtClean="0"/>
              <a:t>2</a:t>
            </a:fld>
            <a:endParaRPr lang="de-DE"/>
          </a:p>
        </p:txBody>
      </p:sp>
    </p:spTree>
    <p:extLst>
      <p:ext uri="{BB962C8B-B14F-4D97-AF65-F5344CB8AC3E}">
        <p14:creationId xmlns:p14="http://schemas.microsoft.com/office/powerpoint/2010/main" val="4009142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Jeder Förderschwerpunkt ist in gleiche Teilmodule untergliedert (hier am Beispiel des Förderschwerpunktes Sehen):</a:t>
            </a:r>
          </a:p>
          <a:p>
            <a:pPr marL="171450" indent="-171450">
              <a:buFont typeface="Arial" panose="020B0604020202020204" pitchFamily="34" charset="0"/>
              <a:buChar char="•"/>
            </a:pPr>
            <a:r>
              <a:rPr lang="de-DE" u="none" baseline="0" dirty="0"/>
              <a:t>Einstieg: Anschaulicher Zugang zu dem jeweiligen Förderschwerpunkt durch eine Frage oder ein Problem aus der alltäglichen schulischen Praxis </a:t>
            </a:r>
          </a:p>
          <a:p>
            <a:pPr marL="171450" indent="-171450">
              <a:buFont typeface="Arial" panose="020B0604020202020204" pitchFamily="34" charset="0"/>
              <a:buChar char="•"/>
            </a:pPr>
            <a:r>
              <a:rPr lang="de-DE" u="none" baseline="0" dirty="0"/>
              <a:t>Unterricht: Beispiele für individuelle Unterstützungsmaßnahmen</a:t>
            </a:r>
          </a:p>
          <a:p>
            <a:pPr marL="171450" indent="-171450">
              <a:buFont typeface="Arial" panose="020B0604020202020204" pitchFamily="34" charset="0"/>
              <a:buChar char="•"/>
            </a:pPr>
            <a:r>
              <a:rPr lang="de-DE" u="none" baseline="0" dirty="0"/>
              <a:t>Hintergrund: Charakteristische Merkmale und Besonderheiten von Kindern mit dem jeweiligen Förderschwerpunkt allgemein und bezogen auf den Mathematikunterricht</a:t>
            </a:r>
          </a:p>
          <a:p>
            <a:pPr marL="171450" indent="-171450">
              <a:buFont typeface="Arial" panose="020B0604020202020204" pitchFamily="34" charset="0"/>
              <a:buChar char="•"/>
            </a:pPr>
            <a:r>
              <a:rPr lang="de-DE" u="none" baseline="0" dirty="0"/>
              <a:t>Vertiefende Informationen: Um noch weiter in die Thematik einzusteigen, besteht die Möglichkeit, sich mit Definitionen/Daten oder auch Bedingungsfaktoren vertiefend auseinanderzusetzen</a:t>
            </a:r>
          </a:p>
          <a:p>
            <a:pPr marL="171450" indent="-171450">
              <a:buFont typeface="Arial" panose="020B0604020202020204" pitchFamily="34" charset="0"/>
              <a:buChar char="•"/>
            </a:pPr>
            <a:r>
              <a:rPr lang="de-DE" u="none" baseline="0" dirty="0"/>
              <a:t>Weiterführende Literatur: Verweise auf Literatur und Links</a:t>
            </a:r>
          </a:p>
          <a:p>
            <a:pPr marL="171450" indent="-171450">
              <a:buFont typeface="Arial" panose="020B0604020202020204" pitchFamily="34" charset="0"/>
              <a:buChar char="•"/>
            </a:pPr>
            <a:endParaRPr lang="de-DE" u="none" baseline="0" dirty="0"/>
          </a:p>
          <a:p>
            <a:pPr marL="171450" indent="-171450">
              <a:buFont typeface="Arial" panose="020B0604020202020204" pitchFamily="34" charset="0"/>
              <a:buChar char="•"/>
            </a:pPr>
            <a:r>
              <a:rPr lang="de-DE" baseline="0" dirty="0"/>
              <a:t>Zu allen Förderschwerpunkten befinden sich Inhalte auf der Webseite. Bei einzelnen Förderschwerpunkten fehlen noch einzelne Teilmodule (Stand Dezember 2021). </a:t>
            </a:r>
          </a:p>
          <a:p>
            <a:pPr marL="171450" indent="-171450">
              <a:buFont typeface="Arial" panose="020B0604020202020204" pitchFamily="34" charset="0"/>
              <a:buChar char="•"/>
            </a:pPr>
            <a:endParaRPr lang="de-DE" u="none" baseline="0" dirty="0"/>
          </a:p>
          <a:p>
            <a:pPr marL="171450" indent="-171450">
              <a:buFont typeface="Arial" panose="020B0604020202020204" pitchFamily="34" charset="0"/>
              <a:buChar char="•"/>
            </a:pPr>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29</a:t>
            </a:fld>
            <a:endParaRPr lang="de-DE"/>
          </a:p>
        </p:txBody>
      </p:sp>
    </p:spTree>
    <p:extLst>
      <p:ext uri="{BB962C8B-B14F-4D97-AF65-F5344CB8AC3E}">
        <p14:creationId xmlns:p14="http://schemas.microsoft.com/office/powerpoint/2010/main" val="779864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 inhaltlichen Angebote der Webseite verfolgen das übergreifende Ziel, der Lehrkraft zu helfen, im inklusiven Mathematikunterricht die Lernumgebung und die Aufgaben und Aktivitäten so zu gestalten, dass Kinder mit Lernschwierigkeiten und Behinderungen aktiv partizipieren  und erfolgreich lernen können. Auf der Folie an Beispielen zum Förderschwerpunkt Sehen gezeigt: </a:t>
            </a:r>
          </a:p>
          <a:p>
            <a:endParaRPr lang="de-DE" dirty="0"/>
          </a:p>
          <a:p>
            <a:r>
              <a:rPr lang="de-DE" dirty="0"/>
              <a:t>Allgemeine Hilfen zur Anpassung der Lernumgebung</a:t>
            </a:r>
          </a:p>
          <a:p>
            <a:pPr marL="171450" indent="-171450">
              <a:buFont typeface="Arial" panose="020B0604020202020204" pitchFamily="34" charset="0"/>
              <a:buChar char="•"/>
            </a:pPr>
            <a:r>
              <a:rPr lang="de-DE" dirty="0"/>
              <a:t>Lesegerät mit Vergrößerungsfunktion für sehbeeinträchtigte Kinder (links)</a:t>
            </a:r>
          </a:p>
          <a:p>
            <a:pPr marL="171450" indent="-171450">
              <a:buFont typeface="Arial" panose="020B0604020202020204" pitchFamily="34" charset="0"/>
              <a:buChar char="•"/>
            </a:pPr>
            <a:r>
              <a:rPr lang="de-DE" dirty="0"/>
              <a:t>Brailleschrift für blinde Kinder (oben Mitte)</a:t>
            </a:r>
          </a:p>
          <a:p>
            <a:endParaRPr lang="de-DE" dirty="0"/>
          </a:p>
          <a:p>
            <a:r>
              <a:rPr lang="de-DE" dirty="0"/>
              <a:t>Spezifische Anpassung der Aufgaben und Aktivitäten:</a:t>
            </a:r>
          </a:p>
          <a:p>
            <a:pPr marL="171450" indent="-171450">
              <a:buFont typeface="Arial" panose="020B0604020202020204" pitchFamily="34" charset="0"/>
              <a:buChar char="•"/>
            </a:pPr>
            <a:r>
              <a:rPr lang="de-DE" dirty="0"/>
              <a:t>Schriftliche Rechnung mit Legekärtchen in Brailleschrift (oben rechts)</a:t>
            </a:r>
          </a:p>
          <a:p>
            <a:pPr marL="171450" indent="-171450">
              <a:buFont typeface="Arial" panose="020B0604020202020204" pitchFamily="34" charset="0"/>
              <a:buChar char="•"/>
            </a:pPr>
            <a:r>
              <a:rPr lang="de-DE" dirty="0"/>
              <a:t>Für das taktile Erfassen modifiziertes Material </a:t>
            </a:r>
            <a:r>
              <a:rPr lang="de-DE"/>
              <a:t>(unten </a:t>
            </a:r>
            <a:r>
              <a:rPr lang="de-DE" dirty="0"/>
              <a:t>rechts)</a:t>
            </a:r>
          </a:p>
          <a:p>
            <a:endParaRPr lang="de-DE" dirty="0"/>
          </a:p>
        </p:txBody>
      </p:sp>
      <p:sp>
        <p:nvSpPr>
          <p:cNvPr id="4" name="Foliennummernplatzhalter 3"/>
          <p:cNvSpPr>
            <a:spLocks noGrp="1"/>
          </p:cNvSpPr>
          <p:nvPr>
            <p:ph type="sldNum" sz="quarter" idx="5"/>
          </p:nvPr>
        </p:nvSpPr>
        <p:spPr/>
        <p:txBody>
          <a:bodyPr/>
          <a:lstStyle/>
          <a:p>
            <a:fld id="{0E1B5273-B4D9-C844-A7F8-4B60E0E716F8}" type="slidenum">
              <a:rPr lang="de-DE" smtClean="0"/>
              <a:t>30</a:t>
            </a:fld>
            <a:endParaRPr lang="de-DE"/>
          </a:p>
        </p:txBody>
      </p:sp>
    </p:spTree>
    <p:extLst>
      <p:ext uri="{BB962C8B-B14F-4D97-AF65-F5344CB8AC3E}">
        <p14:creationId xmlns:p14="http://schemas.microsoft.com/office/powerpoint/2010/main" val="3148087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6338" y="1233488"/>
            <a:ext cx="4445000" cy="33337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E1B5273-B4D9-C844-A7F8-4B60E0E716F8}" type="slidenum">
              <a:rPr lang="de-DE" smtClean="0"/>
              <a:t>31</a:t>
            </a:fld>
            <a:endParaRPr lang="de-DE"/>
          </a:p>
        </p:txBody>
      </p:sp>
    </p:spTree>
    <p:extLst>
      <p:ext uri="{BB962C8B-B14F-4D97-AF65-F5344CB8AC3E}">
        <p14:creationId xmlns:p14="http://schemas.microsoft.com/office/powerpoint/2010/main" val="1398828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Neben den drei Rubriken finden sich auf der Webseite noch weitere Projektinfos z.B., Pausengespräche mit Personen, die aus unterschiedlichen Blickwinkeln zur Inklusion im Mathematikunterricht berichten, Berichte von Veranstaltungen oder auch der Projektflyer. </a:t>
            </a:r>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32</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Außerdem finden Sie hier die im Projekt veröffentlichte Handreichung ,</a:t>
            </a:r>
            <a:r>
              <a:rPr lang="de-DE" sz="1200" b="0" i="0" u="none" strike="noStrike" kern="1200" dirty="0">
                <a:solidFill>
                  <a:schemeClr val="tx1"/>
                </a:solidFill>
                <a:effectLst/>
                <a:latin typeface="+mn-lt"/>
                <a:ea typeface="+mn-ea"/>
                <a:cs typeface="+mn-cs"/>
              </a:rPr>
              <a:t>Mathematik gemeinsam lernen‘ </a:t>
            </a:r>
            <a:r>
              <a:rPr lang="de-DE" baseline="0" dirty="0"/>
              <a:t>, die kompakt über die verschiedenen Schwerpunkte des Projekts informiert.</a:t>
            </a:r>
          </a:p>
        </p:txBody>
      </p:sp>
      <p:sp>
        <p:nvSpPr>
          <p:cNvPr id="4" name="Foliennummernplatzhalter 3"/>
          <p:cNvSpPr>
            <a:spLocks noGrp="1"/>
          </p:cNvSpPr>
          <p:nvPr>
            <p:ph type="sldNum" sz="quarter" idx="10"/>
          </p:nvPr>
        </p:nvSpPr>
        <p:spPr/>
        <p:txBody>
          <a:bodyPr/>
          <a:lstStyle/>
          <a:p>
            <a:fld id="{0E1B5273-B4D9-C844-A7F8-4B60E0E716F8}" type="slidenum">
              <a:rPr lang="de-DE" smtClean="0"/>
              <a:t>33</a:t>
            </a:fld>
            <a:endParaRPr lang="de-DE"/>
          </a:p>
        </p:txBody>
      </p:sp>
    </p:spTree>
    <p:extLst>
      <p:ext uri="{BB962C8B-B14F-4D97-AF65-F5344CB8AC3E}">
        <p14:creationId xmlns:p14="http://schemas.microsoft.com/office/powerpoint/2010/main" val="4244755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Mathe inklusiv mit PIKAS ist eines von mehreren Projekten des Deutschen Zentrums für Lehrerbildung Mathematik.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Mit den Partnerprojekten ergänzt es sich zu einem umfassenden (Fortbildungs-)Angebot, mit dem Ziel, den Mathematikunterricht an Grundschulen weiterzuentwickeln. Auf der Seite </a:t>
            </a:r>
            <a:r>
              <a:rPr lang="de-DE" baseline="0" dirty="0" err="1"/>
              <a:t>proprima.dzlm.de</a:t>
            </a:r>
            <a:r>
              <a:rPr lang="de-DE" baseline="0" dirty="0"/>
              <a:t>/</a:t>
            </a:r>
            <a:r>
              <a:rPr lang="de-DE" baseline="0" dirty="0" err="1"/>
              <a:t>websites</a:t>
            </a:r>
            <a:r>
              <a:rPr lang="de-DE" baseline="0" dirty="0"/>
              <a:t> sind die Projekte - gebündelt und mit Kurzbeschreibungen versehen - für Sie zusammengestellt.</a:t>
            </a:r>
          </a:p>
        </p:txBody>
      </p:sp>
      <p:sp>
        <p:nvSpPr>
          <p:cNvPr id="4" name="Foliennummernplatzhalter 3"/>
          <p:cNvSpPr>
            <a:spLocks noGrp="1"/>
          </p:cNvSpPr>
          <p:nvPr>
            <p:ph type="sldNum" sz="quarter" idx="10"/>
          </p:nvPr>
        </p:nvSpPr>
        <p:spPr/>
        <p:txBody>
          <a:bodyPr/>
          <a:lstStyle/>
          <a:p>
            <a:fld id="{0E1B5273-B4D9-C844-A7F8-4B60E0E716F8}" type="slidenum">
              <a:rPr lang="de-DE" smtClean="0"/>
              <a:t>34</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35</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Aufgrund des vielfältigen Verständnisses von Inklusion wurde für das Projekt „Mathe inklusiv“ eine Definition von Inklusion ausgewählt, die als gemeinsame Verstehens- und Gesprächsgrundlage dient.</a:t>
            </a:r>
          </a:p>
        </p:txBody>
      </p:sp>
      <p:sp>
        <p:nvSpPr>
          <p:cNvPr id="4" name="Foliennummernplatzhalter 3"/>
          <p:cNvSpPr>
            <a:spLocks noGrp="1"/>
          </p:cNvSpPr>
          <p:nvPr>
            <p:ph type="sldNum" sz="quarter" idx="10"/>
          </p:nvPr>
        </p:nvSpPr>
        <p:spPr/>
        <p:txBody>
          <a:bodyPr/>
          <a:lstStyle/>
          <a:p>
            <a:fld id="{0E1B5273-B4D9-C844-A7F8-4B60E0E716F8}" type="slidenum">
              <a:rPr lang="de-DE" smtClean="0"/>
              <a:t>3</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Ausgehend von der Definition von Inklusion resultiert ein bestimmtes Verständnis für die Umsetzung eines inklusiven Mathematikunterrichts z.B. dass jeder das Recht hat am Unterricht an einer Schule des Gemeinsamen Lernens teilzunehmen.</a:t>
            </a:r>
          </a:p>
          <a:p>
            <a:r>
              <a:rPr lang="de-DE" baseline="0" dirty="0"/>
              <a:t>Zur Unterstützung der Lehrkräfte bei der Umsetzung des Gemeinsamen Lernens im Mathematikunterricht wurde das Projekt „Mathe inklusiv“ ins Leben gerufen - Überleitung zu Punkt 2 („Hintergrundinformationen“), das im Folgenden vorgestellt werden soll. </a:t>
            </a:r>
          </a:p>
        </p:txBody>
      </p:sp>
      <p:sp>
        <p:nvSpPr>
          <p:cNvPr id="4" name="Foliennummernplatzhalter 3"/>
          <p:cNvSpPr>
            <a:spLocks noGrp="1"/>
          </p:cNvSpPr>
          <p:nvPr>
            <p:ph type="sldNum" sz="quarter" idx="10"/>
          </p:nvPr>
        </p:nvSpPr>
        <p:spPr/>
        <p:txBody>
          <a:bodyPr/>
          <a:lstStyle/>
          <a:p>
            <a:fld id="{0E1B5273-B4D9-C844-A7F8-4B60E0E716F8}" type="slidenum">
              <a:rPr lang="de-DE" smtClean="0"/>
              <a:t>4</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6338" y="1233488"/>
            <a:ext cx="4445000" cy="333375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E1B5273-B4D9-C844-A7F8-4B60E0E716F8}" type="slidenum">
              <a:rPr lang="de-DE" smtClean="0"/>
              <a:t>5</a:t>
            </a:fld>
            <a:endParaRPr lang="de-DE"/>
          </a:p>
        </p:txBody>
      </p:sp>
    </p:spTree>
    <p:extLst>
      <p:ext uri="{BB962C8B-B14F-4D97-AF65-F5344CB8AC3E}">
        <p14:creationId xmlns:p14="http://schemas.microsoft.com/office/powerpoint/2010/main" val="4117643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Das Projekt wurde Anfang 2015 gestartet (als Partnerprojekt von PIKAS) und unterstützt vom Ministerium für Schule und Weiterbildung NRW. (Grundidee und Fokus siehe Folie)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t>Die Lerninhalte im inklusiven Mathematikunterricht unterscheiden sich nicht grundsätzlich von einem Mathematikunterricht, der nicht inklusiv ausgerichtet ist d.h. die gegenwärtigen Kernideen und -prinzipien des gegenwärtigen Mathematikunterrichts gelten genauso (nähere Erläuterungen siehe Folie). </a:t>
            </a:r>
          </a:p>
          <a:p>
            <a:pPr marL="171450" indent="-171450">
              <a:buFont typeface="Arial" panose="020B0604020202020204" pitchFamily="34" charset="0"/>
              <a:buChar char="•"/>
            </a:pPr>
            <a:endParaRPr lang="de-DE" baseline="0" dirty="0"/>
          </a:p>
          <a:p>
            <a:endParaRPr lang="de-DE" baseline="0" dirty="0"/>
          </a:p>
        </p:txBody>
      </p:sp>
      <p:sp>
        <p:nvSpPr>
          <p:cNvPr id="4" name="Foliennummernplatzhalter 3"/>
          <p:cNvSpPr>
            <a:spLocks noGrp="1"/>
          </p:cNvSpPr>
          <p:nvPr>
            <p:ph type="sldNum" sz="quarter" idx="10"/>
          </p:nvPr>
        </p:nvSpPr>
        <p:spPr/>
        <p:txBody>
          <a:bodyPr/>
          <a:lstStyle/>
          <a:p>
            <a:fld id="{0E1B5273-B4D9-C844-A7F8-4B60E0E716F8}" type="slidenum">
              <a:rPr lang="de-DE" smtClean="0"/>
              <a:t>6</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Momentan gibt es drei Haupt-Zielgruppen/Haupt-Zielsetzungen (s. Folie).</a:t>
            </a:r>
          </a:p>
        </p:txBody>
      </p:sp>
      <p:sp>
        <p:nvSpPr>
          <p:cNvPr id="4" name="Foliennummernplatzhalter 3"/>
          <p:cNvSpPr>
            <a:spLocks noGrp="1"/>
          </p:cNvSpPr>
          <p:nvPr>
            <p:ph type="sldNum" sz="quarter" idx="10"/>
          </p:nvPr>
        </p:nvSpPr>
        <p:spPr/>
        <p:txBody>
          <a:bodyPr/>
          <a:lstStyle/>
          <a:p>
            <a:fld id="{0E1B5273-B4D9-C844-A7F8-4B60E0E716F8}" type="slidenum">
              <a:rPr lang="de-DE" smtClean="0"/>
              <a:t>7</a:t>
            </a:fld>
            <a:endParaRPr lang="de-DE"/>
          </a:p>
        </p:txBody>
      </p:sp>
    </p:spTree>
    <p:extLst>
      <p:ext uri="{BB962C8B-B14F-4D97-AF65-F5344CB8AC3E}">
        <p14:creationId xmlns:p14="http://schemas.microsoft.com/office/powerpoint/2010/main" val="207300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aseline="0" dirty="0"/>
              <a:t>Das Angebot von Mathe inklusiv kann für vielfältige Zwecke genutzt werden, um das Arbeiten im inklusiven Unterricht auf unterschiedliche Weise zu unterstützen. </a:t>
            </a:r>
          </a:p>
          <a:p>
            <a:pPr marL="171450" indent="-171450">
              <a:buFont typeface="Arial" panose="020B0604020202020204" pitchFamily="34" charset="0"/>
              <a:buChar char="•"/>
            </a:pPr>
            <a:r>
              <a:rPr lang="de-DE" baseline="0" dirty="0"/>
              <a:t>Zugang zu den Informationen und Materialien bekommt man über die Webseite, die im Folgenden vorgestellt werden soll. </a:t>
            </a:r>
          </a:p>
        </p:txBody>
      </p:sp>
      <p:sp>
        <p:nvSpPr>
          <p:cNvPr id="4" name="Foliennummernplatzhalter 3"/>
          <p:cNvSpPr>
            <a:spLocks noGrp="1"/>
          </p:cNvSpPr>
          <p:nvPr>
            <p:ph type="sldNum" sz="quarter" idx="10"/>
          </p:nvPr>
        </p:nvSpPr>
        <p:spPr/>
        <p:txBody>
          <a:bodyPr/>
          <a:lstStyle/>
          <a:p>
            <a:fld id="{0E1B5273-B4D9-C844-A7F8-4B60E0E716F8}" type="slidenum">
              <a:rPr lang="de-DE" smtClean="0"/>
              <a:t>8</a:t>
            </a:fld>
            <a:endParaRPr lang="de-DE"/>
          </a:p>
        </p:txBody>
      </p:sp>
    </p:spTree>
    <p:extLst>
      <p:ext uri="{BB962C8B-B14F-4D97-AF65-F5344CB8AC3E}">
        <p14:creationId xmlns:p14="http://schemas.microsoft.com/office/powerpoint/2010/main" val="207300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Titelplatzhalter"/>
          <p:cNvSpPr>
            <a:spLocks noGrp="1"/>
          </p:cNvSpPr>
          <p:nvPr>
            <p:ph type="title"/>
          </p:nvPr>
        </p:nvSpPr>
        <p:spPr>
          <a:xfrm>
            <a:off x="720842" y="2214257"/>
            <a:ext cx="4933338" cy="570888"/>
          </a:xfrm>
        </p:spPr>
        <p:txBody>
          <a:bodyPr>
            <a:noAutofit/>
          </a:bodyPr>
          <a:lstStyle>
            <a:lvl1pPr algn="ctr">
              <a:defRPr sz="3000" b="1">
                <a:solidFill>
                  <a:schemeClr val="accent1"/>
                </a:solidFill>
              </a:defRPr>
            </a:lvl1pPr>
          </a:lstStyle>
          <a:p>
            <a:r>
              <a:rPr lang="de-DE" dirty="0"/>
              <a:t>Titel</a:t>
            </a:r>
          </a:p>
        </p:txBody>
      </p:sp>
      <p:sp>
        <p:nvSpPr>
          <p:cNvPr id="28" name="Untertitelplatzhalter"/>
          <p:cNvSpPr>
            <a:spLocks noGrp="1"/>
          </p:cNvSpPr>
          <p:nvPr>
            <p:ph type="body" sz="quarter" idx="11" hasCustomPrompt="1"/>
          </p:nvPr>
        </p:nvSpPr>
        <p:spPr>
          <a:xfrm>
            <a:off x="720842" y="2674695"/>
            <a:ext cx="4933338" cy="514824"/>
          </a:xfrm>
        </p:spPr>
        <p:txBody>
          <a:bodyPr>
            <a:normAutofit/>
          </a:bodyPr>
          <a:lstStyle>
            <a:lvl1pPr marL="0" indent="0" algn="ctr">
              <a:buNone/>
              <a:defRPr sz="2600" b="0">
                <a:solidFill>
                  <a:schemeClr val="tx1"/>
                </a:solidFill>
                <a:latin typeface="+mj-lt"/>
              </a:defRPr>
            </a:lvl1pPr>
          </a:lstStyle>
          <a:p>
            <a:pPr lvl="0"/>
            <a:r>
              <a:rPr lang="de-DE" dirty="0"/>
              <a:t>Untertitel</a:t>
            </a:r>
          </a:p>
        </p:txBody>
      </p:sp>
      <p:sp>
        <p:nvSpPr>
          <p:cNvPr id="29" name="Teilnehmer"/>
          <p:cNvSpPr>
            <a:spLocks noGrp="1"/>
          </p:cNvSpPr>
          <p:nvPr>
            <p:ph type="body" sz="quarter" idx="12" hasCustomPrompt="1"/>
          </p:nvPr>
        </p:nvSpPr>
        <p:spPr>
          <a:xfrm>
            <a:off x="2360428" y="3382304"/>
            <a:ext cx="3293752" cy="1396898"/>
          </a:xfrm>
        </p:spPr>
        <p:txBody>
          <a:bodyPr>
            <a:normAutofit/>
          </a:bodyPr>
          <a:lstStyle>
            <a:lvl1pPr marL="0" indent="0" algn="l">
              <a:lnSpc>
                <a:spcPts val="2000"/>
              </a:lnSpc>
              <a:spcBef>
                <a:spcPts val="0"/>
              </a:spcBef>
              <a:buNone/>
              <a:defRPr sz="1800" b="0" baseline="0">
                <a:solidFill>
                  <a:schemeClr val="tx1"/>
                </a:solidFill>
                <a:latin typeface="+mj-lt"/>
              </a:defRPr>
            </a:lvl1pPr>
          </a:lstStyle>
          <a:p>
            <a:pPr lvl="0"/>
            <a:r>
              <a:rPr lang="de-DE" dirty="0"/>
              <a:t>Teilnehmer</a:t>
            </a:r>
          </a:p>
          <a:p>
            <a:pPr lvl="0"/>
            <a:r>
              <a:rPr lang="de-DE" dirty="0"/>
              <a:t>Teilnehmer 2</a:t>
            </a:r>
          </a:p>
        </p:txBody>
      </p:sp>
      <p:pic>
        <p:nvPicPr>
          <p:cNvPr id="3074" name="Baum" descr="D:\Dokumente\Projekte_Schatz\Matin, Uni\Flyer\pikas-mi_bau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30597" y="1876568"/>
            <a:ext cx="2742504" cy="2775982"/>
          </a:xfrm>
          <a:prstGeom prst="rect">
            <a:avLst/>
          </a:prstGeom>
          <a:noFill/>
          <a:extLst>
            <a:ext uri="{909E8E84-426E-40DD-AFC4-6F175D3DCCD1}">
              <a14:hiddenFill xmlns:a14="http://schemas.microsoft.com/office/drawing/2010/main">
                <a:solidFill>
                  <a:srgbClr val="FFFFFF"/>
                </a:solidFill>
              </a14:hiddenFill>
            </a:ext>
          </a:extLst>
        </p:spPr>
      </p:pic>
      <p:pic>
        <p:nvPicPr>
          <p:cNvPr id="8" name="TU Dortmund"/>
          <p:cNvPicPr>
            <a:picLocks noChangeAspect="1" noChangeArrowheads="1"/>
          </p:cNvPicPr>
          <p:nvPr userDrawn="1"/>
        </p:nvPicPr>
        <p:blipFill>
          <a:blip r:embed="rId3"/>
          <a:srcRect/>
          <a:stretch>
            <a:fillRect/>
          </a:stretch>
        </p:blipFill>
        <p:spPr bwMode="auto">
          <a:xfrm>
            <a:off x="191032" y="213520"/>
            <a:ext cx="2078037" cy="334963"/>
          </a:xfrm>
          <a:prstGeom prst="rect">
            <a:avLst/>
          </a:prstGeom>
          <a:noFill/>
          <a:ln w="9525">
            <a:noFill/>
            <a:miter lim="800000"/>
            <a:headEnd/>
            <a:tailEnd/>
          </a:ln>
        </p:spPr>
      </p:pic>
      <p:pic>
        <p:nvPicPr>
          <p:cNvPr id="9" name="DZLM" descr="Logo_DZLM_RGB_20cm_72ppi.png"/>
          <p:cNvPicPr>
            <a:picLocks noChangeAspect="1"/>
          </p:cNvPicPr>
          <p:nvPr userDrawn="1"/>
        </p:nvPicPr>
        <p:blipFill>
          <a:blip r:embed="rId4"/>
          <a:stretch>
            <a:fillRect/>
          </a:stretch>
        </p:blipFill>
        <p:spPr>
          <a:xfrm>
            <a:off x="6156176" y="44624"/>
            <a:ext cx="2994214" cy="685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 Standard">
    <p:spTree>
      <p:nvGrpSpPr>
        <p:cNvPr id="1" name=""/>
        <p:cNvGrpSpPr/>
        <p:nvPr/>
      </p:nvGrpSpPr>
      <p:grpSpPr>
        <a:xfrm>
          <a:off x="0" y="0"/>
          <a:ext cx="0" cy="0"/>
          <a:chOff x="0" y="0"/>
          <a:chExt cx="0" cy="0"/>
        </a:xfrm>
      </p:grpSpPr>
      <p:sp>
        <p:nvSpPr>
          <p:cNvPr id="10" name="Foliennummernplatzhalter"/>
          <p:cNvSpPr>
            <a:spLocks noGrp="1"/>
          </p:cNvSpPr>
          <p:nvPr>
            <p:ph type="sldNum" sz="quarter" idx="10"/>
          </p:nvPr>
        </p:nvSpPr>
        <p:spPr/>
        <p:txBody>
          <a:bodyPr/>
          <a:lstStyle/>
          <a:p>
            <a:fld id="{B84ED057-0FDF-4701-9D7A-03D2DA656030}" type="slidenum">
              <a:rPr lang="de-DE" smtClean="0"/>
              <a:pPr/>
              <a:t>‹Nr.›</a:t>
            </a:fld>
            <a:endParaRPr lang="de-DE" dirty="0"/>
          </a:p>
        </p:txBody>
      </p:sp>
      <p:sp>
        <p:nvSpPr>
          <p:cNvPr id="11" name="Titelplatzhalter"/>
          <p:cNvSpPr>
            <a:spLocks noGrp="1"/>
          </p:cNvSpPr>
          <p:nvPr>
            <p:ph type="title" hasCustomPrompt="1"/>
          </p:nvPr>
        </p:nvSpPr>
        <p:spPr>
          <a:xfrm>
            <a:off x="457200" y="274639"/>
            <a:ext cx="8229599" cy="385851"/>
          </a:xfrm>
        </p:spPr>
        <p:txBody>
          <a:bodyPr anchor="t">
            <a:noAutofit/>
          </a:bodyPr>
          <a:lstStyle>
            <a:lvl1pPr algn="l">
              <a:defRPr sz="2800" b="1">
                <a:solidFill>
                  <a:schemeClr val="accent1"/>
                </a:solidFill>
              </a:defRPr>
            </a:lvl1pPr>
          </a:lstStyle>
          <a:p>
            <a:r>
              <a:rPr lang="de-DE" dirty="0"/>
              <a:t>Folientitel</a:t>
            </a:r>
          </a:p>
        </p:txBody>
      </p:sp>
      <p:sp>
        <p:nvSpPr>
          <p:cNvPr id="14" name="Untertitelpatzhalter"/>
          <p:cNvSpPr>
            <a:spLocks noGrp="1"/>
          </p:cNvSpPr>
          <p:nvPr>
            <p:ph type="body" sz="quarter" idx="11" hasCustomPrompt="1"/>
          </p:nvPr>
        </p:nvSpPr>
        <p:spPr>
          <a:xfrm>
            <a:off x="457200" y="660490"/>
            <a:ext cx="8229600" cy="706721"/>
          </a:xfrm>
        </p:spPr>
        <p:txBody>
          <a:bodyPr tIns="0">
            <a:noAutofit/>
          </a:bodyPr>
          <a:lstStyle>
            <a:lvl1pPr marL="0" indent="0">
              <a:spcBef>
                <a:spcPts val="0"/>
              </a:spcBef>
              <a:buNone/>
              <a:defRPr sz="2400" b="0">
                <a:solidFill>
                  <a:schemeClr val="accent1"/>
                </a:solidFill>
                <a:latin typeface="+mj-lt"/>
              </a:defRPr>
            </a:lvl1pPr>
            <a:lvl2pPr>
              <a:defRPr sz="2400" b="1">
                <a:solidFill>
                  <a:schemeClr val="accent1"/>
                </a:solidFill>
                <a:latin typeface="+mj-lt"/>
              </a:defRPr>
            </a:lvl2pPr>
            <a:lvl3pPr>
              <a:defRPr sz="2400" b="1">
                <a:solidFill>
                  <a:schemeClr val="accent1"/>
                </a:solidFill>
                <a:latin typeface="+mj-lt"/>
              </a:defRPr>
            </a:lvl3pPr>
            <a:lvl4pPr>
              <a:defRPr sz="2400" b="1">
                <a:solidFill>
                  <a:schemeClr val="accent1"/>
                </a:solidFill>
                <a:latin typeface="+mj-lt"/>
              </a:defRPr>
            </a:lvl4pPr>
            <a:lvl5pPr>
              <a:defRPr sz="2400" b="1">
                <a:solidFill>
                  <a:schemeClr val="accent1"/>
                </a:solidFill>
                <a:latin typeface="+mj-lt"/>
              </a:defRPr>
            </a:lvl5pPr>
          </a:lstStyle>
          <a:p>
            <a:pPr lvl="0"/>
            <a:r>
              <a:rPr lang="de-DE" dirty="0"/>
              <a:t>Untertitel</a:t>
            </a:r>
          </a:p>
        </p:txBody>
      </p:sp>
      <p:sp>
        <p:nvSpPr>
          <p:cNvPr id="3" name="Inhaltsplatzhalter"/>
          <p:cNvSpPr>
            <a:spLocks noGrp="1"/>
          </p:cNvSpPr>
          <p:nvPr>
            <p:ph idx="1" hasCustomPrompt="1"/>
          </p:nvPr>
        </p:nvSpPr>
        <p:spPr>
          <a:xfrm>
            <a:off x="457200" y="1509823"/>
            <a:ext cx="8229600" cy="4616342"/>
          </a:xfrm>
        </p:spPr>
        <p:txBody>
          <a:bodyPr>
            <a:normAutofit/>
          </a:bodyPr>
          <a:lstStyle>
            <a:lvl1pPr>
              <a:spcBef>
                <a:spcPts val="1200"/>
              </a:spcBef>
              <a:defRPr sz="2400"/>
            </a:lvl1pPr>
            <a:lvl2pPr marL="742950" indent="-285750">
              <a:spcBef>
                <a:spcPts val="200"/>
              </a:spcBef>
              <a:buFont typeface="Arial" pitchFamily="34" charset="0"/>
              <a:buChar char="•"/>
              <a:defRPr sz="2000"/>
            </a:lvl2pPr>
            <a:lvl3pPr marL="1143000" indent="-228600">
              <a:spcBef>
                <a:spcPts val="200"/>
              </a:spcBef>
              <a:buFont typeface="Arial" pitchFamily="34" charset="0"/>
              <a:buChar char="•"/>
              <a:defRPr sz="2000"/>
            </a:lvl3pPr>
            <a:lvl4pPr marL="1600200" indent="-228600">
              <a:spcBef>
                <a:spcPts val="200"/>
              </a:spcBef>
              <a:buFont typeface="Arial" pitchFamily="34" charset="0"/>
              <a:buChar char="•"/>
              <a:defRPr sz="2000"/>
            </a:lvl4pPr>
            <a:lvl5pPr marL="2057400" indent="-228600">
              <a:spcBef>
                <a:spcPts val="200"/>
              </a:spcBef>
              <a:buFont typeface="Arial" pitchFamily="34" charset="0"/>
              <a:buChar char="•"/>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pic>
        <p:nvPicPr>
          <p:cNvPr id="7" name="Baum" descr="D:\Dokumente\Projekte_Schatz\Matin, Uni\Flyer\pikas-mi_bau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98325" y="274640"/>
            <a:ext cx="764066" cy="7733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 Alles Sichtbar">
    <p:spTree>
      <p:nvGrpSpPr>
        <p:cNvPr id="1" name=""/>
        <p:cNvGrpSpPr/>
        <p:nvPr/>
      </p:nvGrpSpPr>
      <p:grpSpPr>
        <a:xfrm>
          <a:off x="0" y="0"/>
          <a:ext cx="0" cy="0"/>
          <a:chOff x="0" y="0"/>
          <a:chExt cx="0" cy="0"/>
        </a:xfrm>
      </p:grpSpPr>
      <p:sp>
        <p:nvSpPr>
          <p:cNvPr id="10" name="Foliennummernplatzhalter"/>
          <p:cNvSpPr>
            <a:spLocks noGrp="1"/>
          </p:cNvSpPr>
          <p:nvPr>
            <p:ph type="sldNum" sz="quarter" idx="10"/>
          </p:nvPr>
        </p:nvSpPr>
        <p:spPr/>
        <p:txBody>
          <a:bodyPr/>
          <a:lstStyle/>
          <a:p>
            <a:fld id="{B84ED057-0FDF-4701-9D7A-03D2DA656030}" type="slidenum">
              <a:rPr lang="de-DE" smtClean="0"/>
              <a:pPr/>
              <a:t>‹Nr.›</a:t>
            </a:fld>
            <a:endParaRPr lang="de-DE" dirty="0"/>
          </a:p>
        </p:txBody>
      </p:sp>
      <p:sp>
        <p:nvSpPr>
          <p:cNvPr id="11" name="Titelplatzhalter"/>
          <p:cNvSpPr>
            <a:spLocks noGrp="1"/>
          </p:cNvSpPr>
          <p:nvPr>
            <p:ph type="title" hasCustomPrompt="1"/>
          </p:nvPr>
        </p:nvSpPr>
        <p:spPr>
          <a:xfrm>
            <a:off x="457200" y="274639"/>
            <a:ext cx="8229599" cy="385851"/>
          </a:xfrm>
        </p:spPr>
        <p:txBody>
          <a:bodyPr anchor="t">
            <a:noAutofit/>
          </a:bodyPr>
          <a:lstStyle>
            <a:lvl1pPr algn="l">
              <a:defRPr sz="2800" b="1">
                <a:solidFill>
                  <a:schemeClr val="accent1"/>
                </a:solidFill>
              </a:defRPr>
            </a:lvl1pPr>
          </a:lstStyle>
          <a:p>
            <a:r>
              <a:rPr lang="de-DE" dirty="0"/>
              <a:t>Folientitel</a:t>
            </a:r>
          </a:p>
        </p:txBody>
      </p:sp>
      <p:sp>
        <p:nvSpPr>
          <p:cNvPr id="14" name="Untertitelpatzhalter"/>
          <p:cNvSpPr>
            <a:spLocks noGrp="1"/>
          </p:cNvSpPr>
          <p:nvPr>
            <p:ph type="body" sz="quarter" idx="11" hasCustomPrompt="1"/>
          </p:nvPr>
        </p:nvSpPr>
        <p:spPr>
          <a:xfrm>
            <a:off x="457200" y="660490"/>
            <a:ext cx="8229600" cy="706721"/>
          </a:xfrm>
        </p:spPr>
        <p:txBody>
          <a:bodyPr tIns="0">
            <a:noAutofit/>
          </a:bodyPr>
          <a:lstStyle>
            <a:lvl1pPr marL="0" indent="0">
              <a:spcBef>
                <a:spcPts val="0"/>
              </a:spcBef>
              <a:buNone/>
              <a:defRPr sz="2400" b="0">
                <a:solidFill>
                  <a:schemeClr val="accent1"/>
                </a:solidFill>
                <a:latin typeface="+mj-lt"/>
              </a:defRPr>
            </a:lvl1pPr>
            <a:lvl2pPr>
              <a:defRPr sz="2400" b="1">
                <a:solidFill>
                  <a:schemeClr val="accent1"/>
                </a:solidFill>
                <a:latin typeface="+mj-lt"/>
              </a:defRPr>
            </a:lvl2pPr>
            <a:lvl3pPr>
              <a:defRPr sz="2400" b="1">
                <a:solidFill>
                  <a:schemeClr val="accent1"/>
                </a:solidFill>
                <a:latin typeface="+mj-lt"/>
              </a:defRPr>
            </a:lvl3pPr>
            <a:lvl4pPr>
              <a:defRPr sz="2400" b="1">
                <a:solidFill>
                  <a:schemeClr val="accent1"/>
                </a:solidFill>
                <a:latin typeface="+mj-lt"/>
              </a:defRPr>
            </a:lvl4pPr>
            <a:lvl5pPr>
              <a:defRPr sz="2400" b="1">
                <a:solidFill>
                  <a:schemeClr val="accent1"/>
                </a:solidFill>
                <a:latin typeface="+mj-lt"/>
              </a:defRPr>
            </a:lvl5pPr>
          </a:lstStyle>
          <a:p>
            <a:pPr lvl="0"/>
            <a:r>
              <a:rPr lang="de-DE" dirty="0"/>
              <a:t>Untertitel</a:t>
            </a:r>
          </a:p>
        </p:txBody>
      </p:sp>
      <p:sp>
        <p:nvSpPr>
          <p:cNvPr id="3" name="Inhaltsplatzhalter"/>
          <p:cNvSpPr>
            <a:spLocks noGrp="1"/>
          </p:cNvSpPr>
          <p:nvPr>
            <p:ph idx="1" hasCustomPrompt="1"/>
          </p:nvPr>
        </p:nvSpPr>
        <p:spPr>
          <a:xfrm>
            <a:off x="457200" y="1509823"/>
            <a:ext cx="8229600" cy="4616342"/>
          </a:xfrm>
        </p:spPr>
        <p:txBody>
          <a:bodyPr>
            <a:normAutofit/>
          </a:bodyPr>
          <a:lstStyle>
            <a:lvl1pPr>
              <a:spcBef>
                <a:spcPts val="1200"/>
              </a:spcBef>
              <a:defRPr sz="2400"/>
            </a:lvl1pPr>
            <a:lvl2pPr marL="742950" indent="-285750">
              <a:spcBef>
                <a:spcPts val="200"/>
              </a:spcBef>
              <a:buFont typeface="Arial" pitchFamily="34" charset="0"/>
              <a:buChar char="•"/>
              <a:defRPr sz="2000"/>
            </a:lvl2pPr>
            <a:lvl3pPr marL="1143000" indent="-228600">
              <a:spcBef>
                <a:spcPts val="200"/>
              </a:spcBef>
              <a:buFont typeface="Arial" pitchFamily="34" charset="0"/>
              <a:buChar char="•"/>
              <a:defRPr sz="2000"/>
            </a:lvl3pPr>
            <a:lvl4pPr marL="1600200" indent="-228600">
              <a:spcBef>
                <a:spcPts val="200"/>
              </a:spcBef>
              <a:buFont typeface="Arial" pitchFamily="34" charset="0"/>
              <a:buChar char="•"/>
              <a:defRPr sz="2000"/>
            </a:lvl4pPr>
            <a:lvl5pPr marL="2057400" indent="-228600">
              <a:spcBef>
                <a:spcPts val="200"/>
              </a:spcBef>
              <a:buFont typeface="Arial" pitchFamily="34" charset="0"/>
              <a:buChar char="•"/>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pic>
        <p:nvPicPr>
          <p:cNvPr id="8" name="Baum" descr="D:\Dokumente\Projekte_Schatz\Matin, Uni\Flyer\pikas-mi_bau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98325" y="274640"/>
            <a:ext cx="764066" cy="77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8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site_Screenshot">
    <p:spTree>
      <p:nvGrpSpPr>
        <p:cNvPr id="1" name=""/>
        <p:cNvGrpSpPr/>
        <p:nvPr/>
      </p:nvGrpSpPr>
      <p:grpSpPr>
        <a:xfrm>
          <a:off x="0" y="0"/>
          <a:ext cx="0" cy="0"/>
          <a:chOff x="0" y="0"/>
          <a:chExt cx="0" cy="0"/>
        </a:xfrm>
      </p:grpSpPr>
      <p:sp>
        <p:nvSpPr>
          <p:cNvPr id="10" name="Foliennummernplatzhalter"/>
          <p:cNvSpPr>
            <a:spLocks noGrp="1"/>
          </p:cNvSpPr>
          <p:nvPr>
            <p:ph type="sldNum" sz="quarter" idx="10"/>
          </p:nvPr>
        </p:nvSpPr>
        <p:spPr/>
        <p:txBody>
          <a:bodyPr/>
          <a:lstStyle/>
          <a:p>
            <a:fld id="{B84ED057-0FDF-4701-9D7A-03D2DA656030}" type="slidenum">
              <a:rPr lang="de-DE" smtClean="0"/>
              <a:pPr/>
              <a:t>‹Nr.›</a:t>
            </a:fld>
            <a:endParaRPr lang="de-DE" dirty="0"/>
          </a:p>
        </p:txBody>
      </p:sp>
      <p:sp>
        <p:nvSpPr>
          <p:cNvPr id="11" name="Titelplatzhalter"/>
          <p:cNvSpPr>
            <a:spLocks noGrp="1"/>
          </p:cNvSpPr>
          <p:nvPr>
            <p:ph type="title" hasCustomPrompt="1"/>
          </p:nvPr>
        </p:nvSpPr>
        <p:spPr>
          <a:xfrm>
            <a:off x="457200" y="274639"/>
            <a:ext cx="8229599" cy="385851"/>
          </a:xfrm>
        </p:spPr>
        <p:txBody>
          <a:bodyPr anchor="t">
            <a:noAutofit/>
          </a:bodyPr>
          <a:lstStyle>
            <a:lvl1pPr algn="l">
              <a:defRPr sz="2800" b="1">
                <a:solidFill>
                  <a:schemeClr val="accent1"/>
                </a:solidFill>
              </a:defRPr>
            </a:lvl1pPr>
          </a:lstStyle>
          <a:p>
            <a:r>
              <a:rPr lang="de-DE" dirty="0"/>
              <a:t>Folientitel</a:t>
            </a:r>
          </a:p>
        </p:txBody>
      </p:sp>
      <p:sp>
        <p:nvSpPr>
          <p:cNvPr id="14" name="Untertitelpatzhalter"/>
          <p:cNvSpPr>
            <a:spLocks noGrp="1"/>
          </p:cNvSpPr>
          <p:nvPr>
            <p:ph type="body" sz="quarter" idx="11" hasCustomPrompt="1"/>
          </p:nvPr>
        </p:nvSpPr>
        <p:spPr>
          <a:xfrm>
            <a:off x="457200" y="660491"/>
            <a:ext cx="8229600" cy="349160"/>
          </a:xfrm>
        </p:spPr>
        <p:txBody>
          <a:bodyPr tIns="0">
            <a:noAutofit/>
          </a:bodyPr>
          <a:lstStyle>
            <a:lvl1pPr marL="0" indent="0">
              <a:spcBef>
                <a:spcPts val="0"/>
              </a:spcBef>
              <a:buNone/>
              <a:defRPr sz="2400" b="0">
                <a:solidFill>
                  <a:schemeClr val="accent1"/>
                </a:solidFill>
                <a:latin typeface="+mj-lt"/>
              </a:defRPr>
            </a:lvl1pPr>
            <a:lvl2pPr>
              <a:defRPr sz="2400" b="1">
                <a:solidFill>
                  <a:schemeClr val="accent1"/>
                </a:solidFill>
                <a:latin typeface="+mj-lt"/>
              </a:defRPr>
            </a:lvl2pPr>
            <a:lvl3pPr>
              <a:defRPr sz="2400" b="1">
                <a:solidFill>
                  <a:schemeClr val="accent1"/>
                </a:solidFill>
                <a:latin typeface="+mj-lt"/>
              </a:defRPr>
            </a:lvl3pPr>
            <a:lvl4pPr>
              <a:defRPr sz="2400" b="1">
                <a:solidFill>
                  <a:schemeClr val="accent1"/>
                </a:solidFill>
                <a:latin typeface="+mj-lt"/>
              </a:defRPr>
            </a:lvl4pPr>
            <a:lvl5pPr>
              <a:defRPr sz="2400" b="1">
                <a:solidFill>
                  <a:schemeClr val="accent1"/>
                </a:solidFill>
                <a:latin typeface="+mj-lt"/>
              </a:defRPr>
            </a:lvl5pPr>
          </a:lstStyle>
          <a:p>
            <a:pPr lvl="0"/>
            <a:r>
              <a:rPr lang="de-DE" dirty="0"/>
              <a:t>Untertitel</a:t>
            </a:r>
          </a:p>
        </p:txBody>
      </p:sp>
      <p:sp>
        <p:nvSpPr>
          <p:cNvPr id="3" name="Inhaltsplatzhalter"/>
          <p:cNvSpPr>
            <a:spLocks noGrp="1"/>
          </p:cNvSpPr>
          <p:nvPr>
            <p:ph idx="1" hasCustomPrompt="1"/>
          </p:nvPr>
        </p:nvSpPr>
        <p:spPr>
          <a:xfrm>
            <a:off x="457200" y="1152525"/>
            <a:ext cx="8229600" cy="4973640"/>
          </a:xfrm>
        </p:spPr>
        <p:txBody>
          <a:bodyPr>
            <a:normAutofit/>
          </a:bodyPr>
          <a:lstStyle>
            <a:lvl1pPr>
              <a:spcBef>
                <a:spcPts val="1200"/>
              </a:spcBef>
              <a:defRPr sz="2400"/>
            </a:lvl1pPr>
            <a:lvl2pPr marL="742950" indent="-285750">
              <a:spcBef>
                <a:spcPts val="200"/>
              </a:spcBef>
              <a:buFont typeface="Arial" pitchFamily="34" charset="0"/>
              <a:buChar char="•"/>
              <a:defRPr sz="2000"/>
            </a:lvl2pPr>
            <a:lvl3pPr marL="1143000" indent="-228600">
              <a:spcBef>
                <a:spcPts val="200"/>
              </a:spcBef>
              <a:buFont typeface="Arial" pitchFamily="34" charset="0"/>
              <a:buChar char="•"/>
              <a:defRPr sz="2000"/>
            </a:lvl3pPr>
            <a:lvl4pPr marL="1600200" indent="-228600">
              <a:spcBef>
                <a:spcPts val="200"/>
              </a:spcBef>
              <a:buFont typeface="Arial" pitchFamily="34" charset="0"/>
              <a:buChar char="•"/>
              <a:defRPr sz="2000"/>
            </a:lvl4pPr>
            <a:lvl5pPr marL="2057400" indent="-228600">
              <a:spcBef>
                <a:spcPts val="200"/>
              </a:spcBef>
              <a:buFont typeface="Arial" pitchFamily="34" charset="0"/>
              <a:buChar char="•"/>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4"/>
            <a:endParaRPr lang="de-DE" dirty="0"/>
          </a:p>
        </p:txBody>
      </p:sp>
      <p:pic>
        <p:nvPicPr>
          <p:cNvPr id="8" name="Baum" descr="D:\Dokumente\Projekte_Schatz\Matin, Uni\Flyer\pikas-mi_bau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98325" y="274640"/>
            <a:ext cx="764066" cy="77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3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liederung">
    <p:spTree>
      <p:nvGrpSpPr>
        <p:cNvPr id="1" name=""/>
        <p:cNvGrpSpPr/>
        <p:nvPr/>
      </p:nvGrpSpPr>
      <p:grpSpPr>
        <a:xfrm>
          <a:off x="0" y="0"/>
          <a:ext cx="0" cy="0"/>
          <a:chOff x="0" y="0"/>
          <a:chExt cx="0" cy="0"/>
        </a:xfrm>
      </p:grpSpPr>
      <p:sp>
        <p:nvSpPr>
          <p:cNvPr id="2" name="Hintergrund"/>
          <p:cNvSpPr/>
          <p:nvPr userDrawn="1"/>
        </p:nvSpPr>
        <p:spPr>
          <a:xfrm>
            <a:off x="1" y="781050"/>
            <a:ext cx="9143999" cy="53451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p:cNvSpPr>
            <a:spLocks noGrp="1"/>
          </p:cNvSpPr>
          <p:nvPr>
            <p:ph type="sldNum" sz="quarter" idx="10"/>
          </p:nvPr>
        </p:nvSpPr>
        <p:spPr/>
        <p:txBody>
          <a:bodyPr/>
          <a:lstStyle/>
          <a:p>
            <a:fld id="{B84ED057-0FDF-4701-9D7A-03D2DA656030}" type="slidenum">
              <a:rPr lang="de-DE" smtClean="0"/>
              <a:pPr/>
              <a:t>‹Nr.›</a:t>
            </a:fld>
            <a:endParaRPr lang="de-DE" dirty="0"/>
          </a:p>
        </p:txBody>
      </p:sp>
      <p:sp>
        <p:nvSpPr>
          <p:cNvPr id="5" name="Titelplatzhalter"/>
          <p:cNvSpPr>
            <a:spLocks noGrp="1"/>
          </p:cNvSpPr>
          <p:nvPr>
            <p:ph type="title" hasCustomPrompt="1"/>
          </p:nvPr>
        </p:nvSpPr>
        <p:spPr>
          <a:xfrm>
            <a:off x="721995" y="1701570"/>
            <a:ext cx="7763193" cy="1653209"/>
          </a:xfrm>
        </p:spPr>
        <p:txBody>
          <a:bodyPr anchor="b">
            <a:normAutofit/>
          </a:bodyPr>
          <a:lstStyle>
            <a:lvl1pPr algn="l">
              <a:defRPr sz="4000">
                <a:solidFill>
                  <a:schemeClr val="bg1"/>
                </a:solidFill>
              </a:defRPr>
            </a:lvl1pPr>
          </a:lstStyle>
          <a:p>
            <a:r>
              <a:rPr lang="de-DE" dirty="0"/>
              <a:t>HAUPTTHEMA</a:t>
            </a:r>
          </a:p>
        </p:txBody>
      </p:sp>
      <p:sp>
        <p:nvSpPr>
          <p:cNvPr id="8" name="Untertitelplatzhalter"/>
          <p:cNvSpPr>
            <a:spLocks noGrp="1"/>
          </p:cNvSpPr>
          <p:nvPr>
            <p:ph type="body" idx="1" hasCustomPrompt="1"/>
          </p:nvPr>
        </p:nvSpPr>
        <p:spPr>
          <a:xfrm>
            <a:off x="722313" y="3453607"/>
            <a:ext cx="7772400" cy="1471659"/>
          </a:xfrm>
        </p:spPr>
        <p:txBody>
          <a:bodyPr anchor="t">
            <a:normAutofit/>
          </a:bodyPr>
          <a:lstStyle>
            <a:lvl1pPr marL="285750" indent="-285750">
              <a:buFont typeface="Arial" pitchFamily="34" charset="0"/>
              <a:buChar char="•"/>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Untertitel</a:t>
            </a:r>
          </a:p>
          <a:p>
            <a:pPr lvl="0"/>
            <a:endParaRPr lang="de-DE" dirty="0"/>
          </a:p>
        </p:txBody>
      </p:sp>
      <p:pic>
        <p:nvPicPr>
          <p:cNvPr id="2050" name="Baum" descr="D:\Dokumente\Projekte_Schatz\Matin, Uni\Flyer\pikas-mi_baum.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15100" y="1375747"/>
            <a:ext cx="1903413" cy="19266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nie"/>
          <p:cNvCxnSpPr/>
          <p:nvPr userDrawn="1"/>
        </p:nvCxnSpPr>
        <p:spPr>
          <a:xfrm>
            <a:off x="731520" y="3397647"/>
            <a:ext cx="88810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TU Dortmund"/>
          <p:cNvPicPr>
            <a:picLocks noChangeAspect="1" noChangeArrowheads="1"/>
          </p:cNvPicPr>
          <p:nvPr userDrawn="1"/>
        </p:nvPicPr>
        <p:blipFill>
          <a:blip r:embed="rId3"/>
          <a:srcRect/>
          <a:stretch>
            <a:fillRect/>
          </a:stretch>
        </p:blipFill>
        <p:spPr bwMode="auto">
          <a:xfrm>
            <a:off x="191032" y="213520"/>
            <a:ext cx="2078037" cy="334963"/>
          </a:xfrm>
          <a:prstGeom prst="rect">
            <a:avLst/>
          </a:prstGeom>
          <a:noFill/>
          <a:ln w="9525">
            <a:noFill/>
            <a:miter lim="800000"/>
            <a:headEnd/>
            <a:tailEnd/>
          </a:ln>
        </p:spPr>
      </p:pic>
      <p:pic>
        <p:nvPicPr>
          <p:cNvPr id="15" name="DZLM" descr="Logo_DZLM_RGB_20cm_72ppi.png"/>
          <p:cNvPicPr>
            <a:picLocks noChangeAspect="1"/>
          </p:cNvPicPr>
          <p:nvPr userDrawn="1"/>
        </p:nvPicPr>
        <p:blipFill>
          <a:blip r:embed="rId4"/>
          <a:stretch>
            <a:fillRect/>
          </a:stretch>
        </p:blipFill>
        <p:spPr>
          <a:xfrm>
            <a:off x="6156176" y="44624"/>
            <a:ext cx="2994214" cy="685800"/>
          </a:xfrm>
          <a:prstGeom prst="rect">
            <a:avLst/>
          </a:prstGeom>
        </p:spPr>
      </p:pic>
    </p:spTree>
    <p:extLst>
      <p:ext uri="{BB962C8B-B14F-4D97-AF65-F5344CB8AC3E}">
        <p14:creationId xmlns:p14="http://schemas.microsoft.com/office/powerpoint/2010/main" val="285063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211754B-787E-44D5-9D6B-001939E46839}"/>
              </a:ext>
            </a:extLst>
          </p:cNvPr>
          <p:cNvGraphicFramePr>
            <a:graphicFrameLocks noChangeAspect="1"/>
          </p:cNvGraphicFramePr>
          <p:nvPr userDrawn="1">
            <p:custDataLst>
              <p:tags r:id="rId7"/>
            </p:custDataLst>
            <p:extLst>
              <p:ext uri="{D42A27DB-BD31-4B8C-83A1-F6EECF244321}">
                <p14:modId xmlns:p14="http://schemas.microsoft.com/office/powerpoint/2010/main" val="2245468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8" imgW="320" imgH="317" progId="TCLayout.ActiveDocument.1">
                  <p:embed/>
                </p:oleObj>
              </mc:Choice>
              <mc:Fallback>
                <p:oleObj name="think-cell Folie" r:id="rId8" imgW="320" imgH="317"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1" name="Foliennummernplatzhalter"/>
          <p:cNvSpPr>
            <a:spLocks noGrp="1"/>
          </p:cNvSpPr>
          <p:nvPr>
            <p:ph type="sldNum" sz="quarter" idx="4"/>
          </p:nvPr>
        </p:nvSpPr>
        <p:spPr>
          <a:xfrm>
            <a:off x="3124200" y="6356350"/>
            <a:ext cx="2895600" cy="365125"/>
          </a:xfrm>
          <a:prstGeom prst="rect">
            <a:avLst/>
          </a:prstGeom>
        </p:spPr>
        <p:txBody>
          <a:bodyPr vert="horz" lIns="91440" tIns="45720" rIns="91440" bIns="45720" rtlCol="0" anchor="ctr"/>
          <a:lstStyle>
            <a:lvl1pPr algn="ctr">
              <a:defRPr sz="1800">
                <a:solidFill>
                  <a:schemeClr val="bg1">
                    <a:lumMod val="75000"/>
                  </a:schemeClr>
                </a:solidFill>
              </a:defRPr>
            </a:lvl1pPr>
          </a:lstStyle>
          <a:p>
            <a:fld id="{B84ED057-0FDF-4701-9D7A-03D2DA656030}" type="slidenum">
              <a:rPr lang="de-DE" smtClean="0"/>
              <a:pPr/>
              <a:t>‹Nr.›</a:t>
            </a:fld>
            <a:endParaRPr lang="de-DE" dirty="0"/>
          </a:p>
        </p:txBody>
      </p:sp>
      <p:sp>
        <p:nvSpPr>
          <p:cNvPr id="2" name="Titelplatzhalter"/>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4" name="Grafik 3">
            <a:extLst>
              <a:ext uri="{FF2B5EF4-FFF2-40B4-BE49-F238E27FC236}">
                <a16:creationId xmlns:a16="http://schemas.microsoft.com/office/drawing/2014/main" id="{CFAD2AC8-A232-4241-9C9C-963DA7D29543}"/>
              </a:ext>
            </a:extLst>
          </p:cNvPr>
          <p:cNvPicPr>
            <a:picLocks noChangeAspect="1"/>
          </p:cNvPicPr>
          <p:nvPr userDrawn="1"/>
        </p:nvPicPr>
        <p:blipFill>
          <a:blip r:embed="rId10"/>
          <a:stretch>
            <a:fillRect/>
          </a:stretch>
        </p:blipFill>
        <p:spPr>
          <a:xfrm>
            <a:off x="228651" y="6237312"/>
            <a:ext cx="2358137" cy="481013"/>
          </a:xfrm>
          <a:prstGeom prst="rect">
            <a:avLst/>
          </a:prstGeom>
        </p:spPr>
      </p:pic>
      <p:pic>
        <p:nvPicPr>
          <p:cNvPr id="7" name="Grafik 6">
            <a:extLst>
              <a:ext uri="{FF2B5EF4-FFF2-40B4-BE49-F238E27FC236}">
                <a16:creationId xmlns:a16="http://schemas.microsoft.com/office/drawing/2014/main" id="{8FF2EF1F-77D3-09A6-3EDF-5F24EE926F91}"/>
              </a:ext>
            </a:extLst>
          </p:cNvPr>
          <p:cNvPicPr>
            <a:picLocks noChangeAspect="1"/>
          </p:cNvPicPr>
          <p:nvPr userDrawn="1"/>
        </p:nvPicPr>
        <p:blipFill>
          <a:blip r:embed="rId11"/>
          <a:stretch>
            <a:fillRect/>
          </a:stretch>
        </p:blipFill>
        <p:spPr>
          <a:xfrm>
            <a:off x="7210656" y="6235925"/>
            <a:ext cx="1476144" cy="482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1" r:id="rId4"/>
    <p:sldLayoutId id="214748365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ts val="2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ts val="200"/>
        </a:spcBef>
        <a:buFont typeface="Arial" pitchFamily="34" charset="0"/>
        <a:buChar char="•"/>
        <a:defRPr sz="2000" kern="1200">
          <a:solidFill>
            <a:schemeClr val="tx1"/>
          </a:solidFill>
          <a:latin typeface="+mn-lt"/>
          <a:ea typeface="+mn-ea"/>
          <a:cs typeface="+mn-cs"/>
        </a:defRPr>
      </a:lvl2pPr>
      <a:lvl3pPr marL="1143000" indent="-228600" algn="l" defTabSz="457200" rtl="0" eaLnBrk="1" latinLnBrk="0" hangingPunct="1">
        <a:spcBef>
          <a:spcPts val="200"/>
        </a:spcBef>
        <a:buFont typeface="Arial" pitchFamily="34" charset="0"/>
        <a:buChar char="•"/>
        <a:defRPr sz="2000" kern="1200">
          <a:solidFill>
            <a:schemeClr val="tx1"/>
          </a:solidFill>
          <a:latin typeface="+mn-lt"/>
          <a:ea typeface="+mn-ea"/>
          <a:cs typeface="+mn-cs"/>
        </a:defRPr>
      </a:lvl3pPr>
      <a:lvl4pPr marL="1600200" indent="-228600" algn="l" defTabSz="457200" rtl="0" eaLnBrk="1" latinLnBrk="0" hangingPunct="1">
        <a:spcBef>
          <a:spcPts val="200"/>
        </a:spcBef>
        <a:buFont typeface="Arial"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ts val="200"/>
        </a:spcBef>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31.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36.png"/><Relationship Id="rId5" Type="http://schemas.openxmlformats.org/officeDocument/2006/relationships/image" Target="../media/image1.emf"/><Relationship Id="rId4" Type="http://schemas.openxmlformats.org/officeDocument/2006/relationships/oleObject" Target="../embeddings/oleObject2.bin"/><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g"/><Relationship Id="rId4" Type="http://schemas.openxmlformats.org/officeDocument/2006/relationships/image" Target="../media/image45.jpe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p:cNvSpPr>
            <a:spLocks noGrp="1"/>
          </p:cNvSpPr>
          <p:nvPr>
            <p:ph type="title"/>
          </p:nvPr>
        </p:nvSpPr>
        <p:spPr>
          <a:xfrm>
            <a:off x="150312" y="2785145"/>
            <a:ext cx="5503868" cy="570888"/>
          </a:xfrm>
        </p:spPr>
        <p:txBody>
          <a:bodyPr/>
          <a:lstStyle/>
          <a:p>
            <a:r>
              <a:rPr lang="de-DE" dirty="0">
                <a:solidFill>
                  <a:srgbClr val="3E8C98"/>
                </a:solidFill>
                <a:uFill>
                  <a:solidFill>
                    <a:srgbClr val="3E8C98"/>
                  </a:solidFill>
                </a:uFill>
              </a:rPr>
              <a:t>Das Projekt</a:t>
            </a:r>
            <a:br>
              <a:rPr lang="de-DE" dirty="0">
                <a:solidFill>
                  <a:srgbClr val="3E8C98"/>
                </a:solidFill>
                <a:uFill>
                  <a:solidFill>
                    <a:srgbClr val="3E8C98"/>
                  </a:solidFill>
                </a:uFill>
              </a:rPr>
            </a:br>
            <a:r>
              <a:rPr lang="de-DE" sz="3600" dirty="0">
                <a:solidFill>
                  <a:srgbClr val="3E8C98"/>
                </a:solidFill>
                <a:uFill>
                  <a:solidFill>
                    <a:srgbClr val="3E8C98"/>
                  </a:solidFill>
                </a:uFill>
              </a:rPr>
              <a:t>„Mathe inklusiv mit PIKAS“</a:t>
            </a:r>
            <a:endParaRPr lang="de-DE" dirty="0"/>
          </a:p>
        </p:txBody>
      </p:sp>
    </p:spTree>
    <p:extLst>
      <p:ext uri="{BB962C8B-B14F-4D97-AF65-F5344CB8AC3E}">
        <p14:creationId xmlns:p14="http://schemas.microsoft.com/office/powerpoint/2010/main" val="2964436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
          <p:cNvSpPr>
            <a:spLocks noGrp="1"/>
          </p:cNvSpPr>
          <p:nvPr>
            <p:ph type="sldNum" sz="quarter" idx="10"/>
          </p:nvPr>
        </p:nvSpPr>
        <p:spPr/>
        <p:txBody>
          <a:bodyPr/>
          <a:lstStyle/>
          <a:p>
            <a:fld id="{B84ED057-0FDF-4701-9D7A-03D2DA656030}" type="slidenum">
              <a:rPr lang="de-DE" smtClean="0"/>
              <a:pPr/>
              <a:t>9</a:t>
            </a:fld>
            <a:endParaRPr lang="de-DE" dirty="0"/>
          </a:p>
        </p:txBody>
      </p:sp>
      <p:sp>
        <p:nvSpPr>
          <p:cNvPr id="6" name="Titel"/>
          <p:cNvSpPr>
            <a:spLocks noGrp="1"/>
          </p:cNvSpPr>
          <p:nvPr>
            <p:ph type="title"/>
          </p:nvPr>
        </p:nvSpPr>
        <p:spPr/>
        <p:txBody>
          <a:bodyPr/>
          <a:lstStyle/>
          <a:p>
            <a:r>
              <a:rPr lang="de-DE" dirty="0"/>
              <a:t>Gliederung</a:t>
            </a:r>
          </a:p>
        </p:txBody>
      </p:sp>
      <p:sp>
        <p:nvSpPr>
          <p:cNvPr id="10" name="Inhaltsplatzhalter"/>
          <p:cNvSpPr>
            <a:spLocks noGrp="1"/>
          </p:cNvSpPr>
          <p:nvPr>
            <p:ph type="body" idx="1"/>
          </p:nvPr>
        </p:nvSpPr>
        <p:spPr/>
        <p:txBody>
          <a:bodyPr/>
          <a:lstStyle/>
          <a:p>
            <a:r>
              <a:rPr lang="de-DE" dirty="0"/>
              <a:t>Ausgangslage</a:t>
            </a:r>
          </a:p>
          <a:p>
            <a:r>
              <a:rPr lang="de-DE" dirty="0"/>
              <a:t>Hintergrundinformationen</a:t>
            </a:r>
          </a:p>
          <a:p>
            <a:r>
              <a:rPr lang="de-DE" b="1" dirty="0"/>
              <a:t>Webseite</a:t>
            </a:r>
          </a:p>
          <a:p>
            <a:r>
              <a:rPr lang="de-DE" dirty="0"/>
              <a:t>Weitere Informationen</a:t>
            </a:r>
          </a:p>
        </p:txBody>
      </p:sp>
    </p:spTree>
    <p:extLst>
      <p:ext uri="{BB962C8B-B14F-4D97-AF65-F5344CB8AC3E}">
        <p14:creationId xmlns:p14="http://schemas.microsoft.com/office/powerpoint/2010/main" val="13460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10</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5" name="Textplatzhalter 4"/>
          <p:cNvSpPr>
            <a:spLocks noGrp="1"/>
          </p:cNvSpPr>
          <p:nvPr>
            <p:ph type="body" sz="quarter" idx="11"/>
          </p:nvPr>
        </p:nvSpPr>
        <p:spPr/>
        <p:txBody>
          <a:bodyPr/>
          <a:lstStyle/>
          <a:p>
            <a:r>
              <a:rPr lang="de-DE"/>
              <a:t>pikas-mi.dzlm.de</a:t>
            </a:r>
            <a:endParaRPr lang="de-DE" dirty="0"/>
          </a:p>
        </p:txBody>
      </p:sp>
      <p:sp>
        <p:nvSpPr>
          <p:cNvPr id="7" name="Rechteck 6"/>
          <p:cNvSpPr/>
          <p:nvPr/>
        </p:nvSpPr>
        <p:spPr>
          <a:xfrm>
            <a:off x="913202" y="1081095"/>
            <a:ext cx="7252603" cy="5045067"/>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grpSp>
        <p:nvGrpSpPr>
          <p:cNvPr id="4" name="Gruppieren 3">
            <a:extLst>
              <a:ext uri="{FF2B5EF4-FFF2-40B4-BE49-F238E27FC236}">
                <a16:creationId xmlns:a16="http://schemas.microsoft.com/office/drawing/2014/main" id="{A652AAF5-0FEE-6443-B352-3133A9E5F571}"/>
              </a:ext>
            </a:extLst>
          </p:cNvPr>
          <p:cNvGrpSpPr/>
          <p:nvPr/>
        </p:nvGrpSpPr>
        <p:grpSpPr>
          <a:xfrm>
            <a:off x="953112" y="1205411"/>
            <a:ext cx="7172782" cy="4796433"/>
            <a:chOff x="913202" y="1081081"/>
            <a:chExt cx="7313496" cy="4890528"/>
          </a:xfrm>
        </p:grpSpPr>
        <p:pic>
          <p:nvPicPr>
            <p:cNvPr id="2" name="Grafik 1">
              <a:extLst>
                <a:ext uri="{FF2B5EF4-FFF2-40B4-BE49-F238E27FC236}">
                  <a16:creationId xmlns:a16="http://schemas.microsoft.com/office/drawing/2014/main" id="{8E9897B2-C2B3-7D40-8C40-2E80AA42F5FC}"/>
                </a:ext>
              </a:extLst>
            </p:cNvPr>
            <p:cNvPicPr>
              <a:picLocks noChangeAspect="1"/>
            </p:cNvPicPr>
            <p:nvPr/>
          </p:nvPicPr>
          <p:blipFill>
            <a:blip r:embed="rId3"/>
            <a:stretch>
              <a:fillRect/>
            </a:stretch>
          </p:blipFill>
          <p:spPr>
            <a:xfrm>
              <a:off x="913202" y="1081081"/>
              <a:ext cx="7313496" cy="1828374"/>
            </a:xfrm>
            <a:prstGeom prst="rect">
              <a:avLst/>
            </a:prstGeom>
          </p:spPr>
        </p:pic>
        <p:pic>
          <p:nvPicPr>
            <p:cNvPr id="3" name="Grafik 2">
              <a:extLst>
                <a:ext uri="{FF2B5EF4-FFF2-40B4-BE49-F238E27FC236}">
                  <a16:creationId xmlns:a16="http://schemas.microsoft.com/office/drawing/2014/main" id="{CEFAB823-F568-D348-BDCB-216CB8479821}"/>
                </a:ext>
              </a:extLst>
            </p:cNvPr>
            <p:cNvPicPr>
              <a:picLocks noChangeAspect="1"/>
            </p:cNvPicPr>
            <p:nvPr/>
          </p:nvPicPr>
          <p:blipFill>
            <a:blip r:embed="rId4"/>
            <a:stretch>
              <a:fillRect/>
            </a:stretch>
          </p:blipFill>
          <p:spPr>
            <a:xfrm>
              <a:off x="913202" y="2909455"/>
              <a:ext cx="7313495" cy="3062154"/>
            </a:xfrm>
            <a:prstGeom prst="rect">
              <a:avLst/>
            </a:prstGeom>
          </p:spPr>
        </p:pic>
      </p:grpSp>
    </p:spTree>
    <p:extLst>
      <p:ext uri="{BB962C8B-B14F-4D97-AF65-F5344CB8AC3E}">
        <p14:creationId xmlns:p14="http://schemas.microsoft.com/office/powerpoint/2010/main" val="3402586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11</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pikas-mi.dzlm.de</a:t>
            </a:r>
          </a:p>
        </p:txBody>
      </p:sp>
      <p:sp>
        <p:nvSpPr>
          <p:cNvPr id="12" name="Inhaltsplatzhalter 11"/>
          <p:cNvSpPr>
            <a:spLocks noGrp="1"/>
          </p:cNvSpPr>
          <p:nvPr>
            <p:ph idx="1"/>
          </p:nvPr>
        </p:nvSpPr>
        <p:spPr/>
        <p:txBody>
          <a:bodyPr/>
          <a:lstStyle/>
          <a:p>
            <a:r>
              <a:rPr lang="de-DE" dirty="0"/>
              <a:t>mathematikdidaktisch, wie auch sonderpädagogisch fundierte Konzeptionen, Unterrichtsmaterialien und Informationstexte</a:t>
            </a:r>
          </a:p>
          <a:p>
            <a:r>
              <a:rPr lang="de-DE" dirty="0"/>
              <a:t>Unterrichtsmaterialien mit exemplarischem Charakter, deren unmittelbarer Einsatz möglich ist</a:t>
            </a:r>
          </a:p>
          <a:p>
            <a:r>
              <a:rPr lang="de-DE" dirty="0"/>
              <a:t>unterteilt in </a:t>
            </a:r>
            <a:r>
              <a:rPr lang="de-DE" b="1" dirty="0"/>
              <a:t>drei Rubriken</a:t>
            </a:r>
            <a:r>
              <a:rPr lang="de-DE" dirty="0"/>
              <a:t>:</a:t>
            </a:r>
          </a:p>
          <a:p>
            <a:endParaRPr lang="de-DE" dirty="0"/>
          </a:p>
          <a:p>
            <a:pPr lvl="1"/>
            <a:endParaRPr lang="de-DE" dirty="0"/>
          </a:p>
        </p:txBody>
      </p:sp>
      <p:sp>
        <p:nvSpPr>
          <p:cNvPr id="7" name="Rechteck 6"/>
          <p:cNvSpPr/>
          <p:nvPr/>
        </p:nvSpPr>
        <p:spPr>
          <a:xfrm>
            <a:off x="457200" y="4134555"/>
            <a:ext cx="8229599" cy="552355"/>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dirty="0">
              <a:solidFill>
                <a:schemeClr val="dk1"/>
              </a:solidFill>
            </a:endParaRPr>
          </a:p>
        </p:txBody>
      </p:sp>
      <p:sp>
        <p:nvSpPr>
          <p:cNvPr id="8" name="Textfeld 7"/>
          <p:cNvSpPr txBox="1"/>
          <p:nvPr/>
        </p:nvSpPr>
        <p:spPr>
          <a:xfrm>
            <a:off x="680481" y="4185116"/>
            <a:ext cx="1480457" cy="461665"/>
          </a:xfrm>
          <a:prstGeom prst="rect">
            <a:avLst/>
          </a:prstGeom>
          <a:noFill/>
        </p:spPr>
        <p:txBody>
          <a:bodyPr wrap="square" rtlCol="0">
            <a:spAutoFit/>
          </a:bodyPr>
          <a:lstStyle/>
          <a:p>
            <a:r>
              <a:rPr lang="de-DE" sz="2400" dirty="0"/>
              <a:t>LEITIDEEN</a:t>
            </a:r>
          </a:p>
        </p:txBody>
      </p:sp>
      <p:sp>
        <p:nvSpPr>
          <p:cNvPr id="16" name="Textfeld 15"/>
          <p:cNvSpPr txBox="1"/>
          <p:nvPr/>
        </p:nvSpPr>
        <p:spPr>
          <a:xfrm>
            <a:off x="3035288" y="4185116"/>
            <a:ext cx="1257610" cy="461665"/>
          </a:xfrm>
          <a:prstGeom prst="rect">
            <a:avLst/>
          </a:prstGeom>
          <a:noFill/>
        </p:spPr>
        <p:txBody>
          <a:bodyPr wrap="square" rtlCol="0">
            <a:spAutoFit/>
          </a:bodyPr>
          <a:lstStyle/>
          <a:p>
            <a:r>
              <a:rPr lang="de-DE" sz="2400" dirty="0"/>
              <a:t>INHALTE</a:t>
            </a:r>
          </a:p>
        </p:txBody>
      </p:sp>
      <p:sp>
        <p:nvSpPr>
          <p:cNvPr id="14" name="Textfeld 13"/>
          <p:cNvSpPr txBox="1"/>
          <p:nvPr/>
        </p:nvSpPr>
        <p:spPr>
          <a:xfrm>
            <a:off x="5167249" y="4185116"/>
            <a:ext cx="3292311" cy="461665"/>
          </a:xfrm>
          <a:prstGeom prst="rect">
            <a:avLst/>
          </a:prstGeom>
          <a:noFill/>
        </p:spPr>
        <p:txBody>
          <a:bodyPr wrap="square" rtlCol="0">
            <a:spAutoFit/>
          </a:bodyPr>
          <a:lstStyle/>
          <a:p>
            <a:r>
              <a:rPr lang="de-DE" sz="2400" dirty="0"/>
              <a:t>FÖRDERSCHWERPUNKTE</a:t>
            </a:r>
          </a:p>
        </p:txBody>
      </p:sp>
    </p:spTree>
    <p:extLst>
      <p:ext uri="{BB962C8B-B14F-4D97-AF65-F5344CB8AC3E}">
        <p14:creationId xmlns:p14="http://schemas.microsoft.com/office/powerpoint/2010/main" val="282432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12</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pikas-mi.dzlm.de</a:t>
            </a:r>
          </a:p>
        </p:txBody>
      </p:sp>
      <p:sp>
        <p:nvSpPr>
          <p:cNvPr id="8" name="Rechteck 7"/>
          <p:cNvSpPr/>
          <p:nvPr/>
        </p:nvSpPr>
        <p:spPr>
          <a:xfrm>
            <a:off x="212652" y="3413051"/>
            <a:ext cx="2583712" cy="2551814"/>
          </a:xfrm>
          <a:prstGeom prst="rect">
            <a:avLst/>
          </a:prstGeom>
          <a:solidFill>
            <a:srgbClr val="FFFFFF">
              <a:alpha val="74902"/>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Textfeld 10">
            <a:extLst>
              <a:ext uri="{FF2B5EF4-FFF2-40B4-BE49-F238E27FC236}">
                <a16:creationId xmlns:a16="http://schemas.microsoft.com/office/drawing/2014/main" id="{0F65767C-8AF2-B64C-9989-F50155C526C6}"/>
              </a:ext>
            </a:extLst>
          </p:cNvPr>
          <p:cNvSpPr txBox="1"/>
          <p:nvPr/>
        </p:nvSpPr>
        <p:spPr>
          <a:xfrm>
            <a:off x="3120700" y="1502337"/>
            <a:ext cx="3057172" cy="1200329"/>
          </a:xfrm>
          <a:prstGeom prst="rect">
            <a:avLst/>
          </a:prstGeom>
          <a:noFill/>
        </p:spPr>
        <p:txBody>
          <a:bodyPr wrap="square" rtlCol="0">
            <a:spAutoFit/>
          </a:bodyPr>
          <a:lstStyle/>
          <a:p>
            <a:pPr algn="ctr"/>
            <a:r>
              <a:rPr lang="de-DE" sz="2400" b="1" dirty="0">
                <a:solidFill>
                  <a:srgbClr val="327D87"/>
                </a:solidFill>
              </a:rPr>
              <a:t>Inklusiver Mathematikunterricht </a:t>
            </a:r>
          </a:p>
          <a:p>
            <a:pPr algn="ctr"/>
            <a:r>
              <a:rPr lang="de-DE" sz="2400" dirty="0">
                <a:solidFill>
                  <a:srgbClr val="327D87"/>
                </a:solidFill>
              </a:rPr>
              <a:t>im Fokus</a:t>
            </a:r>
          </a:p>
        </p:txBody>
      </p:sp>
      <p:pic>
        <p:nvPicPr>
          <p:cNvPr id="12" name="Grafik 11">
            <a:extLst>
              <a:ext uri="{FF2B5EF4-FFF2-40B4-BE49-F238E27FC236}">
                <a16:creationId xmlns:a16="http://schemas.microsoft.com/office/drawing/2014/main" id="{3A615744-ACFA-F449-BD72-01D5CED792A9}"/>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4" name="Grafik 13">
            <a:extLst>
              <a:ext uri="{FF2B5EF4-FFF2-40B4-BE49-F238E27FC236}">
                <a16:creationId xmlns:a16="http://schemas.microsoft.com/office/drawing/2014/main" id="{2C9910F7-F36E-7745-8B46-C92348FE499A}"/>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5" name="Grafik 14">
            <a:extLst>
              <a:ext uri="{FF2B5EF4-FFF2-40B4-BE49-F238E27FC236}">
                <a16:creationId xmlns:a16="http://schemas.microsoft.com/office/drawing/2014/main" id="{61844C7B-C99A-6D47-B3D5-313387D2448D}"/>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6" name="Grafik 15">
            <a:extLst>
              <a:ext uri="{FF2B5EF4-FFF2-40B4-BE49-F238E27FC236}">
                <a16:creationId xmlns:a16="http://schemas.microsoft.com/office/drawing/2014/main" id="{1AA41D0A-6E1F-9F47-A950-8501E14C2EEE}"/>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8" name="Grafik 17">
            <a:extLst>
              <a:ext uri="{FF2B5EF4-FFF2-40B4-BE49-F238E27FC236}">
                <a16:creationId xmlns:a16="http://schemas.microsoft.com/office/drawing/2014/main" id="{4F095EC0-BCB4-0244-9EF0-DDD992B15427}"/>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420836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8"/>
                                        </p:tgtEl>
                                        <p:attrNameLst>
                                          <p:attrName>style.opacity</p:attrName>
                                        </p:attrNameLst>
                                      </p:cBhvr>
                                      <p:to>
                                        <p:strVal val="0.5"/>
                                      </p:to>
                                    </p:set>
                                    <p:animEffect filter="image" prLst="opacity: 0.5">
                                      <p:cBhvr rctx="IE">
                                        <p:cTn id="7" dur="indefinite"/>
                                        <p:tgtEl>
                                          <p:spTgt spid="18"/>
                                        </p:tgtEl>
                                      </p:cBhvr>
                                    </p:animEffect>
                                  </p:childTnLst>
                                </p:cTn>
                              </p:par>
                              <p:par>
                                <p:cTn id="8" presetID="9" presetClass="emph" presetSubtype="0" nodeType="withEffect">
                                  <p:stCondLst>
                                    <p:cond delay="0"/>
                                  </p:stCondLst>
                                  <p:childTnLst>
                                    <p:set>
                                      <p:cBhvr>
                                        <p:cTn id="9" dur="indefinite"/>
                                        <p:tgtEl>
                                          <p:spTgt spid="12"/>
                                        </p:tgtEl>
                                        <p:attrNameLst>
                                          <p:attrName>style.opacity</p:attrName>
                                        </p:attrNameLst>
                                      </p:cBhvr>
                                      <p:to>
                                        <p:strVal val="0.5"/>
                                      </p:to>
                                    </p:set>
                                    <p:animEffect filter="image" prLst="opacity: 0.5">
                                      <p:cBhvr rctx="IE">
                                        <p:cTn id="10" dur="indefinite"/>
                                        <p:tgtEl>
                                          <p:spTgt spid="12"/>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5"/>
                                      </p:to>
                                    </p:set>
                                    <p:animEffect filter="image" prLst="opacity: 0.5">
                                      <p:cBhvr rctx="IE">
                                        <p:cTn id="13" dur="indefinite"/>
                                        <p:tgtEl>
                                          <p:spTgt spid="11"/>
                                        </p:tgtEl>
                                      </p:cBhvr>
                                    </p:animEffect>
                                  </p:childTnLst>
                                </p:cTn>
                              </p:par>
                              <p:par>
                                <p:cTn id="14" presetID="9" presetClass="emph" presetSubtype="0" nodeType="withEffect">
                                  <p:stCondLst>
                                    <p:cond delay="0"/>
                                  </p:stCondLst>
                                  <p:childTnLst>
                                    <p:set>
                                      <p:cBhvr>
                                        <p:cTn id="15" dur="indefinite"/>
                                        <p:tgtEl>
                                          <p:spTgt spid="15"/>
                                        </p:tgtEl>
                                        <p:attrNameLst>
                                          <p:attrName>style.opacity</p:attrName>
                                        </p:attrNameLst>
                                      </p:cBhvr>
                                      <p:to>
                                        <p:strVal val="0.5"/>
                                      </p:to>
                                    </p:set>
                                    <p:animEffect filter="image" prLst="opacity: 0.5">
                                      <p:cBhvr rctx="IE">
                                        <p:cTn id="16" dur="indefinite"/>
                                        <p:tgtEl>
                                          <p:spTgt spid="15"/>
                                        </p:tgtEl>
                                      </p:cBhvr>
                                    </p:animEffect>
                                  </p:childTnLst>
                                </p:cTn>
                              </p:par>
                              <p:par>
                                <p:cTn id="17" presetID="9" presetClass="emph" presetSubtype="0" nodeType="with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3A6765F2-5421-BD4A-86C2-B85648FB0B30}"/>
              </a:ext>
            </a:extLst>
          </p:cNvPr>
          <p:cNvGrpSpPr>
            <a:grpSpLocks noChangeAspect="1"/>
          </p:cNvGrpSpPr>
          <p:nvPr/>
        </p:nvGrpSpPr>
        <p:grpSpPr>
          <a:xfrm>
            <a:off x="2051998" y="1067106"/>
            <a:ext cx="5040000" cy="5040000"/>
            <a:chOff x="959278" y="1266822"/>
            <a:chExt cx="5525551" cy="5400001"/>
          </a:xfrm>
        </p:grpSpPr>
        <p:sp>
          <p:nvSpPr>
            <p:cNvPr id="15" name="Abgerundetes Rechteck 14">
              <a:extLst>
                <a:ext uri="{FF2B5EF4-FFF2-40B4-BE49-F238E27FC236}">
                  <a16:creationId xmlns:a16="http://schemas.microsoft.com/office/drawing/2014/main" id="{0C37106A-2888-4642-8F3B-25CC0FD8E993}"/>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lvl="0" indent="-285750" defTabSz="914400">
                <a:buClr>
                  <a:srgbClr val="327D87"/>
                </a:buClr>
                <a:buFont typeface="Wingdings" pitchFamily="2" charset="2"/>
                <a:buChar char=""/>
                <a:defRPr/>
              </a:pPr>
              <a:r>
                <a:rPr lang="de-DE" sz="1900" kern="0" dirty="0">
                  <a:solidFill>
                    <a:prstClr val="black"/>
                  </a:solidFill>
                  <a:latin typeface="Calibri" panose="020F0502020204030204" pitchFamily="34" charset="0"/>
                  <a:cs typeface="Calibri" panose="020F0502020204030204" pitchFamily="34" charset="0"/>
                </a:rPr>
                <a:t>inhaltsübergreifende Aspekte guten Mathematikunterrichts auf inklusive Lernsituati­onen übertragen</a:t>
              </a:r>
            </a:p>
            <a:p>
              <a:pPr marL="285750" lvl="0" indent="-285750" defTabSz="914400">
                <a:buClr>
                  <a:srgbClr val="327D87"/>
                </a:buClr>
                <a:buFont typeface="Wingdings" pitchFamily="2" charset="2"/>
                <a:buChar char=""/>
                <a:defRPr/>
              </a:pPr>
              <a:r>
                <a:rPr lang="de-DE" sz="1900" kern="0" dirty="0">
                  <a:solidFill>
                    <a:prstClr val="black"/>
                  </a:solidFill>
                  <a:latin typeface="Calibri" panose="020F0502020204030204" pitchFamily="34" charset="0"/>
                  <a:cs typeface="Calibri" panose="020F0502020204030204" pitchFamily="34" charset="0"/>
                </a:rPr>
                <a:t>Möglichkeiten der praktischen Umsetzung an konkreten Beispielen </a:t>
              </a:r>
              <a:br>
                <a:rPr lang="de-DE" sz="1900" kern="0" dirty="0">
                  <a:solidFill>
                    <a:prstClr val="black"/>
                  </a:solidFill>
                  <a:latin typeface="Calibri" panose="020F0502020204030204" pitchFamily="34" charset="0"/>
                  <a:cs typeface="Calibri" panose="020F0502020204030204" pitchFamily="34" charset="0"/>
                </a:rPr>
              </a:br>
              <a:r>
                <a:rPr lang="de-DE" sz="1900" kern="0" dirty="0">
                  <a:solidFill>
                    <a:prstClr val="black"/>
                  </a:solidFill>
                  <a:latin typeface="Calibri" panose="020F0502020204030204" pitchFamily="34" charset="0"/>
                  <a:cs typeface="Calibri" panose="020F0502020204030204" pitchFamily="34" charset="0"/>
                </a:rPr>
                <a:t>(z. B. Schülerdokumente) veranschaulichen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endParaRPr kumimoji="0" lang="de-DE" sz="19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defTabSz="914400" eaLnBrk="1" fontAlgn="auto" latinLnBrk="0" hangingPunct="1">
                <a:lnSpc>
                  <a:spcPct val="100000"/>
                </a:lnSpc>
                <a:spcBef>
                  <a:spcPts val="0"/>
                </a:spcBef>
                <a:spcAft>
                  <a:spcPts val="0"/>
                </a:spcAft>
                <a:buClr>
                  <a:srgbClr val="327D87"/>
                </a:buClr>
                <a:buSzTx/>
                <a:buFontTx/>
                <a:buNone/>
                <a:tabLst/>
                <a:defRPr/>
              </a:pPr>
              <a:r>
                <a:rPr kumimoji="0" lang="de-DE" sz="19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Unterthemen</a:t>
              </a:r>
            </a:p>
            <a:p>
              <a:pPr marL="285750" lvl="0" indent="-285750" defTabSz="914400">
                <a:buClr>
                  <a:srgbClr val="327D87"/>
                </a:buClr>
                <a:buFont typeface="Wingdings" pitchFamily="2" charset="2"/>
                <a:buChar char="§"/>
                <a:defRPr/>
              </a:pPr>
              <a:r>
                <a:rPr lang="de-DE" sz="1900" kern="0" dirty="0">
                  <a:solidFill>
                    <a:prstClr val="black"/>
                  </a:solidFill>
                  <a:latin typeface="Calibri" panose="020F0502020204030204" pitchFamily="34" charset="0"/>
                  <a:cs typeface="Calibri" panose="020F0502020204030204" pitchFamily="34" charset="0"/>
                </a:rPr>
                <a:t>Aufgaben adaptieren</a:t>
              </a:r>
            </a:p>
            <a:p>
              <a:pPr marL="285750" lvl="0" indent="-285750" defTabSz="914400">
                <a:buClr>
                  <a:srgbClr val="327D87"/>
                </a:buClr>
                <a:buFont typeface="Wingdings" pitchFamily="2" charset="2"/>
                <a:buChar char="§"/>
                <a:defRPr/>
              </a:pPr>
              <a:r>
                <a:rPr lang="de-DE" sz="1900" kern="0" dirty="0">
                  <a:solidFill>
                    <a:prstClr val="black"/>
                  </a:solidFill>
                  <a:latin typeface="Calibri" panose="020F0502020204030204" pitchFamily="34" charset="0"/>
                  <a:cs typeface="Calibri" panose="020F0502020204030204" pitchFamily="34" charset="0"/>
                </a:rPr>
                <a:t>Diagnosegeleitet fördern</a:t>
              </a:r>
            </a:p>
            <a:p>
              <a:pPr marL="285750" lvl="0" indent="-285750" defTabSz="914400">
                <a:buClr>
                  <a:srgbClr val="327D87"/>
                </a:buClr>
                <a:buFont typeface="Wingdings" pitchFamily="2" charset="2"/>
                <a:buChar char="§"/>
                <a:defRPr/>
              </a:pPr>
              <a:r>
                <a:rPr lang="de-DE" sz="1900" kern="0" dirty="0">
                  <a:solidFill>
                    <a:prstClr val="black"/>
                  </a:solidFill>
                  <a:latin typeface="Calibri" panose="020F0502020204030204" pitchFamily="34" charset="0"/>
                  <a:cs typeface="Calibri" panose="020F0502020204030204" pitchFamily="34" charset="0"/>
                </a:rPr>
                <a:t>Austausch anregen </a:t>
              </a:r>
            </a:p>
            <a:p>
              <a:pPr marL="285750" lvl="0" indent="-285750" defTabSz="914400">
                <a:buClr>
                  <a:srgbClr val="327D87"/>
                </a:buClr>
                <a:buFont typeface="Wingdings" pitchFamily="2" charset="2"/>
                <a:buChar char="§"/>
                <a:defRPr/>
              </a:pPr>
              <a:r>
                <a:rPr lang="de-DE" sz="1900" kern="0" dirty="0">
                  <a:solidFill>
                    <a:prstClr val="black"/>
                  </a:solidFill>
                  <a:latin typeface="Calibri" panose="020F0502020204030204" pitchFamily="34" charset="0"/>
                  <a:cs typeface="Calibri" panose="020F0502020204030204" pitchFamily="34" charset="0"/>
                </a:rPr>
                <a:t>Effektiv üben</a:t>
              </a:r>
            </a:p>
            <a:p>
              <a:pPr marL="285750" lvl="0" indent="-285750" defTabSz="914400">
                <a:buClr>
                  <a:srgbClr val="327D87"/>
                </a:buClr>
                <a:buFont typeface="Wingdings" pitchFamily="2" charset="2"/>
                <a:buChar char="§"/>
                <a:defRPr/>
              </a:pPr>
              <a:r>
                <a:rPr lang="de-DE" sz="1900" kern="0" dirty="0">
                  <a:solidFill>
                    <a:prstClr val="white">
                      <a:lumMod val="50000"/>
                    </a:prstClr>
                  </a:solidFill>
                  <a:latin typeface="Calibri" panose="020F0502020204030204" pitchFamily="34" charset="0"/>
                  <a:cs typeface="Calibri" panose="020F0502020204030204" pitchFamily="34" charset="0"/>
                </a:rPr>
                <a:t>Kontinuität herstellen</a:t>
              </a:r>
            </a:p>
            <a:p>
              <a:pPr marL="285750" lvl="0" indent="-285750" defTabSz="914400">
                <a:buClr>
                  <a:srgbClr val="327D87"/>
                </a:buClr>
                <a:buFont typeface="Wingdings" pitchFamily="2" charset="2"/>
                <a:buChar char="§"/>
                <a:defRPr/>
              </a:pPr>
              <a:r>
                <a:rPr lang="de-DE" sz="1900" kern="0" dirty="0">
                  <a:solidFill>
                    <a:prstClr val="white">
                      <a:lumMod val="50000"/>
                    </a:prstClr>
                  </a:solidFill>
                  <a:latin typeface="Calibri" panose="020F0502020204030204" pitchFamily="34" charset="0"/>
                  <a:cs typeface="Calibri" panose="020F0502020204030204" pitchFamily="34" charset="0"/>
                </a:rPr>
                <a:t>Verstehensorientiert unterrichten</a:t>
              </a:r>
            </a:p>
          </p:txBody>
        </p:sp>
        <p:sp>
          <p:nvSpPr>
            <p:cNvPr id="16" name="Abgerundetes Rechteck 14">
              <a:extLst>
                <a:ext uri="{FF2B5EF4-FFF2-40B4-BE49-F238E27FC236}">
                  <a16:creationId xmlns:a16="http://schemas.microsoft.com/office/drawing/2014/main" id="{5E7E6BB0-9CA1-994D-89AE-2AFEC76E3A6B}"/>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kern="0" dirty="0">
                  <a:solidFill>
                    <a:prstClr val="white"/>
                  </a:solidFill>
                  <a:latin typeface="Calibri"/>
                </a:rPr>
                <a:t>Leitideen</a:t>
              </a:r>
              <a:endParaRPr kumimoji="0" lang="de-DE" sz="2000" b="1" i="0" u="none" strike="noStrike" kern="0" cap="none" spc="0" normalizeH="0" baseline="0" noProof="0" dirty="0">
                <a:ln>
                  <a:noFill/>
                </a:ln>
                <a:solidFill>
                  <a:prstClr val="white"/>
                </a:solidFill>
                <a:effectLst/>
                <a:uLnTx/>
                <a:uFillTx/>
                <a:latin typeface="Calibri"/>
                <a:ea typeface="+mn-ea"/>
                <a:cs typeface="+mn-cs"/>
              </a:endParaRPr>
            </a:p>
          </p:txBody>
        </p:sp>
      </p:grpSp>
      <p:sp>
        <p:nvSpPr>
          <p:cNvPr id="13" name="Foliennummernplatzhalter 12"/>
          <p:cNvSpPr>
            <a:spLocks noGrp="1"/>
          </p:cNvSpPr>
          <p:nvPr>
            <p:ph type="sldNum" sz="quarter" idx="10"/>
          </p:nvPr>
        </p:nvSpPr>
        <p:spPr/>
        <p:txBody>
          <a:bodyPr/>
          <a:lstStyle/>
          <a:p>
            <a:fld id="{B84ED057-0FDF-4701-9D7A-03D2DA656030}" type="slidenum">
              <a:rPr lang="de-DE" smtClean="0"/>
              <a:pPr/>
              <a:t>13</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pikas-mi.dzlm.de</a:t>
            </a:r>
          </a:p>
        </p:txBody>
      </p:sp>
      <p:sp>
        <p:nvSpPr>
          <p:cNvPr id="4" name="Rechteck 3">
            <a:extLst>
              <a:ext uri="{FF2B5EF4-FFF2-40B4-BE49-F238E27FC236}">
                <a16:creationId xmlns:a16="http://schemas.microsoft.com/office/drawing/2014/main" id="{48116430-9773-2B49-884F-803D5A45C619}"/>
              </a:ext>
            </a:extLst>
          </p:cNvPr>
          <p:cNvSpPr/>
          <p:nvPr/>
        </p:nvSpPr>
        <p:spPr>
          <a:xfrm>
            <a:off x="3690924" y="6051397"/>
            <a:ext cx="1762149" cy="307777"/>
          </a:xfrm>
          <a:prstGeom prst="rect">
            <a:avLst/>
          </a:prstGeom>
        </p:spPr>
        <p:txBody>
          <a:bodyPr wrap="none">
            <a:spAutoFit/>
          </a:bodyPr>
          <a:lstStyle/>
          <a:p>
            <a:pPr algn="ctr"/>
            <a:r>
              <a:rPr lang="de-DE" sz="1400" dirty="0" err="1">
                <a:solidFill>
                  <a:schemeClr val="accent1"/>
                </a:solidFill>
              </a:rPr>
              <a:t>pikas-mi.dzlm.de</a:t>
            </a:r>
            <a:r>
              <a:rPr lang="de-DE" sz="1400" dirty="0">
                <a:solidFill>
                  <a:schemeClr val="accent1"/>
                </a:solidFill>
              </a:rPr>
              <a:t>/100</a:t>
            </a:r>
          </a:p>
        </p:txBody>
      </p:sp>
    </p:spTree>
    <p:extLst>
      <p:ext uri="{BB962C8B-B14F-4D97-AF65-F5344CB8AC3E}">
        <p14:creationId xmlns:p14="http://schemas.microsoft.com/office/powerpoint/2010/main" val="286846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14</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Leitideen</a:t>
            </a:r>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3" name="Textfeld 2"/>
          <p:cNvSpPr txBox="1"/>
          <p:nvPr/>
        </p:nvSpPr>
        <p:spPr>
          <a:xfrm>
            <a:off x="2488017" y="6025677"/>
            <a:ext cx="4167963" cy="307777"/>
          </a:xfrm>
          <a:prstGeom prst="rect">
            <a:avLst/>
          </a:prstGeom>
          <a:noFill/>
        </p:spPr>
        <p:txBody>
          <a:bodyPr wrap="square" rtlCol="0">
            <a:spAutoFit/>
          </a:bodyPr>
          <a:lstStyle/>
          <a:p>
            <a:pPr algn="ctr"/>
            <a:r>
              <a:rPr lang="de-DE" sz="1400" dirty="0">
                <a:solidFill>
                  <a:schemeClr val="accent1"/>
                </a:solidFill>
              </a:rPr>
              <a:t>pikas-mi.dzlm.de/100</a:t>
            </a:r>
            <a:endParaRPr lang="de-DE" sz="1400" b="1" dirty="0">
              <a:solidFill>
                <a:schemeClr val="accent1"/>
              </a:solidFill>
            </a:endParaRPr>
          </a:p>
        </p:txBody>
      </p:sp>
      <p:pic>
        <p:nvPicPr>
          <p:cNvPr id="4" name="Grafik 3">
            <a:extLst>
              <a:ext uri="{FF2B5EF4-FFF2-40B4-BE49-F238E27FC236}">
                <a16:creationId xmlns:a16="http://schemas.microsoft.com/office/drawing/2014/main" id="{483EB956-75D5-9B47-A4F7-F1140E517B95}"/>
              </a:ext>
            </a:extLst>
          </p:cNvPr>
          <p:cNvPicPr>
            <a:picLocks noChangeAspect="1"/>
          </p:cNvPicPr>
          <p:nvPr/>
        </p:nvPicPr>
        <p:blipFill rotWithShape="1">
          <a:blip r:embed="rId3"/>
          <a:srcRect b="22948"/>
          <a:stretch/>
        </p:blipFill>
        <p:spPr>
          <a:xfrm>
            <a:off x="457200" y="1091728"/>
            <a:ext cx="8412499" cy="4851872"/>
          </a:xfrm>
          <a:prstGeom prst="rect">
            <a:avLst/>
          </a:prstGeom>
        </p:spPr>
      </p:pic>
      <p:sp>
        <p:nvSpPr>
          <p:cNvPr id="19" name="Abgerundetes Rechteck 18"/>
          <p:cNvSpPr/>
          <p:nvPr/>
        </p:nvSpPr>
        <p:spPr>
          <a:xfrm>
            <a:off x="658411" y="3045397"/>
            <a:ext cx="1667694" cy="1350140"/>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098354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15</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Leitideen</a:t>
            </a:r>
            <a:endParaRPr lang="de-DE" dirty="0"/>
          </a:p>
        </p:txBody>
      </p:sp>
      <p:sp>
        <p:nvSpPr>
          <p:cNvPr id="11" name="Rechteck 10"/>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8" name="Inhaltsplatzhalter 7"/>
          <p:cNvPicPr>
            <a:picLocks noGrp="1" noChangeAspect="1"/>
          </p:cNvPicPr>
          <p:nvPr>
            <p:ph idx="1"/>
          </p:nvPr>
        </p:nvPicPr>
        <p:blipFill>
          <a:blip r:embed="rId3"/>
          <a:srcRect/>
          <a:stretch/>
        </p:blipFill>
        <p:spPr>
          <a:xfrm>
            <a:off x="1444585" y="1341740"/>
            <a:ext cx="6361160" cy="4595208"/>
          </a:xfrm>
        </p:spPr>
      </p:pic>
      <p:sp>
        <p:nvSpPr>
          <p:cNvPr id="14" name="Rechteck 13"/>
          <p:cNvSpPr/>
          <p:nvPr/>
        </p:nvSpPr>
        <p:spPr>
          <a:xfrm>
            <a:off x="1338255" y="1114624"/>
            <a:ext cx="1785945" cy="224226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2" name="Textfeld 11"/>
          <p:cNvSpPr txBox="1"/>
          <p:nvPr/>
        </p:nvSpPr>
        <p:spPr>
          <a:xfrm>
            <a:off x="2488017" y="6033071"/>
            <a:ext cx="4167963" cy="307777"/>
          </a:xfrm>
          <a:prstGeom prst="rect">
            <a:avLst/>
          </a:prstGeom>
          <a:noFill/>
        </p:spPr>
        <p:txBody>
          <a:bodyPr wrap="square" rtlCol="0">
            <a:spAutoFit/>
          </a:bodyPr>
          <a:lstStyle/>
          <a:p>
            <a:pPr algn="ctr"/>
            <a:r>
              <a:rPr lang="de-DE" sz="1400" dirty="0">
                <a:solidFill>
                  <a:schemeClr val="accent1"/>
                </a:solidFill>
              </a:rPr>
              <a:t>pikas-mi.dzlm.de/101</a:t>
            </a:r>
            <a:endParaRPr lang="de-DE" sz="1400" b="1" dirty="0">
              <a:solidFill>
                <a:schemeClr val="accent1"/>
              </a:solidFill>
            </a:endParaRPr>
          </a:p>
        </p:txBody>
      </p:sp>
    </p:spTree>
    <p:extLst>
      <p:ext uri="{BB962C8B-B14F-4D97-AF65-F5344CB8AC3E}">
        <p14:creationId xmlns:p14="http://schemas.microsoft.com/office/powerpoint/2010/main" val="382948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16</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Leitideen</a:t>
            </a:r>
            <a:endParaRPr lang="de-DE" dirty="0"/>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8" name="Inhaltsplatzhalter 17"/>
          <p:cNvPicPr>
            <a:picLocks noGrp="1" noChangeAspect="1"/>
          </p:cNvPicPr>
          <p:nvPr>
            <p:ph idx="1"/>
          </p:nvPr>
        </p:nvPicPr>
        <p:blipFill rotWithShape="1">
          <a:blip r:embed="rId3"/>
          <a:srcRect l="27061"/>
          <a:stretch/>
        </p:blipFill>
        <p:spPr>
          <a:xfrm>
            <a:off x="2813537" y="1171064"/>
            <a:ext cx="4369877" cy="4595208"/>
          </a:xfrm>
        </p:spPr>
      </p:pic>
      <p:sp>
        <p:nvSpPr>
          <p:cNvPr id="11" name="Textfeld 10"/>
          <p:cNvSpPr txBox="1"/>
          <p:nvPr/>
        </p:nvSpPr>
        <p:spPr>
          <a:xfrm>
            <a:off x="2530549" y="5943600"/>
            <a:ext cx="4167963" cy="307777"/>
          </a:xfrm>
          <a:prstGeom prst="rect">
            <a:avLst/>
          </a:prstGeom>
          <a:noFill/>
        </p:spPr>
        <p:txBody>
          <a:bodyPr wrap="square" rtlCol="0">
            <a:spAutoFit/>
          </a:bodyPr>
          <a:lstStyle/>
          <a:p>
            <a:pPr algn="ctr"/>
            <a:r>
              <a:rPr lang="de-DE" sz="1400" dirty="0">
                <a:solidFill>
                  <a:schemeClr val="accent1"/>
                </a:solidFill>
              </a:rPr>
              <a:t>pikas-mi.dzlm.de/170</a:t>
            </a:r>
            <a:endParaRPr lang="de-DE" sz="1400" b="1" dirty="0">
              <a:solidFill>
                <a:schemeClr val="accent1"/>
              </a:solidFill>
            </a:endParaRPr>
          </a:p>
        </p:txBody>
      </p:sp>
      <p:pic>
        <p:nvPicPr>
          <p:cNvPr id="4" name="Grafik 3">
            <a:extLst>
              <a:ext uri="{FF2B5EF4-FFF2-40B4-BE49-F238E27FC236}">
                <a16:creationId xmlns:a16="http://schemas.microsoft.com/office/drawing/2014/main" id="{62874D43-CF08-7443-BEDB-F97483D933C7}"/>
              </a:ext>
            </a:extLst>
          </p:cNvPr>
          <p:cNvPicPr>
            <a:picLocks noChangeAspect="1"/>
          </p:cNvPicPr>
          <p:nvPr/>
        </p:nvPicPr>
        <p:blipFill>
          <a:blip r:embed="rId4"/>
          <a:stretch>
            <a:fillRect/>
          </a:stretch>
        </p:blipFill>
        <p:spPr>
          <a:xfrm>
            <a:off x="771258" y="1136087"/>
            <a:ext cx="2042275" cy="3240000"/>
          </a:xfrm>
          <a:prstGeom prst="rect">
            <a:avLst/>
          </a:prstGeom>
        </p:spPr>
      </p:pic>
      <p:sp>
        <p:nvSpPr>
          <p:cNvPr id="9" name="Rechteck 8">
            <a:extLst>
              <a:ext uri="{FF2B5EF4-FFF2-40B4-BE49-F238E27FC236}">
                <a16:creationId xmlns:a16="http://schemas.microsoft.com/office/drawing/2014/main" id="{F37039F1-D6B2-8440-B643-A09CA3F12B13}"/>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953741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17</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Leitideen</a:t>
            </a:r>
            <a:endParaRPr lang="de-DE" dirty="0"/>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8" name="Inhaltsplatzhalter 17"/>
          <p:cNvPicPr>
            <a:picLocks noGrp="1" noChangeAspect="1"/>
          </p:cNvPicPr>
          <p:nvPr>
            <p:ph idx="1"/>
          </p:nvPr>
        </p:nvPicPr>
        <p:blipFill rotWithShape="1">
          <a:blip r:embed="rId3"/>
          <a:srcRect l="25396"/>
          <a:stretch/>
        </p:blipFill>
        <p:spPr>
          <a:xfrm>
            <a:off x="2813538" y="1153179"/>
            <a:ext cx="4794728" cy="3433790"/>
          </a:xfrm>
        </p:spPr>
      </p:pic>
      <p:sp>
        <p:nvSpPr>
          <p:cNvPr id="11" name="Textfeld 10"/>
          <p:cNvSpPr txBox="1"/>
          <p:nvPr/>
        </p:nvSpPr>
        <p:spPr>
          <a:xfrm>
            <a:off x="2530549" y="5943600"/>
            <a:ext cx="4167963" cy="307777"/>
          </a:xfrm>
          <a:prstGeom prst="rect">
            <a:avLst/>
          </a:prstGeom>
          <a:noFill/>
        </p:spPr>
        <p:txBody>
          <a:bodyPr wrap="square" rtlCol="0">
            <a:spAutoFit/>
          </a:bodyPr>
          <a:lstStyle/>
          <a:p>
            <a:pPr algn="ctr"/>
            <a:r>
              <a:rPr lang="de-DE" sz="1400" dirty="0" err="1">
                <a:solidFill>
                  <a:schemeClr val="accent1"/>
                </a:solidFill>
              </a:rPr>
              <a:t>pikas-mi.dzlm.de</a:t>
            </a:r>
            <a:r>
              <a:rPr lang="de-DE" sz="1400" dirty="0">
                <a:solidFill>
                  <a:schemeClr val="accent1"/>
                </a:solidFill>
              </a:rPr>
              <a:t>/326</a:t>
            </a:r>
            <a:endParaRPr lang="de-DE" sz="1400" b="1" dirty="0">
              <a:solidFill>
                <a:schemeClr val="accent1"/>
              </a:solidFill>
            </a:endParaRPr>
          </a:p>
        </p:txBody>
      </p:sp>
      <p:pic>
        <p:nvPicPr>
          <p:cNvPr id="4" name="Grafik 3">
            <a:extLst>
              <a:ext uri="{FF2B5EF4-FFF2-40B4-BE49-F238E27FC236}">
                <a16:creationId xmlns:a16="http://schemas.microsoft.com/office/drawing/2014/main" id="{01FBC975-66BA-A74B-92AF-E4013FD166EF}"/>
              </a:ext>
            </a:extLst>
          </p:cNvPr>
          <p:cNvPicPr>
            <a:picLocks noChangeAspect="1"/>
          </p:cNvPicPr>
          <p:nvPr/>
        </p:nvPicPr>
        <p:blipFill>
          <a:blip r:embed="rId4"/>
          <a:stretch>
            <a:fillRect/>
          </a:stretch>
        </p:blipFill>
        <p:spPr>
          <a:xfrm>
            <a:off x="771257" y="1139687"/>
            <a:ext cx="2040005" cy="3236400"/>
          </a:xfrm>
          <a:prstGeom prst="rect">
            <a:avLst/>
          </a:prstGeom>
        </p:spPr>
      </p:pic>
      <p:sp>
        <p:nvSpPr>
          <p:cNvPr id="12" name="Rechteck 11">
            <a:extLst>
              <a:ext uri="{FF2B5EF4-FFF2-40B4-BE49-F238E27FC236}">
                <a16:creationId xmlns:a16="http://schemas.microsoft.com/office/drawing/2014/main" id="{42929FA5-5A6D-BE45-BF1E-012AE6ABA601}"/>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337994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18</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Leitideen</a:t>
            </a:r>
            <a:endParaRPr lang="de-DE" dirty="0"/>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18" name="Inhaltsplatzhalter 17"/>
          <p:cNvPicPr>
            <a:picLocks noGrp="1" noChangeAspect="1"/>
          </p:cNvPicPr>
          <p:nvPr>
            <p:ph idx="1"/>
          </p:nvPr>
        </p:nvPicPr>
        <p:blipFill rotWithShape="1">
          <a:blip r:embed="rId3"/>
          <a:srcRect l="27032"/>
          <a:stretch/>
        </p:blipFill>
        <p:spPr>
          <a:xfrm>
            <a:off x="2875084" y="1307498"/>
            <a:ext cx="4097215" cy="4583616"/>
          </a:xfrm>
        </p:spPr>
      </p:pic>
      <p:sp>
        <p:nvSpPr>
          <p:cNvPr id="11" name="Textfeld 10"/>
          <p:cNvSpPr txBox="1"/>
          <p:nvPr/>
        </p:nvSpPr>
        <p:spPr>
          <a:xfrm>
            <a:off x="2530549" y="5943600"/>
            <a:ext cx="4167963" cy="307777"/>
          </a:xfrm>
          <a:prstGeom prst="rect">
            <a:avLst/>
          </a:prstGeom>
          <a:noFill/>
        </p:spPr>
        <p:txBody>
          <a:bodyPr wrap="square" rtlCol="0">
            <a:spAutoFit/>
          </a:bodyPr>
          <a:lstStyle/>
          <a:p>
            <a:pPr algn="ctr"/>
            <a:r>
              <a:rPr lang="de-DE" sz="1400" dirty="0" err="1">
                <a:solidFill>
                  <a:schemeClr val="accent1"/>
                </a:solidFill>
              </a:rPr>
              <a:t>pikas-mi.dzlm.de</a:t>
            </a:r>
            <a:r>
              <a:rPr lang="de-DE" sz="1400" dirty="0">
                <a:solidFill>
                  <a:schemeClr val="accent1"/>
                </a:solidFill>
              </a:rPr>
              <a:t>/324</a:t>
            </a:r>
            <a:endParaRPr lang="de-DE" sz="1400" b="1" dirty="0">
              <a:solidFill>
                <a:schemeClr val="accent1"/>
              </a:solidFill>
            </a:endParaRPr>
          </a:p>
        </p:txBody>
      </p:sp>
      <p:pic>
        <p:nvPicPr>
          <p:cNvPr id="4" name="Grafik 3">
            <a:extLst>
              <a:ext uri="{FF2B5EF4-FFF2-40B4-BE49-F238E27FC236}">
                <a16:creationId xmlns:a16="http://schemas.microsoft.com/office/drawing/2014/main" id="{E0888535-CAA8-F348-A5F3-9DEFB3826130}"/>
              </a:ext>
            </a:extLst>
          </p:cNvPr>
          <p:cNvPicPr>
            <a:picLocks noChangeAspect="1"/>
          </p:cNvPicPr>
          <p:nvPr/>
        </p:nvPicPr>
        <p:blipFill>
          <a:blip r:embed="rId4"/>
          <a:stretch>
            <a:fillRect/>
          </a:stretch>
        </p:blipFill>
        <p:spPr>
          <a:xfrm>
            <a:off x="835078" y="1139687"/>
            <a:ext cx="2040006" cy="3236400"/>
          </a:xfrm>
          <a:prstGeom prst="rect">
            <a:avLst/>
          </a:prstGeom>
        </p:spPr>
      </p:pic>
      <p:sp>
        <p:nvSpPr>
          <p:cNvPr id="12" name="Rechteck 11">
            <a:extLst>
              <a:ext uri="{FF2B5EF4-FFF2-40B4-BE49-F238E27FC236}">
                <a16:creationId xmlns:a16="http://schemas.microsoft.com/office/drawing/2014/main" id="{CAEA1CB9-E5F2-6C48-8CDB-8556C7B8F838}"/>
              </a:ext>
            </a:extLst>
          </p:cNvPr>
          <p:cNvSpPr/>
          <p:nvPr/>
        </p:nvSpPr>
        <p:spPr>
          <a:xfrm>
            <a:off x="771260" y="3016723"/>
            <a:ext cx="2042275" cy="135936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40764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
          <p:cNvSpPr>
            <a:spLocks noGrp="1"/>
          </p:cNvSpPr>
          <p:nvPr>
            <p:ph type="sldNum" sz="quarter" idx="10"/>
          </p:nvPr>
        </p:nvSpPr>
        <p:spPr/>
        <p:txBody>
          <a:bodyPr/>
          <a:lstStyle/>
          <a:p>
            <a:fld id="{B84ED057-0FDF-4701-9D7A-03D2DA656030}" type="slidenum">
              <a:rPr lang="de-DE" smtClean="0"/>
              <a:pPr/>
              <a:t>1</a:t>
            </a:fld>
            <a:endParaRPr lang="de-DE" dirty="0"/>
          </a:p>
        </p:txBody>
      </p:sp>
      <p:sp>
        <p:nvSpPr>
          <p:cNvPr id="6" name="Titel"/>
          <p:cNvSpPr>
            <a:spLocks noGrp="1"/>
          </p:cNvSpPr>
          <p:nvPr>
            <p:ph type="title"/>
          </p:nvPr>
        </p:nvSpPr>
        <p:spPr/>
        <p:txBody>
          <a:bodyPr/>
          <a:lstStyle/>
          <a:p>
            <a:r>
              <a:rPr lang="de-DE" dirty="0"/>
              <a:t>Gliederung</a:t>
            </a:r>
          </a:p>
        </p:txBody>
      </p:sp>
      <p:sp>
        <p:nvSpPr>
          <p:cNvPr id="10" name="Inhaltsplatzhalter"/>
          <p:cNvSpPr>
            <a:spLocks noGrp="1"/>
          </p:cNvSpPr>
          <p:nvPr>
            <p:ph type="body" idx="1"/>
          </p:nvPr>
        </p:nvSpPr>
        <p:spPr/>
        <p:txBody>
          <a:bodyPr/>
          <a:lstStyle/>
          <a:p>
            <a:r>
              <a:rPr lang="de-DE" dirty="0"/>
              <a:t>Ausgangslage</a:t>
            </a:r>
          </a:p>
          <a:p>
            <a:r>
              <a:rPr lang="de-DE" dirty="0"/>
              <a:t>Hintergrundinformationen</a:t>
            </a:r>
          </a:p>
          <a:p>
            <a:r>
              <a:rPr lang="de-DE" dirty="0"/>
              <a:t>Webseite</a:t>
            </a:r>
          </a:p>
          <a:p>
            <a:r>
              <a:rPr lang="de-DE" dirty="0"/>
              <a:t>Weitere Informationen</a:t>
            </a:r>
          </a:p>
        </p:txBody>
      </p:sp>
    </p:spTree>
    <p:extLst>
      <p:ext uri="{BB962C8B-B14F-4D97-AF65-F5344CB8AC3E}">
        <p14:creationId xmlns:p14="http://schemas.microsoft.com/office/powerpoint/2010/main" val="3072247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19</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pikas-mi.dzlm.de</a:t>
            </a:r>
          </a:p>
        </p:txBody>
      </p:sp>
      <p:sp>
        <p:nvSpPr>
          <p:cNvPr id="8" name="Rechteck 7"/>
          <p:cNvSpPr/>
          <p:nvPr/>
        </p:nvSpPr>
        <p:spPr>
          <a:xfrm>
            <a:off x="212652" y="3413051"/>
            <a:ext cx="2583712" cy="2551814"/>
          </a:xfrm>
          <a:prstGeom prst="rect">
            <a:avLst/>
          </a:prstGeom>
          <a:solidFill>
            <a:srgbClr val="FFFFFF">
              <a:alpha val="74902"/>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Textfeld 10">
            <a:extLst>
              <a:ext uri="{FF2B5EF4-FFF2-40B4-BE49-F238E27FC236}">
                <a16:creationId xmlns:a16="http://schemas.microsoft.com/office/drawing/2014/main" id="{0F65767C-8AF2-B64C-9989-F50155C526C6}"/>
              </a:ext>
            </a:extLst>
          </p:cNvPr>
          <p:cNvSpPr txBox="1"/>
          <p:nvPr/>
        </p:nvSpPr>
        <p:spPr>
          <a:xfrm>
            <a:off x="3120700" y="1502337"/>
            <a:ext cx="3057172" cy="1200329"/>
          </a:xfrm>
          <a:prstGeom prst="rect">
            <a:avLst/>
          </a:prstGeom>
          <a:noFill/>
        </p:spPr>
        <p:txBody>
          <a:bodyPr wrap="square" rtlCol="0">
            <a:spAutoFit/>
          </a:bodyPr>
          <a:lstStyle/>
          <a:p>
            <a:pPr algn="ctr"/>
            <a:r>
              <a:rPr lang="de-DE" sz="2400" b="1" dirty="0">
                <a:solidFill>
                  <a:srgbClr val="327D87"/>
                </a:solidFill>
              </a:rPr>
              <a:t>Inklusiver Mathematikunterricht </a:t>
            </a:r>
          </a:p>
          <a:p>
            <a:pPr algn="ctr"/>
            <a:r>
              <a:rPr lang="de-DE" sz="2400" dirty="0">
                <a:solidFill>
                  <a:srgbClr val="327D87"/>
                </a:solidFill>
              </a:rPr>
              <a:t>im Fokus</a:t>
            </a:r>
          </a:p>
        </p:txBody>
      </p:sp>
      <p:pic>
        <p:nvPicPr>
          <p:cNvPr id="12" name="Grafik 11">
            <a:extLst>
              <a:ext uri="{FF2B5EF4-FFF2-40B4-BE49-F238E27FC236}">
                <a16:creationId xmlns:a16="http://schemas.microsoft.com/office/drawing/2014/main" id="{3A615744-ACFA-F449-BD72-01D5CED792A9}"/>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4" name="Grafik 13">
            <a:extLst>
              <a:ext uri="{FF2B5EF4-FFF2-40B4-BE49-F238E27FC236}">
                <a16:creationId xmlns:a16="http://schemas.microsoft.com/office/drawing/2014/main" id="{2C9910F7-F36E-7745-8B46-C92348FE499A}"/>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5" name="Grafik 14">
            <a:extLst>
              <a:ext uri="{FF2B5EF4-FFF2-40B4-BE49-F238E27FC236}">
                <a16:creationId xmlns:a16="http://schemas.microsoft.com/office/drawing/2014/main" id="{61844C7B-C99A-6D47-B3D5-313387D2448D}"/>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6" name="Grafik 15">
            <a:extLst>
              <a:ext uri="{FF2B5EF4-FFF2-40B4-BE49-F238E27FC236}">
                <a16:creationId xmlns:a16="http://schemas.microsoft.com/office/drawing/2014/main" id="{1AA41D0A-6E1F-9F47-A950-8501E14C2EEE}"/>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8" name="Grafik 17">
            <a:extLst>
              <a:ext uri="{FF2B5EF4-FFF2-40B4-BE49-F238E27FC236}">
                <a16:creationId xmlns:a16="http://schemas.microsoft.com/office/drawing/2014/main" id="{4F095EC0-BCB4-0244-9EF0-DDD992B15427}"/>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292192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8"/>
                                        </p:tgtEl>
                                        <p:attrNameLst>
                                          <p:attrName>style.opacity</p:attrName>
                                        </p:attrNameLst>
                                      </p:cBhvr>
                                      <p:to>
                                        <p:strVal val="0.5"/>
                                      </p:to>
                                    </p:set>
                                    <p:animEffect filter="image" prLst="opacity: 0.5">
                                      <p:cBhvr rctx="IE">
                                        <p:cTn id="7" dur="indefinite"/>
                                        <p:tgtEl>
                                          <p:spTgt spid="18"/>
                                        </p:tgtEl>
                                      </p:cBhvr>
                                    </p:animEffect>
                                  </p:childTnLst>
                                </p:cTn>
                              </p:par>
                              <p:par>
                                <p:cTn id="8" presetID="9" presetClass="emph" presetSubtype="0" nodeType="withEffect">
                                  <p:stCondLst>
                                    <p:cond delay="0"/>
                                  </p:stCondLst>
                                  <p:childTnLst>
                                    <p:set>
                                      <p:cBhvr>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par>
                                <p:cTn id="11" presetID="9" presetClass="emph" presetSubtype="0" nodeType="withEffect">
                                  <p:stCondLst>
                                    <p:cond delay="0"/>
                                  </p:stCondLst>
                                  <p:childTnLst>
                                    <p:set>
                                      <p:cBhvr>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par>
                                <p:cTn id="14" presetID="9" presetClass="emph" presetSubtype="0" grpId="0" nodeType="withEffect">
                                  <p:stCondLst>
                                    <p:cond delay="0"/>
                                  </p:stCondLst>
                                  <p:childTnLst>
                                    <p:set>
                                      <p:cBhvr>
                                        <p:cTn id="15" dur="indefinite"/>
                                        <p:tgtEl>
                                          <p:spTgt spid="11"/>
                                        </p:tgtEl>
                                        <p:attrNameLst>
                                          <p:attrName>style.opacity</p:attrName>
                                        </p:attrNameLst>
                                      </p:cBhvr>
                                      <p:to>
                                        <p:strVal val="0.5"/>
                                      </p:to>
                                    </p:set>
                                    <p:animEffect filter="image" prLst="opacity: 0.5">
                                      <p:cBhvr rctx="IE">
                                        <p:cTn id="16" dur="indefinite"/>
                                        <p:tgtEl>
                                          <p:spTgt spid="11"/>
                                        </p:tgtEl>
                                      </p:cBhvr>
                                    </p:animEffect>
                                  </p:childTnLst>
                                </p:cTn>
                              </p:par>
                              <p:par>
                                <p:cTn id="17" presetID="9" presetClass="emph" presetSubtype="0" nodeType="with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20</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7" name="Textplatzhalter 6"/>
          <p:cNvSpPr>
            <a:spLocks noGrp="1"/>
          </p:cNvSpPr>
          <p:nvPr>
            <p:ph type="body" sz="quarter" idx="11"/>
          </p:nvPr>
        </p:nvSpPr>
        <p:spPr/>
        <p:txBody>
          <a:bodyPr/>
          <a:lstStyle/>
          <a:p>
            <a:r>
              <a:rPr lang="de-DE" dirty="0"/>
              <a:t>pikas-mi.dzlm.de</a:t>
            </a:r>
          </a:p>
        </p:txBody>
      </p:sp>
      <p:sp>
        <p:nvSpPr>
          <p:cNvPr id="12" name="Inhaltsplatzhalter 11"/>
          <p:cNvSpPr>
            <a:spLocks noGrp="1"/>
          </p:cNvSpPr>
          <p:nvPr>
            <p:ph idx="1"/>
          </p:nvPr>
        </p:nvSpPr>
        <p:spPr/>
        <p:txBody>
          <a:bodyPr/>
          <a:lstStyle/>
          <a:p>
            <a:endParaRPr lang="de-DE"/>
          </a:p>
          <a:p>
            <a:endParaRPr lang="de-DE" dirty="0"/>
          </a:p>
        </p:txBody>
      </p:sp>
      <p:sp>
        <p:nvSpPr>
          <p:cNvPr id="2" name="Rechteck 1">
            <a:extLst>
              <a:ext uri="{FF2B5EF4-FFF2-40B4-BE49-F238E27FC236}">
                <a16:creationId xmlns:a16="http://schemas.microsoft.com/office/drawing/2014/main" id="{0EDDD4D5-06FB-3F41-8188-D2EA280B42D8}"/>
              </a:ext>
            </a:extLst>
          </p:cNvPr>
          <p:cNvSpPr/>
          <p:nvPr/>
        </p:nvSpPr>
        <p:spPr>
          <a:xfrm>
            <a:off x="3690924" y="6078842"/>
            <a:ext cx="1762149" cy="307777"/>
          </a:xfrm>
          <a:prstGeom prst="rect">
            <a:avLst/>
          </a:prstGeom>
        </p:spPr>
        <p:txBody>
          <a:bodyPr wrap="none">
            <a:spAutoFit/>
          </a:bodyPr>
          <a:lstStyle/>
          <a:p>
            <a:pPr algn="ctr"/>
            <a:r>
              <a:rPr lang="de-DE" sz="1400" dirty="0" err="1">
                <a:solidFill>
                  <a:schemeClr val="accent1"/>
                </a:solidFill>
              </a:rPr>
              <a:t>pikas-mi.dzlm.de</a:t>
            </a:r>
            <a:r>
              <a:rPr lang="de-DE" sz="1400" dirty="0">
                <a:solidFill>
                  <a:schemeClr val="accent1"/>
                </a:solidFill>
              </a:rPr>
              <a:t>/400</a:t>
            </a:r>
          </a:p>
        </p:txBody>
      </p:sp>
      <p:grpSp>
        <p:nvGrpSpPr>
          <p:cNvPr id="15" name="Gruppieren 14">
            <a:extLst>
              <a:ext uri="{FF2B5EF4-FFF2-40B4-BE49-F238E27FC236}">
                <a16:creationId xmlns:a16="http://schemas.microsoft.com/office/drawing/2014/main" id="{4CED2336-BFFF-B744-BEB5-F74E0F18D4B3}"/>
              </a:ext>
            </a:extLst>
          </p:cNvPr>
          <p:cNvGrpSpPr>
            <a:grpSpLocks noChangeAspect="1"/>
          </p:cNvGrpSpPr>
          <p:nvPr/>
        </p:nvGrpSpPr>
        <p:grpSpPr>
          <a:xfrm>
            <a:off x="2051998" y="1067106"/>
            <a:ext cx="5040000" cy="5040000"/>
            <a:chOff x="959278" y="1266822"/>
            <a:chExt cx="5525551" cy="5400001"/>
          </a:xfrm>
        </p:grpSpPr>
        <p:sp>
          <p:nvSpPr>
            <p:cNvPr id="16" name="Abgerundetes Rechteck 15">
              <a:extLst>
                <a:ext uri="{FF2B5EF4-FFF2-40B4-BE49-F238E27FC236}">
                  <a16:creationId xmlns:a16="http://schemas.microsoft.com/office/drawing/2014/main" id="{E04AD23F-F862-904C-895D-ECEEBA9BB4BA}"/>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dirty="0">
                  <a:ln>
                    <a:noFill/>
                  </a:ln>
                  <a:solidFill>
                    <a:prstClr val="black"/>
                  </a:solidFill>
                  <a:effectLst/>
                  <a:uLnTx/>
                  <a:uFillTx/>
                  <a:latin typeface="Calibri"/>
                  <a:ea typeface="+mn-ea"/>
                  <a:cs typeface="+mn-cs"/>
                </a:rPr>
                <a:t>Zentrale mathematische Inhalte für den Einsatz im inklusiven Unterricht aufbereiten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dirty="0">
                  <a:ln>
                    <a:noFill/>
                  </a:ln>
                  <a:solidFill>
                    <a:prstClr val="black"/>
                  </a:solidFill>
                  <a:effectLst/>
                  <a:uLnTx/>
                  <a:uFillTx/>
                  <a:latin typeface="Calibri"/>
                  <a:ea typeface="+mn-ea"/>
                  <a:cs typeface="+mn-cs"/>
                </a:rPr>
                <a:t>Gemeinsame Lernsituationen gestalten – </a:t>
              </a:r>
              <a:br>
                <a:rPr kumimoji="0" lang="de-DE" sz="1900" b="0" i="0" u="none" strike="noStrike" kern="0" cap="none" spc="0" normalizeH="0" baseline="0" noProof="0" dirty="0">
                  <a:ln>
                    <a:noFill/>
                  </a:ln>
                  <a:solidFill>
                    <a:prstClr val="black"/>
                  </a:solidFill>
                  <a:effectLst/>
                  <a:uLnTx/>
                  <a:uFillTx/>
                  <a:latin typeface="Calibri"/>
                  <a:ea typeface="+mn-ea"/>
                  <a:cs typeface="+mn-cs"/>
                </a:rPr>
              </a:br>
              <a:r>
                <a:rPr kumimoji="0" lang="de-DE" sz="1900" b="0" i="0" u="none" strike="noStrike" kern="0" cap="none" spc="0" normalizeH="0" baseline="0" noProof="0" dirty="0">
                  <a:ln>
                    <a:noFill/>
                  </a:ln>
                  <a:solidFill>
                    <a:prstClr val="black"/>
                  </a:solidFill>
                  <a:effectLst/>
                  <a:uLnTx/>
                  <a:uFillTx/>
                  <a:latin typeface="Calibri"/>
                  <a:ea typeface="+mn-ea"/>
                  <a:cs typeface="+mn-cs"/>
                </a:rPr>
                <a:t>durch die Adaption grundlegender Aufgabenstellungen und mit Ideen zu individuellen Unterstützungsmaßnahmen </a:t>
              </a:r>
              <a:br>
                <a:rPr kumimoji="0" lang="de-DE" sz="1900" b="0" i="0" u="none" strike="noStrike" kern="0" cap="none" spc="0" normalizeH="0" baseline="0" noProof="0" dirty="0">
                  <a:ln>
                    <a:noFill/>
                  </a:ln>
                  <a:solidFill>
                    <a:prstClr val="black"/>
                  </a:solidFill>
                  <a:effectLst/>
                  <a:uLnTx/>
                  <a:uFillTx/>
                  <a:latin typeface="Calibri"/>
                  <a:ea typeface="+mn-ea"/>
                  <a:cs typeface="+mn-cs"/>
                </a:rPr>
              </a:br>
              <a:r>
                <a:rPr lang="de-DE" sz="1900" kern="0" dirty="0">
                  <a:solidFill>
                    <a:prstClr val="white">
                      <a:lumMod val="50000"/>
                    </a:prstClr>
                  </a:solidFill>
                  <a:latin typeface="Calibri"/>
                </a:rPr>
                <a:t>und zur Einbindung digitaler Medien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endParaRPr kumimoji="0" lang="de-DE" sz="1900" b="0" i="0" u="none" strike="noStrike" kern="0" cap="none" spc="0" normalizeH="0" baseline="0" noProof="0" dirty="0">
                <a:ln>
                  <a:noFill/>
                </a:ln>
                <a:solidFill>
                  <a:prstClr val="black"/>
                </a:solidFill>
                <a:effectLst/>
                <a:uLnTx/>
                <a:uFillTx/>
                <a:latin typeface="Calibri"/>
                <a:ea typeface="+mn-ea"/>
                <a:cs typeface="+mn-cs"/>
              </a:endParaRPr>
            </a:p>
            <a:p>
              <a:pPr marL="0" marR="0" lvl="0" indent="0" defTabSz="914400" eaLnBrk="1" fontAlgn="auto" latinLnBrk="0" hangingPunct="1">
                <a:lnSpc>
                  <a:spcPct val="100000"/>
                </a:lnSpc>
                <a:spcBef>
                  <a:spcPts val="0"/>
                </a:spcBef>
                <a:spcAft>
                  <a:spcPts val="0"/>
                </a:spcAft>
                <a:buClr>
                  <a:srgbClr val="327D87"/>
                </a:buClr>
                <a:buSzTx/>
                <a:buFontTx/>
                <a:buNone/>
                <a:tabLst/>
                <a:defRPr/>
              </a:pPr>
              <a:r>
                <a:rPr kumimoji="0" lang="de-DE" sz="1900" b="1" i="0" u="none" strike="noStrike" kern="0" cap="none" spc="0" normalizeH="0" baseline="0" noProof="0" dirty="0">
                  <a:ln>
                    <a:noFill/>
                  </a:ln>
                  <a:solidFill>
                    <a:prstClr val="black"/>
                  </a:solidFill>
                  <a:effectLst/>
                  <a:uLnTx/>
                  <a:uFillTx/>
                  <a:latin typeface="Calibri"/>
                  <a:ea typeface="+mn-ea"/>
                  <a:cs typeface="+mn-cs"/>
                </a:rPr>
                <a:t>Unterthemen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dirty="0">
                  <a:ln>
                    <a:noFill/>
                  </a:ln>
                  <a:solidFill>
                    <a:prstClr val="black"/>
                  </a:solidFill>
                  <a:effectLst/>
                  <a:uLnTx/>
                  <a:uFillTx/>
                  <a:latin typeface="Calibri"/>
                  <a:ea typeface="+mn-ea"/>
                  <a:cs typeface="+mn-cs"/>
                </a:rPr>
                <a:t>Unterricht differenzsensibel planen</a:t>
              </a:r>
            </a:p>
            <a:p>
              <a:pPr marL="285750" marR="0" lvl="0" indent="-285750" defTabSz="914400" eaLnBrk="1" fontAlgn="auto" latinLnBrk="0" hangingPunct="1">
                <a:lnSpc>
                  <a:spcPct val="100000"/>
                </a:lnSpc>
                <a:spcBef>
                  <a:spcPts val="0"/>
                </a:spcBef>
                <a:spcAft>
                  <a:spcPts val="0"/>
                </a:spcAft>
                <a:buClr>
                  <a:srgbClr val="327D87"/>
                </a:buClr>
                <a:buSzTx/>
                <a:buFont typeface="Wingdings" pitchFamily="2" charset="2"/>
                <a:buChar char="§"/>
                <a:tabLst/>
                <a:defRPr/>
              </a:pPr>
              <a:r>
                <a:rPr kumimoji="0" lang="de-DE" sz="1900" b="0" i="0" u="none" strike="noStrike" kern="0" cap="none" spc="0" normalizeH="0" baseline="0" noProof="0" dirty="0">
                  <a:ln>
                    <a:noFill/>
                  </a:ln>
                  <a:solidFill>
                    <a:prstClr val="black"/>
                  </a:solidFill>
                  <a:effectLst/>
                  <a:uLnTx/>
                  <a:uFillTx/>
                  <a:latin typeface="Calibri"/>
                  <a:ea typeface="+mn-ea"/>
                  <a:cs typeface="+mn-cs"/>
                </a:rPr>
                <a:t>Zentrale Themen aus dem Lehrplan (Zahl-, Stellenwert- und Operationsvorstellungen, Zahlen- und Ziffernrechnen, Größenvorstellungen...) konkret umsetzen</a:t>
              </a:r>
            </a:p>
          </p:txBody>
        </p:sp>
        <p:sp>
          <p:nvSpPr>
            <p:cNvPr id="24" name="Abgerundetes Rechteck 14">
              <a:extLst>
                <a:ext uri="{FF2B5EF4-FFF2-40B4-BE49-F238E27FC236}">
                  <a16:creationId xmlns:a16="http://schemas.microsoft.com/office/drawing/2014/main" id="{F4F773AA-E756-5B42-B94E-73B3A47BA0E4}"/>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a:ea typeface="+mn-ea"/>
                  <a:cs typeface="+mn-cs"/>
                </a:rPr>
                <a:t>Inhalte</a:t>
              </a:r>
            </a:p>
          </p:txBody>
        </p:sp>
      </p:grpSp>
    </p:spTree>
    <p:extLst>
      <p:ext uri="{BB962C8B-B14F-4D97-AF65-F5344CB8AC3E}">
        <p14:creationId xmlns:p14="http://schemas.microsoft.com/office/powerpoint/2010/main" val="1750129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21</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Inhalte</a:t>
            </a:r>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3" name="Textfeld 2"/>
          <p:cNvSpPr txBox="1"/>
          <p:nvPr/>
        </p:nvSpPr>
        <p:spPr>
          <a:xfrm>
            <a:off x="2488017" y="6025677"/>
            <a:ext cx="4167963" cy="307777"/>
          </a:xfrm>
          <a:prstGeom prst="rect">
            <a:avLst/>
          </a:prstGeom>
          <a:noFill/>
        </p:spPr>
        <p:txBody>
          <a:bodyPr wrap="square" rtlCol="0">
            <a:spAutoFit/>
          </a:bodyPr>
          <a:lstStyle/>
          <a:p>
            <a:pPr algn="ctr"/>
            <a:r>
              <a:rPr lang="de-DE" sz="1400" dirty="0" err="1">
                <a:solidFill>
                  <a:schemeClr val="accent1"/>
                </a:solidFill>
              </a:rPr>
              <a:t>pikas-mi.dzlm.de</a:t>
            </a:r>
            <a:r>
              <a:rPr lang="de-DE" sz="1400" dirty="0">
                <a:solidFill>
                  <a:schemeClr val="accent1"/>
                </a:solidFill>
              </a:rPr>
              <a:t>/32</a:t>
            </a:r>
            <a:endParaRPr lang="de-DE" sz="1400" b="1" dirty="0">
              <a:solidFill>
                <a:schemeClr val="accent1"/>
              </a:solidFill>
            </a:endParaRPr>
          </a:p>
        </p:txBody>
      </p:sp>
      <p:pic>
        <p:nvPicPr>
          <p:cNvPr id="4" name="Grafik 3">
            <a:extLst>
              <a:ext uri="{FF2B5EF4-FFF2-40B4-BE49-F238E27FC236}">
                <a16:creationId xmlns:a16="http://schemas.microsoft.com/office/drawing/2014/main" id="{483EB956-75D5-9B47-A4F7-F1140E517B95}"/>
              </a:ext>
            </a:extLst>
          </p:cNvPr>
          <p:cNvPicPr>
            <a:picLocks noChangeAspect="1"/>
          </p:cNvPicPr>
          <p:nvPr/>
        </p:nvPicPr>
        <p:blipFill>
          <a:blip r:embed="rId3"/>
          <a:srcRect t="1521" b="1521"/>
          <a:stretch/>
        </p:blipFill>
        <p:spPr>
          <a:xfrm>
            <a:off x="579120" y="1162044"/>
            <a:ext cx="8290579" cy="4781555"/>
          </a:xfrm>
          <a:prstGeom prst="rect">
            <a:avLst/>
          </a:prstGeom>
        </p:spPr>
      </p:pic>
      <p:sp>
        <p:nvSpPr>
          <p:cNvPr id="19" name="Abgerundetes Rechteck 18"/>
          <p:cNvSpPr/>
          <p:nvPr/>
        </p:nvSpPr>
        <p:spPr>
          <a:xfrm>
            <a:off x="1666240" y="2994597"/>
            <a:ext cx="1676211" cy="2268284"/>
          </a:xfrm>
          <a:prstGeom prst="roundRect">
            <a:avLst>
              <a:gd name="adj" fmla="val 0"/>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597699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22</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Inhalte</a:t>
            </a:r>
            <a:endParaRPr lang="de-DE" dirty="0"/>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Textfeld 10"/>
          <p:cNvSpPr txBox="1"/>
          <p:nvPr/>
        </p:nvSpPr>
        <p:spPr>
          <a:xfrm>
            <a:off x="2530549" y="5943600"/>
            <a:ext cx="4167963" cy="307777"/>
          </a:xfrm>
          <a:prstGeom prst="rect">
            <a:avLst/>
          </a:prstGeom>
          <a:noFill/>
        </p:spPr>
        <p:txBody>
          <a:bodyPr wrap="square" rtlCol="0">
            <a:spAutoFit/>
          </a:bodyPr>
          <a:lstStyle/>
          <a:p>
            <a:pPr algn="ctr"/>
            <a:r>
              <a:rPr lang="de-DE" sz="1400" dirty="0" err="1">
                <a:solidFill>
                  <a:schemeClr val="accent1"/>
                </a:solidFill>
              </a:rPr>
              <a:t>pikas-mi.dzlm.de</a:t>
            </a:r>
            <a:r>
              <a:rPr lang="de-DE" sz="1400" dirty="0">
                <a:solidFill>
                  <a:schemeClr val="accent1"/>
                </a:solidFill>
              </a:rPr>
              <a:t>/129</a:t>
            </a:r>
            <a:endParaRPr lang="de-DE" sz="1400" b="1" dirty="0">
              <a:solidFill>
                <a:schemeClr val="accent1"/>
              </a:solidFill>
            </a:endParaRPr>
          </a:p>
        </p:txBody>
      </p:sp>
      <p:pic>
        <p:nvPicPr>
          <p:cNvPr id="3" name="Grafik 2">
            <a:extLst>
              <a:ext uri="{FF2B5EF4-FFF2-40B4-BE49-F238E27FC236}">
                <a16:creationId xmlns:a16="http://schemas.microsoft.com/office/drawing/2014/main" id="{CA670EBA-4495-0F41-87B9-D93FEB11A0B3}"/>
              </a:ext>
            </a:extLst>
          </p:cNvPr>
          <p:cNvPicPr>
            <a:picLocks noChangeAspect="1"/>
          </p:cNvPicPr>
          <p:nvPr/>
        </p:nvPicPr>
        <p:blipFill rotWithShape="1">
          <a:blip r:embed="rId3"/>
          <a:srcRect b="33915"/>
          <a:stretch/>
        </p:blipFill>
        <p:spPr>
          <a:xfrm>
            <a:off x="538480" y="1138605"/>
            <a:ext cx="8331219" cy="4804995"/>
          </a:xfrm>
          <a:prstGeom prst="rect">
            <a:avLst/>
          </a:prstGeom>
        </p:spPr>
      </p:pic>
      <p:sp>
        <p:nvSpPr>
          <p:cNvPr id="9" name="Rechteck 8">
            <a:extLst>
              <a:ext uri="{FF2B5EF4-FFF2-40B4-BE49-F238E27FC236}">
                <a16:creationId xmlns:a16="http://schemas.microsoft.com/office/drawing/2014/main" id="{27811EDC-5A67-F447-A9F8-AF148AF90137}"/>
              </a:ext>
            </a:extLst>
          </p:cNvPr>
          <p:cNvSpPr/>
          <p:nvPr/>
        </p:nvSpPr>
        <p:spPr>
          <a:xfrm>
            <a:off x="644919" y="3375215"/>
            <a:ext cx="2058088" cy="1508284"/>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906893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23</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Inhalte</a:t>
            </a:r>
            <a:endParaRPr lang="de-DE" dirty="0"/>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Textfeld 10"/>
          <p:cNvSpPr txBox="1"/>
          <p:nvPr/>
        </p:nvSpPr>
        <p:spPr>
          <a:xfrm>
            <a:off x="2530549" y="5943600"/>
            <a:ext cx="4167963" cy="307777"/>
          </a:xfrm>
          <a:prstGeom prst="rect">
            <a:avLst/>
          </a:prstGeom>
          <a:noFill/>
        </p:spPr>
        <p:txBody>
          <a:bodyPr wrap="square" rtlCol="0">
            <a:spAutoFit/>
          </a:bodyPr>
          <a:lstStyle/>
          <a:p>
            <a:pPr algn="ctr"/>
            <a:r>
              <a:rPr lang="de-DE" sz="1400" dirty="0" err="1">
                <a:solidFill>
                  <a:schemeClr val="accent1"/>
                </a:solidFill>
              </a:rPr>
              <a:t>pikas-mi.dzlm.de</a:t>
            </a:r>
            <a:r>
              <a:rPr lang="de-DE" sz="1400" dirty="0">
                <a:solidFill>
                  <a:schemeClr val="accent1"/>
                </a:solidFill>
              </a:rPr>
              <a:t>/340</a:t>
            </a:r>
            <a:endParaRPr lang="de-DE" sz="1400" b="1" dirty="0">
              <a:solidFill>
                <a:schemeClr val="accent1"/>
              </a:solidFill>
            </a:endParaRPr>
          </a:p>
        </p:txBody>
      </p:sp>
      <p:pic>
        <p:nvPicPr>
          <p:cNvPr id="5" name="Grafik 4">
            <a:extLst>
              <a:ext uri="{FF2B5EF4-FFF2-40B4-BE49-F238E27FC236}">
                <a16:creationId xmlns:a16="http://schemas.microsoft.com/office/drawing/2014/main" id="{5E9182A5-3B86-4D4D-8F04-5C3109C7C9A6}"/>
              </a:ext>
            </a:extLst>
          </p:cNvPr>
          <p:cNvPicPr>
            <a:picLocks noChangeAspect="1"/>
          </p:cNvPicPr>
          <p:nvPr/>
        </p:nvPicPr>
        <p:blipFill>
          <a:blip r:embed="rId3"/>
          <a:stretch>
            <a:fillRect/>
          </a:stretch>
        </p:blipFill>
        <p:spPr>
          <a:xfrm>
            <a:off x="568960" y="1180043"/>
            <a:ext cx="7015548" cy="4763557"/>
          </a:xfrm>
          <a:prstGeom prst="rect">
            <a:avLst/>
          </a:prstGeom>
        </p:spPr>
      </p:pic>
      <p:sp>
        <p:nvSpPr>
          <p:cNvPr id="9" name="Rechteck 8">
            <a:extLst>
              <a:ext uri="{FF2B5EF4-FFF2-40B4-BE49-F238E27FC236}">
                <a16:creationId xmlns:a16="http://schemas.microsoft.com/office/drawing/2014/main" id="{27811EDC-5A67-F447-A9F8-AF148AF90137}"/>
              </a:ext>
            </a:extLst>
          </p:cNvPr>
          <p:cNvSpPr/>
          <p:nvPr/>
        </p:nvSpPr>
        <p:spPr>
          <a:xfrm>
            <a:off x="568960" y="1597214"/>
            <a:ext cx="1778000" cy="2730945"/>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2" name="Rechteck 11">
            <a:extLst>
              <a:ext uri="{FF2B5EF4-FFF2-40B4-BE49-F238E27FC236}">
                <a16:creationId xmlns:a16="http://schemas.microsoft.com/office/drawing/2014/main" id="{54A17660-23AF-7541-AC2C-E6752E09DA05}"/>
              </a:ext>
            </a:extLst>
          </p:cNvPr>
          <p:cNvSpPr/>
          <p:nvPr/>
        </p:nvSpPr>
        <p:spPr>
          <a:xfrm>
            <a:off x="568960" y="2692233"/>
            <a:ext cx="1778000" cy="349160"/>
          </a:xfrm>
          <a:prstGeom prst="rect">
            <a:avLst/>
          </a:prstGeom>
          <a:solidFill>
            <a:srgbClr val="0E7270">
              <a:tint val="66000"/>
              <a:satMod val="160000"/>
              <a:alpha val="50000"/>
            </a:srgb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3897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4D52B622-1964-A94F-8478-286C8725BD1A}"/>
              </a:ext>
            </a:extLst>
          </p:cNvPr>
          <p:cNvPicPr>
            <a:picLocks noChangeAspect="1"/>
          </p:cNvPicPr>
          <p:nvPr/>
        </p:nvPicPr>
        <p:blipFill>
          <a:blip r:embed="rId3"/>
          <a:stretch>
            <a:fillRect/>
          </a:stretch>
        </p:blipFill>
        <p:spPr>
          <a:xfrm>
            <a:off x="2258834" y="2484528"/>
            <a:ext cx="4626329" cy="2390270"/>
          </a:xfrm>
          <a:prstGeom prst="rect">
            <a:avLst/>
          </a:prstGeom>
        </p:spPr>
      </p:pic>
      <p:sp>
        <p:nvSpPr>
          <p:cNvPr id="13" name="Foliennummernplatzhalter 12"/>
          <p:cNvSpPr>
            <a:spLocks noGrp="1"/>
          </p:cNvSpPr>
          <p:nvPr>
            <p:ph type="sldNum" sz="quarter" idx="10"/>
          </p:nvPr>
        </p:nvSpPr>
        <p:spPr/>
        <p:txBody>
          <a:bodyPr/>
          <a:lstStyle/>
          <a:p>
            <a:fld id="{B84ED057-0FDF-4701-9D7A-03D2DA656030}" type="slidenum">
              <a:rPr lang="de-DE" smtClean="0"/>
              <a:pPr/>
              <a:t>24</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Inhalte</a:t>
            </a:r>
            <a:endParaRPr lang="de-DE" dirty="0"/>
          </a:p>
        </p:txBody>
      </p:sp>
      <p:grpSp>
        <p:nvGrpSpPr>
          <p:cNvPr id="47" name="Gruppieren 46">
            <a:extLst>
              <a:ext uri="{FF2B5EF4-FFF2-40B4-BE49-F238E27FC236}">
                <a16:creationId xmlns:a16="http://schemas.microsoft.com/office/drawing/2014/main" id="{E67FECF0-CB89-AF49-A1AB-924AE82CB779}"/>
              </a:ext>
            </a:extLst>
          </p:cNvPr>
          <p:cNvGrpSpPr/>
          <p:nvPr/>
        </p:nvGrpSpPr>
        <p:grpSpPr>
          <a:xfrm>
            <a:off x="5200650" y="2362608"/>
            <a:ext cx="2435773" cy="448366"/>
            <a:chOff x="5200650" y="2362608"/>
            <a:chExt cx="2435773" cy="448366"/>
          </a:xfrm>
        </p:grpSpPr>
        <p:sp>
          <p:nvSpPr>
            <p:cNvPr id="12" name="Textfeld 11"/>
            <p:cNvSpPr txBox="1"/>
            <p:nvPr/>
          </p:nvSpPr>
          <p:spPr>
            <a:xfrm>
              <a:off x="6373149" y="2362608"/>
              <a:ext cx="1263274" cy="369332"/>
            </a:xfrm>
            <a:prstGeom prst="rect">
              <a:avLst/>
            </a:prstGeom>
            <a:solidFill>
              <a:schemeClr val="bg1"/>
            </a:solidFill>
            <a:ln w="22225">
              <a:solidFill>
                <a:srgbClr val="0E7270"/>
              </a:solidFill>
            </a:ln>
          </p:spPr>
          <p:txBody>
            <a:bodyPr wrap="square" rtlCol="0">
              <a:spAutoFit/>
            </a:bodyPr>
            <a:lstStyle/>
            <a:p>
              <a:r>
                <a:rPr lang="de-DE" b="1" dirty="0"/>
                <a:t>Reduktion </a:t>
              </a:r>
            </a:p>
          </p:txBody>
        </p:sp>
        <p:cxnSp>
          <p:nvCxnSpPr>
            <p:cNvPr id="23" name="Gerade Verbindung mit Pfeil 22"/>
            <p:cNvCxnSpPr>
              <a:cxnSpLocks/>
              <a:stCxn id="12" idx="1"/>
            </p:cNvCxnSpPr>
            <p:nvPr/>
          </p:nvCxnSpPr>
          <p:spPr>
            <a:xfrm flipH="1">
              <a:off x="5200650" y="2547274"/>
              <a:ext cx="1172499" cy="263700"/>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48" name="Gruppieren 47">
            <a:extLst>
              <a:ext uri="{FF2B5EF4-FFF2-40B4-BE49-F238E27FC236}">
                <a16:creationId xmlns:a16="http://schemas.microsoft.com/office/drawing/2014/main" id="{E789DFE9-D8FE-B64C-9418-8ACEBA32D4D4}"/>
              </a:ext>
            </a:extLst>
          </p:cNvPr>
          <p:cNvGrpSpPr/>
          <p:nvPr/>
        </p:nvGrpSpPr>
        <p:grpSpPr>
          <a:xfrm>
            <a:off x="5200650" y="4019550"/>
            <a:ext cx="2435773" cy="1163415"/>
            <a:chOff x="5200650" y="4019550"/>
            <a:chExt cx="2435773" cy="1163415"/>
          </a:xfrm>
        </p:grpSpPr>
        <p:sp>
          <p:nvSpPr>
            <p:cNvPr id="16" name="Textfeld 15"/>
            <p:cNvSpPr txBox="1"/>
            <p:nvPr/>
          </p:nvSpPr>
          <p:spPr>
            <a:xfrm>
              <a:off x="6295956" y="4810470"/>
              <a:ext cx="1340467" cy="372495"/>
            </a:xfrm>
            <a:prstGeom prst="rect">
              <a:avLst/>
            </a:prstGeom>
            <a:solidFill>
              <a:schemeClr val="bg1"/>
            </a:solidFill>
            <a:ln w="22225">
              <a:solidFill>
                <a:srgbClr val="0E7270"/>
              </a:solidFill>
            </a:ln>
          </p:spPr>
          <p:txBody>
            <a:bodyPr wrap="square" rtlCol="0">
              <a:spAutoFit/>
            </a:bodyPr>
            <a:lstStyle/>
            <a:p>
              <a:r>
                <a:rPr lang="de-DE" b="1" dirty="0"/>
                <a:t>Erweiterung </a:t>
              </a:r>
            </a:p>
          </p:txBody>
        </p:sp>
        <p:cxnSp>
          <p:nvCxnSpPr>
            <p:cNvPr id="25" name="Gerade Verbindung mit Pfeil 24"/>
            <p:cNvCxnSpPr>
              <a:cxnSpLocks/>
              <a:stCxn id="16" idx="1"/>
            </p:cNvCxnSpPr>
            <p:nvPr/>
          </p:nvCxnSpPr>
          <p:spPr>
            <a:xfrm flipH="1" flipV="1">
              <a:off x="5200650" y="4019550"/>
              <a:ext cx="1095306" cy="977168"/>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46" name="Gruppieren 45">
            <a:extLst>
              <a:ext uri="{FF2B5EF4-FFF2-40B4-BE49-F238E27FC236}">
                <a16:creationId xmlns:a16="http://schemas.microsoft.com/office/drawing/2014/main" id="{90B55EA8-6D1B-E44C-BA1A-49D62B3101B3}"/>
              </a:ext>
            </a:extLst>
          </p:cNvPr>
          <p:cNvGrpSpPr/>
          <p:nvPr/>
        </p:nvGrpSpPr>
        <p:grpSpPr>
          <a:xfrm>
            <a:off x="251520" y="4699644"/>
            <a:ext cx="2872680" cy="1403532"/>
            <a:chOff x="251520" y="4699644"/>
            <a:chExt cx="2872680" cy="1403532"/>
          </a:xfrm>
        </p:grpSpPr>
        <p:sp>
          <p:nvSpPr>
            <p:cNvPr id="17" name="Textfeld 16"/>
            <p:cNvSpPr txBox="1"/>
            <p:nvPr/>
          </p:nvSpPr>
          <p:spPr>
            <a:xfrm>
              <a:off x="251520" y="5179846"/>
              <a:ext cx="1848713" cy="923330"/>
            </a:xfrm>
            <a:prstGeom prst="rect">
              <a:avLst/>
            </a:prstGeom>
            <a:solidFill>
              <a:schemeClr val="bg1"/>
            </a:solidFill>
            <a:ln w="22225">
              <a:solidFill>
                <a:srgbClr val="0E7270"/>
              </a:solidFill>
            </a:ln>
          </p:spPr>
          <p:txBody>
            <a:bodyPr wrap="square" rtlCol="0">
              <a:spAutoFit/>
            </a:bodyPr>
            <a:lstStyle/>
            <a:p>
              <a:r>
                <a:rPr lang="de-DE" b="1" dirty="0"/>
                <a:t>Möglichkeiten individueller Unterstützung</a:t>
              </a:r>
            </a:p>
          </p:txBody>
        </p:sp>
        <p:cxnSp>
          <p:nvCxnSpPr>
            <p:cNvPr id="20" name="Gerade Verbindung mit Pfeil 19"/>
            <p:cNvCxnSpPr>
              <a:cxnSpLocks/>
              <a:stCxn id="17" idx="0"/>
            </p:cNvCxnSpPr>
            <p:nvPr/>
          </p:nvCxnSpPr>
          <p:spPr>
            <a:xfrm flipV="1">
              <a:off x="1175877" y="4699644"/>
              <a:ext cx="1948323" cy="48020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grpSp>
        <p:nvGrpSpPr>
          <p:cNvPr id="45" name="Gruppieren 44">
            <a:extLst>
              <a:ext uri="{FF2B5EF4-FFF2-40B4-BE49-F238E27FC236}">
                <a16:creationId xmlns:a16="http://schemas.microsoft.com/office/drawing/2014/main" id="{810ABAD8-9380-4545-97D8-3EC21C9990FB}"/>
              </a:ext>
            </a:extLst>
          </p:cNvPr>
          <p:cNvGrpSpPr/>
          <p:nvPr/>
        </p:nvGrpSpPr>
        <p:grpSpPr>
          <a:xfrm>
            <a:off x="251520" y="1196752"/>
            <a:ext cx="2600781" cy="2151136"/>
            <a:chOff x="251520" y="1196752"/>
            <a:chExt cx="2600781" cy="2151136"/>
          </a:xfrm>
        </p:grpSpPr>
        <p:sp>
          <p:nvSpPr>
            <p:cNvPr id="11" name="Textfeld 10"/>
            <p:cNvSpPr txBox="1"/>
            <p:nvPr/>
          </p:nvSpPr>
          <p:spPr>
            <a:xfrm>
              <a:off x="251520" y="1196752"/>
              <a:ext cx="1848713" cy="861774"/>
            </a:xfrm>
            <a:prstGeom prst="rect">
              <a:avLst/>
            </a:prstGeom>
            <a:solidFill>
              <a:schemeClr val="bg1"/>
            </a:solidFill>
            <a:ln w="22225">
              <a:solidFill>
                <a:srgbClr val="0E7270"/>
              </a:solidFill>
            </a:ln>
          </p:spPr>
          <p:txBody>
            <a:bodyPr wrap="square" rtlCol="0">
              <a:spAutoFit/>
            </a:bodyPr>
            <a:lstStyle/>
            <a:p>
              <a:r>
                <a:rPr lang="de-DE" b="1" dirty="0"/>
                <a:t>Basisaufgabe </a:t>
              </a:r>
            </a:p>
            <a:p>
              <a:r>
                <a:rPr lang="de-DE" sz="1600" dirty="0"/>
                <a:t>und vertiefende </a:t>
              </a:r>
            </a:p>
            <a:p>
              <a:r>
                <a:rPr lang="de-DE" sz="1600" dirty="0"/>
                <a:t>Aufgabenstellungen</a:t>
              </a:r>
            </a:p>
          </p:txBody>
        </p:sp>
        <p:cxnSp>
          <p:nvCxnSpPr>
            <p:cNvPr id="33" name="Gerade Verbindung mit Pfeil 32"/>
            <p:cNvCxnSpPr>
              <a:cxnSpLocks/>
              <a:stCxn id="11" idx="2"/>
            </p:cNvCxnSpPr>
            <p:nvPr/>
          </p:nvCxnSpPr>
          <p:spPr>
            <a:xfrm>
              <a:off x="1175877" y="2058526"/>
              <a:ext cx="1676424" cy="128936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21" name="Rechteck 20">
            <a:extLst>
              <a:ext uri="{FF2B5EF4-FFF2-40B4-BE49-F238E27FC236}">
                <a16:creationId xmlns:a16="http://schemas.microsoft.com/office/drawing/2014/main" id="{85D19EE7-9214-7244-BF37-763BBED16D25}"/>
              </a:ext>
            </a:extLst>
          </p:cNvPr>
          <p:cNvSpPr/>
          <p:nvPr/>
        </p:nvSpPr>
        <p:spPr>
          <a:xfrm>
            <a:off x="3469709" y="6121155"/>
            <a:ext cx="2204578" cy="307777"/>
          </a:xfrm>
          <a:prstGeom prst="rect">
            <a:avLst/>
          </a:prstGeom>
        </p:spPr>
        <p:txBody>
          <a:bodyPr wrap="none">
            <a:spAutoFit/>
          </a:bodyPr>
          <a:lstStyle/>
          <a:p>
            <a:pPr algn="ctr"/>
            <a:r>
              <a:rPr lang="de-DE" sz="1400" dirty="0" err="1">
                <a:solidFill>
                  <a:schemeClr val="accent1"/>
                </a:solidFill>
              </a:rPr>
              <a:t>pikas-mi.dzlm.de</a:t>
            </a:r>
            <a:r>
              <a:rPr lang="de-DE" sz="1400" dirty="0">
                <a:solidFill>
                  <a:schemeClr val="accent1"/>
                </a:solidFill>
              </a:rPr>
              <a:t>/</a:t>
            </a:r>
            <a:r>
              <a:rPr lang="de-DE" sz="1400" dirty="0" err="1">
                <a:solidFill>
                  <a:schemeClr val="accent1"/>
                </a:solidFill>
              </a:rPr>
              <a:t>node</a:t>
            </a:r>
            <a:r>
              <a:rPr lang="de-DE" sz="1400" dirty="0">
                <a:solidFill>
                  <a:schemeClr val="accent1"/>
                </a:solidFill>
              </a:rPr>
              <a:t>/629</a:t>
            </a:r>
          </a:p>
        </p:txBody>
      </p:sp>
      <p:sp>
        <p:nvSpPr>
          <p:cNvPr id="26" name="Textfeld 25">
            <a:extLst>
              <a:ext uri="{FF2B5EF4-FFF2-40B4-BE49-F238E27FC236}">
                <a16:creationId xmlns:a16="http://schemas.microsoft.com/office/drawing/2014/main" id="{076105B8-341A-5742-BCCE-602083F0609E}"/>
              </a:ext>
            </a:extLst>
          </p:cNvPr>
          <p:cNvSpPr txBox="1"/>
          <p:nvPr/>
        </p:nvSpPr>
        <p:spPr>
          <a:xfrm>
            <a:off x="2100233" y="340456"/>
            <a:ext cx="4874836" cy="369332"/>
          </a:xfrm>
          <a:prstGeom prst="rect">
            <a:avLst/>
          </a:prstGeom>
          <a:solidFill>
            <a:schemeClr val="bg1"/>
          </a:solidFill>
          <a:ln w="22225">
            <a:noFill/>
          </a:ln>
        </p:spPr>
        <p:txBody>
          <a:bodyPr wrap="square" rtlCol="0">
            <a:spAutoFit/>
          </a:bodyPr>
          <a:lstStyle/>
          <a:p>
            <a:pPr algn="ctr"/>
            <a:r>
              <a:rPr lang="de-DE" b="1" dirty="0">
                <a:solidFill>
                  <a:srgbClr val="0E7270"/>
                </a:solidFill>
              </a:rPr>
              <a:t>AUFGABENSTELLUNG KOMPAKT</a:t>
            </a:r>
          </a:p>
        </p:txBody>
      </p:sp>
    </p:spTree>
    <p:extLst>
      <p:ext uri="{BB962C8B-B14F-4D97-AF65-F5344CB8AC3E}">
        <p14:creationId xmlns:p14="http://schemas.microsoft.com/office/powerpoint/2010/main" val="402206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feld 27">
            <a:extLst>
              <a:ext uri="{FF2B5EF4-FFF2-40B4-BE49-F238E27FC236}">
                <a16:creationId xmlns:a16="http://schemas.microsoft.com/office/drawing/2014/main" id="{EB11B322-D984-384C-82A3-66DB01A7AF5C}"/>
              </a:ext>
            </a:extLst>
          </p:cNvPr>
          <p:cNvSpPr txBox="1"/>
          <p:nvPr/>
        </p:nvSpPr>
        <p:spPr>
          <a:xfrm>
            <a:off x="2100233" y="340456"/>
            <a:ext cx="4874836" cy="646331"/>
          </a:xfrm>
          <a:prstGeom prst="rect">
            <a:avLst/>
          </a:prstGeom>
          <a:solidFill>
            <a:schemeClr val="bg1"/>
          </a:solidFill>
          <a:ln w="22225">
            <a:noFill/>
          </a:ln>
        </p:spPr>
        <p:txBody>
          <a:bodyPr wrap="square" rtlCol="0">
            <a:spAutoFit/>
          </a:bodyPr>
          <a:lstStyle/>
          <a:p>
            <a:pPr algn="ctr"/>
            <a:r>
              <a:rPr lang="de-DE" b="1" dirty="0">
                <a:solidFill>
                  <a:srgbClr val="0E7270"/>
                </a:solidFill>
              </a:rPr>
              <a:t>AUFGABENSTELLUNG KOMPAKT</a:t>
            </a:r>
          </a:p>
          <a:p>
            <a:pPr algn="ctr"/>
            <a:r>
              <a:rPr lang="de-DE" b="1" dirty="0">
                <a:solidFill>
                  <a:srgbClr val="0E7270"/>
                </a:solidFill>
              </a:rPr>
              <a:t>„MUSTER LEGEN“</a:t>
            </a:r>
            <a:endParaRPr lang="de-DE" dirty="0">
              <a:solidFill>
                <a:srgbClr val="0E7270"/>
              </a:solidFill>
            </a:endParaRPr>
          </a:p>
        </p:txBody>
      </p:sp>
      <p:pic>
        <p:nvPicPr>
          <p:cNvPr id="24" name="Grafik 23">
            <a:extLst>
              <a:ext uri="{FF2B5EF4-FFF2-40B4-BE49-F238E27FC236}">
                <a16:creationId xmlns:a16="http://schemas.microsoft.com/office/drawing/2014/main" id="{C889F621-1D4C-EE43-AEA1-C11EB9D61236}"/>
              </a:ext>
            </a:extLst>
          </p:cNvPr>
          <p:cNvPicPr>
            <a:picLocks noChangeAspect="1"/>
          </p:cNvPicPr>
          <p:nvPr/>
        </p:nvPicPr>
        <p:blipFill>
          <a:blip r:embed="rId3"/>
          <a:stretch>
            <a:fillRect/>
          </a:stretch>
        </p:blipFill>
        <p:spPr>
          <a:xfrm>
            <a:off x="2258834" y="2484528"/>
            <a:ext cx="4626329" cy="2390270"/>
          </a:xfrm>
          <a:prstGeom prst="rect">
            <a:avLst/>
          </a:prstGeom>
        </p:spPr>
      </p:pic>
      <p:sp>
        <p:nvSpPr>
          <p:cNvPr id="13" name="Foliennummernplatzhalter 12"/>
          <p:cNvSpPr>
            <a:spLocks noGrp="1"/>
          </p:cNvSpPr>
          <p:nvPr>
            <p:ph type="sldNum" sz="quarter" idx="10"/>
          </p:nvPr>
        </p:nvSpPr>
        <p:spPr/>
        <p:txBody>
          <a:bodyPr/>
          <a:lstStyle/>
          <a:p>
            <a:fld id="{B84ED057-0FDF-4701-9D7A-03D2DA656030}" type="slidenum">
              <a:rPr lang="de-DE" smtClean="0"/>
              <a:pPr/>
              <a:t>25</a:t>
            </a:fld>
            <a:endParaRPr lang="de-DE" dirty="0"/>
          </a:p>
        </p:txBody>
      </p:sp>
      <p:sp>
        <p:nvSpPr>
          <p:cNvPr id="10" name="Titel 9"/>
          <p:cNvSpPr>
            <a:spLocks noGrp="1"/>
          </p:cNvSpPr>
          <p:nvPr>
            <p:ph type="title"/>
          </p:nvPr>
        </p:nvSpPr>
        <p:spPr/>
        <p:txBody>
          <a:bodyPr/>
          <a:lstStyle/>
          <a:p>
            <a:r>
              <a:rPr lang="de-DE" dirty="0"/>
              <a:t>Webseite</a:t>
            </a:r>
          </a:p>
        </p:txBody>
      </p:sp>
      <p:sp>
        <p:nvSpPr>
          <p:cNvPr id="2" name="Textplatzhalter 1"/>
          <p:cNvSpPr>
            <a:spLocks noGrp="1"/>
          </p:cNvSpPr>
          <p:nvPr>
            <p:ph type="body" sz="quarter" idx="11"/>
          </p:nvPr>
        </p:nvSpPr>
        <p:spPr/>
        <p:txBody>
          <a:bodyPr/>
          <a:lstStyle/>
          <a:p>
            <a:r>
              <a:rPr lang="de-DE"/>
              <a:t>Inhalte</a:t>
            </a:r>
            <a:endParaRPr lang="de-DE" dirty="0"/>
          </a:p>
        </p:txBody>
      </p:sp>
      <p:sp>
        <p:nvSpPr>
          <p:cNvPr id="11" name="Textfeld 10"/>
          <p:cNvSpPr txBox="1"/>
          <p:nvPr/>
        </p:nvSpPr>
        <p:spPr>
          <a:xfrm>
            <a:off x="251520" y="1196752"/>
            <a:ext cx="1848713" cy="861774"/>
          </a:xfrm>
          <a:prstGeom prst="rect">
            <a:avLst/>
          </a:prstGeom>
          <a:solidFill>
            <a:schemeClr val="bg1"/>
          </a:solidFill>
          <a:ln w="22225">
            <a:solidFill>
              <a:srgbClr val="0E7270"/>
            </a:solidFill>
          </a:ln>
        </p:spPr>
        <p:txBody>
          <a:bodyPr wrap="square" rtlCol="0">
            <a:spAutoFit/>
          </a:bodyPr>
          <a:lstStyle/>
          <a:p>
            <a:r>
              <a:rPr lang="de-DE" b="1" dirty="0"/>
              <a:t>Basisaufgabe </a:t>
            </a:r>
          </a:p>
          <a:p>
            <a:r>
              <a:rPr lang="de-DE" sz="1600" dirty="0"/>
              <a:t>und vertiefende </a:t>
            </a:r>
          </a:p>
          <a:p>
            <a:r>
              <a:rPr lang="de-DE" sz="1600" dirty="0"/>
              <a:t>Aufgabenstellungen</a:t>
            </a:r>
          </a:p>
        </p:txBody>
      </p:sp>
      <p:sp>
        <p:nvSpPr>
          <p:cNvPr id="12" name="Textfeld 11"/>
          <p:cNvSpPr txBox="1"/>
          <p:nvPr/>
        </p:nvSpPr>
        <p:spPr>
          <a:xfrm>
            <a:off x="6373149" y="2362608"/>
            <a:ext cx="1263274" cy="369332"/>
          </a:xfrm>
          <a:prstGeom prst="rect">
            <a:avLst/>
          </a:prstGeom>
          <a:solidFill>
            <a:schemeClr val="bg1"/>
          </a:solidFill>
          <a:ln w="22225">
            <a:solidFill>
              <a:srgbClr val="0E7270"/>
            </a:solidFill>
          </a:ln>
        </p:spPr>
        <p:txBody>
          <a:bodyPr wrap="square" rtlCol="0">
            <a:spAutoFit/>
          </a:bodyPr>
          <a:lstStyle/>
          <a:p>
            <a:r>
              <a:rPr lang="de-DE" b="1" dirty="0"/>
              <a:t>Reduktion </a:t>
            </a:r>
          </a:p>
        </p:txBody>
      </p:sp>
      <p:cxnSp>
        <p:nvCxnSpPr>
          <p:cNvPr id="23" name="Gerade Verbindung mit Pfeil 22"/>
          <p:cNvCxnSpPr>
            <a:cxnSpLocks/>
            <a:stCxn id="12" idx="1"/>
          </p:cNvCxnSpPr>
          <p:nvPr/>
        </p:nvCxnSpPr>
        <p:spPr>
          <a:xfrm flipH="1">
            <a:off x="5200650" y="2547274"/>
            <a:ext cx="1172499" cy="263700"/>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6295956" y="4810470"/>
            <a:ext cx="1340467" cy="372495"/>
          </a:xfrm>
          <a:prstGeom prst="rect">
            <a:avLst/>
          </a:prstGeom>
          <a:solidFill>
            <a:schemeClr val="bg1"/>
          </a:solidFill>
          <a:ln w="22225">
            <a:solidFill>
              <a:srgbClr val="0E7270"/>
            </a:solidFill>
          </a:ln>
        </p:spPr>
        <p:txBody>
          <a:bodyPr wrap="square" rtlCol="0">
            <a:spAutoFit/>
          </a:bodyPr>
          <a:lstStyle/>
          <a:p>
            <a:r>
              <a:rPr lang="de-DE" b="1" dirty="0"/>
              <a:t>Erweiterung </a:t>
            </a:r>
          </a:p>
        </p:txBody>
      </p:sp>
      <p:cxnSp>
        <p:nvCxnSpPr>
          <p:cNvPr id="25" name="Gerade Verbindung mit Pfeil 24"/>
          <p:cNvCxnSpPr>
            <a:cxnSpLocks/>
            <a:stCxn id="16" idx="1"/>
          </p:cNvCxnSpPr>
          <p:nvPr/>
        </p:nvCxnSpPr>
        <p:spPr>
          <a:xfrm flipH="1" flipV="1">
            <a:off x="5200650" y="4019550"/>
            <a:ext cx="1095306" cy="977168"/>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251520" y="5179846"/>
            <a:ext cx="1848713" cy="923330"/>
          </a:xfrm>
          <a:prstGeom prst="rect">
            <a:avLst/>
          </a:prstGeom>
          <a:solidFill>
            <a:schemeClr val="bg1"/>
          </a:solidFill>
          <a:ln w="22225">
            <a:solidFill>
              <a:srgbClr val="0E7270"/>
            </a:solidFill>
          </a:ln>
        </p:spPr>
        <p:txBody>
          <a:bodyPr wrap="square" rtlCol="0">
            <a:spAutoFit/>
          </a:bodyPr>
          <a:lstStyle/>
          <a:p>
            <a:r>
              <a:rPr lang="de-DE" b="1" dirty="0"/>
              <a:t>Möglichkeiten individueller Unterstützung</a:t>
            </a:r>
          </a:p>
        </p:txBody>
      </p:sp>
      <p:cxnSp>
        <p:nvCxnSpPr>
          <p:cNvPr id="20" name="Gerade Verbindung mit Pfeil 19"/>
          <p:cNvCxnSpPr>
            <a:cxnSpLocks/>
            <a:stCxn id="17" idx="0"/>
          </p:cNvCxnSpPr>
          <p:nvPr/>
        </p:nvCxnSpPr>
        <p:spPr>
          <a:xfrm flipV="1">
            <a:off x="1175877" y="4699644"/>
            <a:ext cx="1948323" cy="48020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3" name="Gerade Verbindung mit Pfeil 32"/>
          <p:cNvCxnSpPr>
            <a:cxnSpLocks/>
            <a:stCxn id="11" idx="2"/>
          </p:cNvCxnSpPr>
          <p:nvPr/>
        </p:nvCxnSpPr>
        <p:spPr>
          <a:xfrm>
            <a:off x="1175877" y="2058526"/>
            <a:ext cx="1676424" cy="1289362"/>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 name="Gruppieren 2">
            <a:extLst>
              <a:ext uri="{FF2B5EF4-FFF2-40B4-BE49-F238E27FC236}">
                <a16:creationId xmlns:a16="http://schemas.microsoft.com/office/drawing/2014/main" id="{F3FF885B-F9BE-1644-A04A-78AAC7D6306A}"/>
              </a:ext>
            </a:extLst>
          </p:cNvPr>
          <p:cNvGrpSpPr/>
          <p:nvPr/>
        </p:nvGrpSpPr>
        <p:grpSpPr>
          <a:xfrm>
            <a:off x="2258834" y="1196752"/>
            <a:ext cx="3815627" cy="864000"/>
            <a:chOff x="2258834" y="1196752"/>
            <a:chExt cx="3815627" cy="864000"/>
          </a:xfrm>
        </p:grpSpPr>
        <p:pic>
          <p:nvPicPr>
            <p:cNvPr id="5" name="Grafik 4">
              <a:extLst>
                <a:ext uri="{FF2B5EF4-FFF2-40B4-BE49-F238E27FC236}">
                  <a16:creationId xmlns:a16="http://schemas.microsoft.com/office/drawing/2014/main" id="{CDE168E2-08A9-654B-9534-AEA6D0B52C6E}"/>
                </a:ext>
              </a:extLst>
            </p:cNvPr>
            <p:cNvPicPr>
              <a:picLocks noChangeAspect="1"/>
            </p:cNvPicPr>
            <p:nvPr/>
          </p:nvPicPr>
          <p:blipFill rotWithShape="1">
            <a:blip r:embed="rId4"/>
            <a:srcRect r="66821"/>
            <a:stretch/>
          </p:blipFill>
          <p:spPr>
            <a:xfrm>
              <a:off x="2258834" y="1196752"/>
              <a:ext cx="1304270" cy="864000"/>
            </a:xfrm>
            <a:prstGeom prst="rect">
              <a:avLst/>
            </a:prstGeom>
          </p:spPr>
        </p:pic>
        <p:pic>
          <p:nvPicPr>
            <p:cNvPr id="6" name="Grafik 5">
              <a:extLst>
                <a:ext uri="{FF2B5EF4-FFF2-40B4-BE49-F238E27FC236}">
                  <a16:creationId xmlns:a16="http://schemas.microsoft.com/office/drawing/2014/main" id="{319D6F00-B7B6-C047-B3A3-E8E5DDB4A37E}"/>
                </a:ext>
              </a:extLst>
            </p:cNvPr>
            <p:cNvPicPr>
              <a:picLocks noChangeAspect="1"/>
            </p:cNvPicPr>
            <p:nvPr/>
          </p:nvPicPr>
          <p:blipFill rotWithShape="1">
            <a:blip r:embed="rId5"/>
            <a:srcRect l="34063" r="33444" b="50968"/>
            <a:stretch/>
          </p:blipFill>
          <p:spPr>
            <a:xfrm>
              <a:off x="3627909" y="1196752"/>
              <a:ext cx="1089587" cy="864000"/>
            </a:xfrm>
            <a:prstGeom prst="rect">
              <a:avLst/>
            </a:prstGeom>
          </p:spPr>
        </p:pic>
        <p:pic>
          <p:nvPicPr>
            <p:cNvPr id="7" name="Grafik 6">
              <a:extLst>
                <a:ext uri="{FF2B5EF4-FFF2-40B4-BE49-F238E27FC236}">
                  <a16:creationId xmlns:a16="http://schemas.microsoft.com/office/drawing/2014/main" id="{5BB42FAC-A3C6-B243-BCDE-398C428D0674}"/>
                </a:ext>
              </a:extLst>
            </p:cNvPr>
            <p:cNvPicPr>
              <a:picLocks noChangeAspect="1"/>
            </p:cNvPicPr>
            <p:nvPr/>
          </p:nvPicPr>
          <p:blipFill rotWithShape="1">
            <a:blip r:embed="rId6"/>
            <a:srcRect r="50000"/>
            <a:stretch/>
          </p:blipFill>
          <p:spPr>
            <a:xfrm>
              <a:off x="4770310" y="1196752"/>
              <a:ext cx="1304151" cy="864000"/>
            </a:xfrm>
            <a:prstGeom prst="rect">
              <a:avLst/>
            </a:prstGeom>
          </p:spPr>
        </p:pic>
      </p:grpSp>
      <p:pic>
        <p:nvPicPr>
          <p:cNvPr id="14" name="Grafik 13">
            <a:extLst>
              <a:ext uri="{FF2B5EF4-FFF2-40B4-BE49-F238E27FC236}">
                <a16:creationId xmlns:a16="http://schemas.microsoft.com/office/drawing/2014/main" id="{7ED91E8D-5F26-C94A-A8F6-F6A974F9F569}"/>
              </a:ext>
            </a:extLst>
          </p:cNvPr>
          <p:cNvPicPr>
            <a:picLocks noChangeAspect="1"/>
          </p:cNvPicPr>
          <p:nvPr/>
        </p:nvPicPr>
        <p:blipFill rotWithShape="1">
          <a:blip r:embed="rId7"/>
          <a:srcRect l="1" t="513" r="-1076"/>
          <a:stretch/>
        </p:blipFill>
        <p:spPr>
          <a:xfrm>
            <a:off x="2258834" y="5239176"/>
            <a:ext cx="2229328" cy="864000"/>
          </a:xfrm>
          <a:prstGeom prst="rect">
            <a:avLst/>
          </a:prstGeom>
        </p:spPr>
      </p:pic>
      <p:grpSp>
        <p:nvGrpSpPr>
          <p:cNvPr id="4" name="Gruppieren 3">
            <a:extLst>
              <a:ext uri="{FF2B5EF4-FFF2-40B4-BE49-F238E27FC236}">
                <a16:creationId xmlns:a16="http://schemas.microsoft.com/office/drawing/2014/main" id="{83E5733C-CB90-8E4E-82F9-EE3E49638CD8}"/>
              </a:ext>
            </a:extLst>
          </p:cNvPr>
          <p:cNvGrpSpPr/>
          <p:nvPr/>
        </p:nvGrpSpPr>
        <p:grpSpPr>
          <a:xfrm>
            <a:off x="6355882" y="1855051"/>
            <a:ext cx="2695367" cy="1800023"/>
            <a:chOff x="6355882" y="1855051"/>
            <a:chExt cx="2695367" cy="1800023"/>
          </a:xfrm>
        </p:grpSpPr>
        <p:pic>
          <p:nvPicPr>
            <p:cNvPr id="8" name="Grafik 7">
              <a:extLst>
                <a:ext uri="{FF2B5EF4-FFF2-40B4-BE49-F238E27FC236}">
                  <a16:creationId xmlns:a16="http://schemas.microsoft.com/office/drawing/2014/main" id="{E69CEFBA-A106-6A4D-ADB1-3AF227AEDACD}"/>
                </a:ext>
              </a:extLst>
            </p:cNvPr>
            <p:cNvPicPr>
              <a:picLocks noChangeAspect="1"/>
            </p:cNvPicPr>
            <p:nvPr/>
          </p:nvPicPr>
          <p:blipFill rotWithShape="1">
            <a:blip r:embed="rId8"/>
            <a:srcRect r="50339"/>
            <a:stretch/>
          </p:blipFill>
          <p:spPr>
            <a:xfrm>
              <a:off x="7755941" y="1855051"/>
              <a:ext cx="1295308" cy="864000"/>
            </a:xfrm>
            <a:prstGeom prst="rect">
              <a:avLst/>
            </a:prstGeom>
          </p:spPr>
        </p:pic>
        <p:pic>
          <p:nvPicPr>
            <p:cNvPr id="31" name="Grafik 30">
              <a:extLst>
                <a:ext uri="{FF2B5EF4-FFF2-40B4-BE49-F238E27FC236}">
                  <a16:creationId xmlns:a16="http://schemas.microsoft.com/office/drawing/2014/main" id="{4AD36D33-7AA7-7742-B91E-3C35F8FD3B9A}"/>
                </a:ext>
              </a:extLst>
            </p:cNvPr>
            <p:cNvPicPr>
              <a:picLocks noChangeAspect="1"/>
            </p:cNvPicPr>
            <p:nvPr/>
          </p:nvPicPr>
          <p:blipFill rotWithShape="1">
            <a:blip r:embed="rId9"/>
            <a:srcRect r="32083"/>
            <a:stretch/>
          </p:blipFill>
          <p:spPr>
            <a:xfrm>
              <a:off x="6355882" y="2791074"/>
              <a:ext cx="2695367" cy="864000"/>
            </a:xfrm>
            <a:prstGeom prst="rect">
              <a:avLst/>
            </a:prstGeom>
          </p:spPr>
        </p:pic>
      </p:grpSp>
      <p:grpSp>
        <p:nvGrpSpPr>
          <p:cNvPr id="15" name="Gruppieren 14">
            <a:extLst>
              <a:ext uri="{FF2B5EF4-FFF2-40B4-BE49-F238E27FC236}">
                <a16:creationId xmlns:a16="http://schemas.microsoft.com/office/drawing/2014/main" id="{117FE4FE-79CF-8346-8593-9EDDA6308C5A}"/>
              </a:ext>
            </a:extLst>
          </p:cNvPr>
          <p:cNvGrpSpPr/>
          <p:nvPr/>
        </p:nvGrpSpPr>
        <p:grpSpPr>
          <a:xfrm>
            <a:off x="6387601" y="4323458"/>
            <a:ext cx="2663648" cy="1779718"/>
            <a:chOff x="6387601" y="4323458"/>
            <a:chExt cx="2663648" cy="1779718"/>
          </a:xfrm>
        </p:grpSpPr>
        <p:pic>
          <p:nvPicPr>
            <p:cNvPr id="9" name="Grafik 8">
              <a:extLst>
                <a:ext uri="{FF2B5EF4-FFF2-40B4-BE49-F238E27FC236}">
                  <a16:creationId xmlns:a16="http://schemas.microsoft.com/office/drawing/2014/main" id="{C59D9096-DE5F-A146-BCD5-9042A00DFD1E}"/>
                </a:ext>
              </a:extLst>
            </p:cNvPr>
            <p:cNvPicPr>
              <a:picLocks noChangeAspect="1"/>
            </p:cNvPicPr>
            <p:nvPr/>
          </p:nvPicPr>
          <p:blipFill rotWithShape="1">
            <a:blip r:embed="rId10"/>
            <a:srcRect r="34166"/>
            <a:stretch/>
          </p:blipFill>
          <p:spPr>
            <a:xfrm>
              <a:off x="6387601" y="5239176"/>
              <a:ext cx="2663648" cy="864000"/>
            </a:xfrm>
            <a:prstGeom prst="rect">
              <a:avLst/>
            </a:prstGeom>
          </p:spPr>
        </p:pic>
        <p:pic>
          <p:nvPicPr>
            <p:cNvPr id="34" name="Grafik 33">
              <a:extLst>
                <a:ext uri="{FF2B5EF4-FFF2-40B4-BE49-F238E27FC236}">
                  <a16:creationId xmlns:a16="http://schemas.microsoft.com/office/drawing/2014/main" id="{ACC15D00-AD07-8849-8FCD-4753CF286414}"/>
                </a:ext>
              </a:extLst>
            </p:cNvPr>
            <p:cNvPicPr>
              <a:picLocks noChangeAspect="1"/>
            </p:cNvPicPr>
            <p:nvPr/>
          </p:nvPicPr>
          <p:blipFill rotWithShape="1">
            <a:blip r:embed="rId11"/>
            <a:srcRect r="67193"/>
            <a:stretch/>
          </p:blipFill>
          <p:spPr>
            <a:xfrm>
              <a:off x="7710783" y="4323458"/>
              <a:ext cx="1340466" cy="864000"/>
            </a:xfrm>
            <a:prstGeom prst="rect">
              <a:avLst/>
            </a:prstGeom>
          </p:spPr>
        </p:pic>
      </p:grpSp>
      <p:sp>
        <p:nvSpPr>
          <p:cNvPr id="27" name="Rechteck 26">
            <a:extLst>
              <a:ext uri="{FF2B5EF4-FFF2-40B4-BE49-F238E27FC236}">
                <a16:creationId xmlns:a16="http://schemas.microsoft.com/office/drawing/2014/main" id="{D33CDE50-EB97-0D4A-98E0-D55B101C449B}"/>
              </a:ext>
            </a:extLst>
          </p:cNvPr>
          <p:cNvSpPr/>
          <p:nvPr/>
        </p:nvSpPr>
        <p:spPr>
          <a:xfrm>
            <a:off x="3469709" y="6121155"/>
            <a:ext cx="2204578" cy="307777"/>
          </a:xfrm>
          <a:prstGeom prst="rect">
            <a:avLst/>
          </a:prstGeom>
        </p:spPr>
        <p:txBody>
          <a:bodyPr wrap="none">
            <a:spAutoFit/>
          </a:bodyPr>
          <a:lstStyle/>
          <a:p>
            <a:pPr algn="ctr"/>
            <a:r>
              <a:rPr lang="de-DE" sz="1400" dirty="0" err="1">
                <a:solidFill>
                  <a:schemeClr val="accent1"/>
                </a:solidFill>
              </a:rPr>
              <a:t>pikas-mi.dzlm.de</a:t>
            </a:r>
            <a:r>
              <a:rPr lang="de-DE" sz="1400" dirty="0">
                <a:solidFill>
                  <a:schemeClr val="accent1"/>
                </a:solidFill>
              </a:rPr>
              <a:t>/</a:t>
            </a:r>
            <a:r>
              <a:rPr lang="de-DE" sz="1400" dirty="0" err="1">
                <a:solidFill>
                  <a:schemeClr val="accent1"/>
                </a:solidFill>
              </a:rPr>
              <a:t>node</a:t>
            </a:r>
            <a:r>
              <a:rPr lang="de-DE" sz="1400" dirty="0">
                <a:solidFill>
                  <a:schemeClr val="accent1"/>
                </a:solidFill>
              </a:rPr>
              <a:t>/629</a:t>
            </a:r>
          </a:p>
        </p:txBody>
      </p:sp>
    </p:spTree>
    <p:extLst>
      <p:ext uri="{BB962C8B-B14F-4D97-AF65-F5344CB8AC3E}">
        <p14:creationId xmlns:p14="http://schemas.microsoft.com/office/powerpoint/2010/main" val="39293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26</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pikas-mi.dzlm.de</a:t>
            </a:r>
          </a:p>
        </p:txBody>
      </p:sp>
      <p:sp>
        <p:nvSpPr>
          <p:cNvPr id="8" name="Rechteck 7"/>
          <p:cNvSpPr/>
          <p:nvPr/>
        </p:nvSpPr>
        <p:spPr>
          <a:xfrm>
            <a:off x="212652" y="3413051"/>
            <a:ext cx="2583712" cy="2551814"/>
          </a:xfrm>
          <a:prstGeom prst="rect">
            <a:avLst/>
          </a:prstGeom>
          <a:solidFill>
            <a:srgbClr val="FFFFFF">
              <a:alpha val="74902"/>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Textfeld 10">
            <a:extLst>
              <a:ext uri="{FF2B5EF4-FFF2-40B4-BE49-F238E27FC236}">
                <a16:creationId xmlns:a16="http://schemas.microsoft.com/office/drawing/2014/main" id="{0F65767C-8AF2-B64C-9989-F50155C526C6}"/>
              </a:ext>
            </a:extLst>
          </p:cNvPr>
          <p:cNvSpPr txBox="1"/>
          <p:nvPr/>
        </p:nvSpPr>
        <p:spPr>
          <a:xfrm>
            <a:off x="3120700" y="1502337"/>
            <a:ext cx="3057172" cy="1200329"/>
          </a:xfrm>
          <a:prstGeom prst="rect">
            <a:avLst/>
          </a:prstGeom>
          <a:noFill/>
        </p:spPr>
        <p:txBody>
          <a:bodyPr wrap="square" rtlCol="0">
            <a:spAutoFit/>
          </a:bodyPr>
          <a:lstStyle/>
          <a:p>
            <a:pPr algn="ctr"/>
            <a:r>
              <a:rPr lang="de-DE" sz="2400" b="1" dirty="0">
                <a:solidFill>
                  <a:srgbClr val="327D87"/>
                </a:solidFill>
              </a:rPr>
              <a:t>Inklusiver Mathematikunterricht </a:t>
            </a:r>
          </a:p>
          <a:p>
            <a:pPr algn="ctr"/>
            <a:r>
              <a:rPr lang="de-DE" sz="2400" dirty="0">
                <a:solidFill>
                  <a:srgbClr val="327D87"/>
                </a:solidFill>
              </a:rPr>
              <a:t>im Fokus</a:t>
            </a:r>
          </a:p>
        </p:txBody>
      </p:sp>
      <p:pic>
        <p:nvPicPr>
          <p:cNvPr id="12" name="Grafik 11">
            <a:extLst>
              <a:ext uri="{FF2B5EF4-FFF2-40B4-BE49-F238E27FC236}">
                <a16:creationId xmlns:a16="http://schemas.microsoft.com/office/drawing/2014/main" id="{3A615744-ACFA-F449-BD72-01D5CED792A9}"/>
              </a:ext>
            </a:extLst>
          </p:cNvPr>
          <p:cNvPicPr>
            <a:picLocks noChangeAspect="1"/>
          </p:cNvPicPr>
          <p:nvPr/>
        </p:nvPicPr>
        <p:blipFill rotWithShape="1">
          <a:blip r:embed="rId3"/>
          <a:srcRect b="4016"/>
          <a:stretch/>
        </p:blipFill>
        <p:spPr>
          <a:xfrm>
            <a:off x="2663486" y="3270577"/>
            <a:ext cx="3971600" cy="2451058"/>
          </a:xfrm>
          <a:prstGeom prst="rect">
            <a:avLst/>
          </a:prstGeom>
        </p:spPr>
      </p:pic>
      <p:pic>
        <p:nvPicPr>
          <p:cNvPr id="14" name="Grafik 13">
            <a:extLst>
              <a:ext uri="{FF2B5EF4-FFF2-40B4-BE49-F238E27FC236}">
                <a16:creationId xmlns:a16="http://schemas.microsoft.com/office/drawing/2014/main" id="{2C9910F7-F36E-7745-8B46-C92348FE499A}"/>
              </a:ext>
            </a:extLst>
          </p:cNvPr>
          <p:cNvPicPr>
            <a:picLocks noChangeAspect="1"/>
          </p:cNvPicPr>
          <p:nvPr/>
        </p:nvPicPr>
        <p:blipFill>
          <a:blip r:embed="rId4"/>
          <a:stretch>
            <a:fillRect/>
          </a:stretch>
        </p:blipFill>
        <p:spPr>
          <a:xfrm>
            <a:off x="6633577" y="3861437"/>
            <a:ext cx="2247569" cy="2160000"/>
          </a:xfrm>
          <a:prstGeom prst="rect">
            <a:avLst/>
          </a:prstGeom>
        </p:spPr>
      </p:pic>
      <p:pic>
        <p:nvPicPr>
          <p:cNvPr id="15" name="Grafik 14">
            <a:extLst>
              <a:ext uri="{FF2B5EF4-FFF2-40B4-BE49-F238E27FC236}">
                <a16:creationId xmlns:a16="http://schemas.microsoft.com/office/drawing/2014/main" id="{61844C7B-C99A-6D47-B3D5-313387D2448D}"/>
              </a:ext>
            </a:extLst>
          </p:cNvPr>
          <p:cNvPicPr>
            <a:picLocks noChangeAspect="1"/>
          </p:cNvPicPr>
          <p:nvPr/>
        </p:nvPicPr>
        <p:blipFill>
          <a:blip r:embed="rId5"/>
          <a:stretch>
            <a:fillRect/>
          </a:stretch>
        </p:blipFill>
        <p:spPr>
          <a:xfrm>
            <a:off x="6633578" y="1622666"/>
            <a:ext cx="2247569" cy="2160000"/>
          </a:xfrm>
          <a:prstGeom prst="rect">
            <a:avLst/>
          </a:prstGeom>
        </p:spPr>
      </p:pic>
      <p:pic>
        <p:nvPicPr>
          <p:cNvPr id="16" name="Grafik 15">
            <a:extLst>
              <a:ext uri="{FF2B5EF4-FFF2-40B4-BE49-F238E27FC236}">
                <a16:creationId xmlns:a16="http://schemas.microsoft.com/office/drawing/2014/main" id="{1AA41D0A-6E1F-9F47-A950-8501E14C2EEE}"/>
              </a:ext>
            </a:extLst>
          </p:cNvPr>
          <p:cNvPicPr>
            <a:picLocks noChangeAspect="1"/>
          </p:cNvPicPr>
          <p:nvPr/>
        </p:nvPicPr>
        <p:blipFill>
          <a:blip r:embed="rId6"/>
          <a:stretch>
            <a:fillRect/>
          </a:stretch>
        </p:blipFill>
        <p:spPr>
          <a:xfrm>
            <a:off x="262852" y="3865589"/>
            <a:ext cx="2247569" cy="2160000"/>
          </a:xfrm>
          <a:prstGeom prst="rect">
            <a:avLst/>
          </a:prstGeom>
        </p:spPr>
      </p:pic>
      <p:pic>
        <p:nvPicPr>
          <p:cNvPr id="18" name="Grafik 17">
            <a:extLst>
              <a:ext uri="{FF2B5EF4-FFF2-40B4-BE49-F238E27FC236}">
                <a16:creationId xmlns:a16="http://schemas.microsoft.com/office/drawing/2014/main" id="{4F095EC0-BCB4-0244-9EF0-DDD992B15427}"/>
              </a:ext>
            </a:extLst>
          </p:cNvPr>
          <p:cNvPicPr>
            <a:picLocks noChangeAspect="1"/>
          </p:cNvPicPr>
          <p:nvPr/>
        </p:nvPicPr>
        <p:blipFill>
          <a:blip r:embed="rId7"/>
          <a:stretch>
            <a:fillRect/>
          </a:stretch>
        </p:blipFill>
        <p:spPr>
          <a:xfrm>
            <a:off x="262853" y="1635885"/>
            <a:ext cx="2247569" cy="2160000"/>
          </a:xfrm>
          <a:prstGeom prst="rect">
            <a:avLst/>
          </a:prstGeom>
        </p:spPr>
      </p:pic>
    </p:spTree>
    <p:extLst>
      <p:ext uri="{BB962C8B-B14F-4D97-AF65-F5344CB8AC3E}">
        <p14:creationId xmlns:p14="http://schemas.microsoft.com/office/powerpoint/2010/main" val="397548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8"/>
                                        </p:tgtEl>
                                        <p:attrNameLst>
                                          <p:attrName>style.opacity</p:attrName>
                                        </p:attrNameLst>
                                      </p:cBhvr>
                                      <p:to>
                                        <p:strVal val="0.5"/>
                                      </p:to>
                                    </p:set>
                                    <p:animEffect filter="image" prLst="opacity: 0.5">
                                      <p:cBhvr rctx="IE">
                                        <p:cTn id="7" dur="indefinite"/>
                                        <p:tgtEl>
                                          <p:spTgt spid="18"/>
                                        </p:tgtEl>
                                      </p:cBhvr>
                                    </p:animEffect>
                                  </p:childTnLst>
                                </p:cTn>
                              </p:par>
                              <p:par>
                                <p:cTn id="8" presetID="9" presetClass="emph" presetSubtype="0" nodeType="withEffect">
                                  <p:stCondLst>
                                    <p:cond delay="0"/>
                                  </p:stCondLst>
                                  <p:childTnLst>
                                    <p:set>
                                      <p:cBhvr>
                                        <p:cTn id="9" dur="indefinite"/>
                                        <p:tgtEl>
                                          <p:spTgt spid="16"/>
                                        </p:tgtEl>
                                        <p:attrNameLst>
                                          <p:attrName>style.opacity</p:attrName>
                                        </p:attrNameLst>
                                      </p:cBhvr>
                                      <p:to>
                                        <p:strVal val="0.5"/>
                                      </p:to>
                                    </p:set>
                                    <p:animEffect filter="image" prLst="opacity: 0.5">
                                      <p:cBhvr rctx="IE">
                                        <p:cTn id="10" dur="indefinite"/>
                                        <p:tgtEl>
                                          <p:spTgt spid="16"/>
                                        </p:tgtEl>
                                      </p:cBhvr>
                                    </p:animEffect>
                                  </p:childTnLst>
                                </p:cTn>
                              </p:par>
                              <p:par>
                                <p:cTn id="11" presetID="9" presetClass="emph" presetSubtype="0" nodeType="withEffect">
                                  <p:stCondLst>
                                    <p:cond delay="0"/>
                                  </p:stCondLst>
                                  <p:childTnLst>
                                    <p:set>
                                      <p:cBhvr>
                                        <p:cTn id="12" dur="indefinite"/>
                                        <p:tgtEl>
                                          <p:spTgt spid="12"/>
                                        </p:tgtEl>
                                        <p:attrNameLst>
                                          <p:attrName>style.opacity</p:attrName>
                                        </p:attrNameLst>
                                      </p:cBhvr>
                                      <p:to>
                                        <p:strVal val="0.5"/>
                                      </p:to>
                                    </p:set>
                                    <p:animEffect filter="image" prLst="opacity: 0.5">
                                      <p:cBhvr rctx="IE">
                                        <p:cTn id="13" dur="indefinite"/>
                                        <p:tgtEl>
                                          <p:spTgt spid="12"/>
                                        </p:tgtEl>
                                      </p:cBhvr>
                                    </p:animEffect>
                                  </p:childTnLst>
                                </p:cTn>
                              </p:par>
                              <p:par>
                                <p:cTn id="14" presetID="9" presetClass="emph" presetSubtype="0" grpId="0" nodeType="withEffect">
                                  <p:stCondLst>
                                    <p:cond delay="0"/>
                                  </p:stCondLst>
                                  <p:childTnLst>
                                    <p:set>
                                      <p:cBhvr>
                                        <p:cTn id="15" dur="indefinite"/>
                                        <p:tgtEl>
                                          <p:spTgt spid="11"/>
                                        </p:tgtEl>
                                        <p:attrNameLst>
                                          <p:attrName>style.opacity</p:attrName>
                                        </p:attrNameLst>
                                      </p:cBhvr>
                                      <p:to>
                                        <p:strVal val="0.5"/>
                                      </p:to>
                                    </p:set>
                                    <p:animEffect filter="image" prLst="opacity: 0.5">
                                      <p:cBhvr rctx="IE">
                                        <p:cTn id="16" dur="indefinite"/>
                                        <p:tgtEl>
                                          <p:spTgt spid="11"/>
                                        </p:tgtEl>
                                      </p:cBhvr>
                                    </p:animEffect>
                                  </p:childTnLst>
                                </p:cTn>
                              </p:par>
                              <p:par>
                                <p:cTn id="17" presetID="9" presetClass="emph" presetSubtype="0" nodeType="withEffect">
                                  <p:stCondLst>
                                    <p:cond delay="0"/>
                                  </p:stCondLst>
                                  <p:childTnLst>
                                    <p:set>
                                      <p:cBhvr>
                                        <p:cTn id="18" dur="indefinite"/>
                                        <p:tgtEl>
                                          <p:spTgt spid="15"/>
                                        </p:tgtEl>
                                        <p:attrNameLst>
                                          <p:attrName>style.opacity</p:attrName>
                                        </p:attrNameLst>
                                      </p:cBhvr>
                                      <p:to>
                                        <p:strVal val="0.5"/>
                                      </p:to>
                                    </p:set>
                                    <p:animEffect filter="image" prLst="opacity: 0.5">
                                      <p:cBhvr rctx="IE">
                                        <p:cTn id="19"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6355AD31-25E9-2A40-93A5-964D86DB6526}"/>
              </a:ext>
            </a:extLst>
          </p:cNvPr>
          <p:cNvGrpSpPr>
            <a:grpSpLocks noChangeAspect="1"/>
          </p:cNvGrpSpPr>
          <p:nvPr/>
        </p:nvGrpSpPr>
        <p:grpSpPr>
          <a:xfrm>
            <a:off x="2051998" y="1067106"/>
            <a:ext cx="5040000" cy="5040000"/>
            <a:chOff x="959278" y="1266822"/>
            <a:chExt cx="5525551" cy="5400001"/>
          </a:xfrm>
        </p:grpSpPr>
        <p:sp>
          <p:nvSpPr>
            <p:cNvPr id="17" name="Abgerundetes Rechteck 16">
              <a:extLst>
                <a:ext uri="{FF2B5EF4-FFF2-40B4-BE49-F238E27FC236}">
                  <a16:creationId xmlns:a16="http://schemas.microsoft.com/office/drawing/2014/main" id="{5BF5868F-0AA9-1947-9CD7-BA2541F3B42A}"/>
                </a:ext>
              </a:extLst>
            </p:cNvPr>
            <p:cNvSpPr/>
            <p:nvPr/>
          </p:nvSpPr>
          <p:spPr>
            <a:xfrm>
              <a:off x="971550" y="1266823"/>
              <a:ext cx="5505450" cy="5400000"/>
            </a:xfrm>
            <a:prstGeom prst="roundRect">
              <a:avLst>
                <a:gd name="adj" fmla="val 4985"/>
              </a:avLst>
            </a:prstGeom>
            <a:solidFill>
              <a:sysClr val="window" lastClr="FFFFFF"/>
            </a:solidFill>
            <a:ln w="25400" cap="flat" cmpd="sng" algn="ctr">
              <a:solidFill>
                <a:srgbClr val="327D87"/>
              </a:solidFill>
              <a:prstDash val="solid"/>
            </a:ln>
            <a:effectLst/>
          </p:spPr>
          <p:txBody>
            <a:bodyPr tIns="360000" rtlCol="0" anchor="t"/>
            <a:lstStyle/>
            <a:p>
              <a:pPr marL="285750" lvl="0" indent="-285750" defTabSz="914400">
                <a:buClr>
                  <a:srgbClr val="327D87"/>
                </a:buClr>
                <a:buFont typeface="Wingdings" pitchFamily="2" charset="2"/>
                <a:buChar char=""/>
                <a:defRPr/>
              </a:pPr>
              <a:r>
                <a:rPr lang="de-DE" sz="1900" kern="0" dirty="0">
                  <a:solidFill>
                    <a:prstClr val="black"/>
                  </a:solidFill>
                </a:rPr>
                <a:t>Barrierefreien Mathematikunterricht für alle Kinder gestalten</a:t>
              </a:r>
            </a:p>
            <a:p>
              <a:pPr marL="285750" lvl="0" indent="-285750" defTabSz="914400">
                <a:buClr>
                  <a:srgbClr val="327D87"/>
                </a:buClr>
                <a:buFont typeface="Wingdings" pitchFamily="2" charset="2"/>
                <a:buChar char=""/>
                <a:defRPr/>
              </a:pPr>
              <a:r>
                <a:rPr lang="de-DE" sz="1900" kern="0" dirty="0">
                  <a:solidFill>
                    <a:prstClr val="black"/>
                  </a:solidFill>
                </a:rPr>
                <a:t>Die Bedürfnisse von Lernenden mit Unterstützungsbedarf berücksichtigen</a:t>
              </a:r>
            </a:p>
            <a:p>
              <a:pPr marL="285750" lvl="0" indent="-285750" defTabSz="914400">
                <a:buClr>
                  <a:srgbClr val="327D87"/>
                </a:buClr>
                <a:buFont typeface="Wingdings" pitchFamily="2" charset="2"/>
                <a:buChar char=""/>
                <a:defRPr/>
              </a:pPr>
              <a:endParaRPr lang="de-DE" sz="1900" kern="0" dirty="0">
                <a:solidFill>
                  <a:prstClr val="black"/>
                </a:solidFill>
              </a:endParaRPr>
            </a:p>
            <a:p>
              <a:pPr lvl="0" defTabSz="914400">
                <a:buClr>
                  <a:srgbClr val="327D87"/>
                </a:buClr>
                <a:defRPr/>
              </a:pPr>
              <a:r>
                <a:rPr lang="de-DE" sz="1900" b="1" kern="0" dirty="0">
                  <a:solidFill>
                    <a:prstClr val="black"/>
                  </a:solidFill>
                </a:rPr>
                <a:t>Unterthemen</a:t>
              </a:r>
            </a:p>
            <a:p>
              <a:pPr marL="285750" lvl="0" indent="-285750" defTabSz="914400">
                <a:buClr>
                  <a:srgbClr val="327D87"/>
                </a:buClr>
                <a:buFont typeface="Wingdings" pitchFamily="2" charset="2"/>
                <a:buChar char="§"/>
                <a:defRPr/>
              </a:pPr>
              <a:r>
                <a:rPr lang="de-DE" sz="1900" kern="0" dirty="0">
                  <a:solidFill>
                    <a:prstClr val="black"/>
                  </a:solidFill>
                </a:rPr>
                <a:t>Schulgesetze und Verordnungen (AOSF) beachten</a:t>
              </a:r>
            </a:p>
            <a:p>
              <a:pPr marL="285750" lvl="0" indent="-285750" defTabSz="914400">
                <a:buClr>
                  <a:srgbClr val="327D87"/>
                </a:buClr>
                <a:buFont typeface="Wingdings" pitchFamily="2" charset="2"/>
                <a:buChar char="§"/>
                <a:defRPr/>
              </a:pPr>
              <a:r>
                <a:rPr lang="de-DE" sz="1900" kern="0" dirty="0">
                  <a:solidFill>
                    <a:prstClr val="black"/>
                  </a:solidFill>
                </a:rPr>
                <a:t>Spezifische Unterstützungsmaßnahmen in den Unterricht integrieren</a:t>
              </a:r>
            </a:p>
            <a:p>
              <a:pPr marL="285750" indent="-285750" defTabSz="914400">
                <a:buClr>
                  <a:srgbClr val="327D87"/>
                </a:buClr>
                <a:buFont typeface="Wingdings" pitchFamily="2" charset="2"/>
                <a:buChar char="§"/>
                <a:defRPr/>
              </a:pPr>
              <a:r>
                <a:rPr lang="de-DE" sz="1900" kern="0" dirty="0">
                  <a:solidFill>
                    <a:prstClr val="white">
                      <a:lumMod val="50000"/>
                    </a:prstClr>
                  </a:solidFill>
                </a:rPr>
                <a:t>Potenziale digitaler Medien und Hilfen nutzen</a:t>
              </a:r>
            </a:p>
          </p:txBody>
        </p:sp>
        <p:sp>
          <p:nvSpPr>
            <p:cNvPr id="18" name="Abgerundetes Rechteck 14">
              <a:extLst>
                <a:ext uri="{FF2B5EF4-FFF2-40B4-BE49-F238E27FC236}">
                  <a16:creationId xmlns:a16="http://schemas.microsoft.com/office/drawing/2014/main" id="{E6211A20-EF5B-9546-A82B-312F64AA6007}"/>
                </a:ext>
              </a:extLst>
            </p:cNvPr>
            <p:cNvSpPr/>
            <p:nvPr/>
          </p:nvSpPr>
          <p:spPr>
            <a:xfrm>
              <a:off x="959278" y="1266822"/>
              <a:ext cx="5525551" cy="381591"/>
            </a:xfrm>
            <a:custGeom>
              <a:avLst/>
              <a:gdLst>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234087 w 5505450"/>
                <a:gd name="connsiteY6" fmla="*/ 4695825 h 4695825"/>
                <a:gd name="connsiteX7" fmla="*/ 0 w 5505450"/>
                <a:gd name="connsiteY7" fmla="*/ 4461738 h 4695825"/>
                <a:gd name="connsiteX8" fmla="*/ 0 w 5505450"/>
                <a:gd name="connsiteY8" fmla="*/ 234087 h 4695825"/>
                <a:gd name="connsiteX0" fmla="*/ 0 w 5505450"/>
                <a:gd name="connsiteY0" fmla="*/ 234087 h 4695825"/>
                <a:gd name="connsiteX1" fmla="*/ 234087 w 5505450"/>
                <a:gd name="connsiteY1" fmla="*/ 0 h 4695825"/>
                <a:gd name="connsiteX2" fmla="*/ 5271363 w 5505450"/>
                <a:gd name="connsiteY2" fmla="*/ 0 h 4695825"/>
                <a:gd name="connsiteX3" fmla="*/ 5505450 w 5505450"/>
                <a:gd name="connsiteY3" fmla="*/ 234087 h 4695825"/>
                <a:gd name="connsiteX4" fmla="*/ 5505450 w 5505450"/>
                <a:gd name="connsiteY4" fmla="*/ 4461738 h 4695825"/>
                <a:gd name="connsiteX5" fmla="*/ 5271363 w 5505450"/>
                <a:gd name="connsiteY5" fmla="*/ 4695825 h 4695825"/>
                <a:gd name="connsiteX6" fmla="*/ 0 w 5505450"/>
                <a:gd name="connsiteY6" fmla="*/ 4461738 h 4695825"/>
                <a:gd name="connsiteX7" fmla="*/ 0 w 5505450"/>
                <a:gd name="connsiteY7" fmla="*/ 234087 h 4695825"/>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05450"/>
                <a:gd name="connsiteY0" fmla="*/ 234087 h 4776970"/>
                <a:gd name="connsiteX1" fmla="*/ 234087 w 5505450"/>
                <a:gd name="connsiteY1" fmla="*/ 0 h 4776970"/>
                <a:gd name="connsiteX2" fmla="*/ 5271363 w 5505450"/>
                <a:gd name="connsiteY2" fmla="*/ 0 h 4776970"/>
                <a:gd name="connsiteX3" fmla="*/ 5505450 w 5505450"/>
                <a:gd name="connsiteY3" fmla="*/ 234087 h 4776970"/>
                <a:gd name="connsiteX4" fmla="*/ 5505450 w 5505450"/>
                <a:gd name="connsiteY4" fmla="*/ 4461738 h 4776970"/>
                <a:gd name="connsiteX5" fmla="*/ 0 w 5505450"/>
                <a:gd name="connsiteY5" fmla="*/ 4461738 h 4776970"/>
                <a:gd name="connsiteX6" fmla="*/ 0 w 5505450"/>
                <a:gd name="connsiteY6" fmla="*/ 234087 h 4776970"/>
                <a:gd name="connsiteX0" fmla="*/ 0 w 5505450"/>
                <a:gd name="connsiteY0" fmla="*/ 234087 h 4461738"/>
                <a:gd name="connsiteX1" fmla="*/ 234087 w 5505450"/>
                <a:gd name="connsiteY1" fmla="*/ 0 h 4461738"/>
                <a:gd name="connsiteX2" fmla="*/ 5271363 w 5505450"/>
                <a:gd name="connsiteY2" fmla="*/ 0 h 4461738"/>
                <a:gd name="connsiteX3" fmla="*/ 5505450 w 5505450"/>
                <a:gd name="connsiteY3" fmla="*/ 234087 h 4461738"/>
                <a:gd name="connsiteX4" fmla="*/ 5505450 w 5505450"/>
                <a:gd name="connsiteY4" fmla="*/ 4461738 h 4461738"/>
                <a:gd name="connsiteX5" fmla="*/ 0 w 5505450"/>
                <a:gd name="connsiteY5" fmla="*/ 4461738 h 4461738"/>
                <a:gd name="connsiteX6" fmla="*/ 0 w 5505450"/>
                <a:gd name="connsiteY6" fmla="*/ 234087 h 4461738"/>
                <a:gd name="connsiteX0" fmla="*/ 0 w 5524500"/>
                <a:gd name="connsiteY0" fmla="*/ 234087 h 4461757"/>
                <a:gd name="connsiteX1" fmla="*/ 234087 w 5524500"/>
                <a:gd name="connsiteY1" fmla="*/ 0 h 4461757"/>
                <a:gd name="connsiteX2" fmla="*/ 5271363 w 5524500"/>
                <a:gd name="connsiteY2" fmla="*/ 0 h 4461757"/>
                <a:gd name="connsiteX3" fmla="*/ 5505450 w 5524500"/>
                <a:gd name="connsiteY3" fmla="*/ 234087 h 4461757"/>
                <a:gd name="connsiteX4" fmla="*/ 5524500 w 5524500"/>
                <a:gd name="connsiteY4" fmla="*/ 1213713 h 4461757"/>
                <a:gd name="connsiteX5" fmla="*/ 0 w 5524500"/>
                <a:gd name="connsiteY5" fmla="*/ 4461738 h 4461757"/>
                <a:gd name="connsiteX6" fmla="*/ 0 w 5524500"/>
                <a:gd name="connsiteY6" fmla="*/ 234087 h 4461757"/>
                <a:gd name="connsiteX0" fmla="*/ 0 w 5524500"/>
                <a:gd name="connsiteY0" fmla="*/ 234087 h 4582189"/>
                <a:gd name="connsiteX1" fmla="*/ 234087 w 5524500"/>
                <a:gd name="connsiteY1" fmla="*/ 0 h 4582189"/>
                <a:gd name="connsiteX2" fmla="*/ 5271363 w 5524500"/>
                <a:gd name="connsiteY2" fmla="*/ 0 h 4582189"/>
                <a:gd name="connsiteX3" fmla="*/ 5505450 w 5524500"/>
                <a:gd name="connsiteY3" fmla="*/ 234087 h 4582189"/>
                <a:gd name="connsiteX4" fmla="*/ 5524500 w 5524500"/>
                <a:gd name="connsiteY4" fmla="*/ 1213713 h 4582189"/>
                <a:gd name="connsiteX5" fmla="*/ 2266950 w 5524500"/>
                <a:gd name="connsiteY5" fmla="*/ 2362201 h 4582189"/>
                <a:gd name="connsiteX6" fmla="*/ 0 w 5524500"/>
                <a:gd name="connsiteY6" fmla="*/ 4461738 h 4582189"/>
                <a:gd name="connsiteX7" fmla="*/ 0 w 5524500"/>
                <a:gd name="connsiteY7" fmla="*/ 234087 h 4582189"/>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545992"/>
                <a:gd name="connsiteX1" fmla="*/ 234087 w 5524500"/>
                <a:gd name="connsiteY1" fmla="*/ 0 h 4545992"/>
                <a:gd name="connsiteX2" fmla="*/ 5271363 w 5524500"/>
                <a:gd name="connsiteY2" fmla="*/ 0 h 4545992"/>
                <a:gd name="connsiteX3" fmla="*/ 5505450 w 5524500"/>
                <a:gd name="connsiteY3" fmla="*/ 234087 h 4545992"/>
                <a:gd name="connsiteX4" fmla="*/ 5524500 w 5524500"/>
                <a:gd name="connsiteY4" fmla="*/ 1213713 h 4545992"/>
                <a:gd name="connsiteX5" fmla="*/ 3114675 w 5524500"/>
                <a:gd name="connsiteY5" fmla="*/ 1200151 h 4545992"/>
                <a:gd name="connsiteX6" fmla="*/ 0 w 5524500"/>
                <a:gd name="connsiteY6" fmla="*/ 4461738 h 4545992"/>
                <a:gd name="connsiteX7" fmla="*/ 0 w 5524500"/>
                <a:gd name="connsiteY7" fmla="*/ 234087 h 4545992"/>
                <a:gd name="connsiteX0" fmla="*/ 0 w 5524500"/>
                <a:gd name="connsiteY0" fmla="*/ 234087 h 4468820"/>
                <a:gd name="connsiteX1" fmla="*/ 234087 w 5524500"/>
                <a:gd name="connsiteY1" fmla="*/ 0 h 4468820"/>
                <a:gd name="connsiteX2" fmla="*/ 5271363 w 5524500"/>
                <a:gd name="connsiteY2" fmla="*/ 0 h 4468820"/>
                <a:gd name="connsiteX3" fmla="*/ 5505450 w 5524500"/>
                <a:gd name="connsiteY3" fmla="*/ 234087 h 4468820"/>
                <a:gd name="connsiteX4" fmla="*/ 5524500 w 5524500"/>
                <a:gd name="connsiteY4" fmla="*/ 1213713 h 4468820"/>
                <a:gd name="connsiteX5" fmla="*/ 0 w 5524500"/>
                <a:gd name="connsiteY5" fmla="*/ 4461738 h 4468820"/>
                <a:gd name="connsiteX6" fmla="*/ 0 w 5524500"/>
                <a:gd name="connsiteY6" fmla="*/ 234087 h 4468820"/>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4461738"/>
                <a:gd name="connsiteX1" fmla="*/ 234087 w 5524500"/>
                <a:gd name="connsiteY1" fmla="*/ 0 h 4461738"/>
                <a:gd name="connsiteX2" fmla="*/ 5271363 w 5524500"/>
                <a:gd name="connsiteY2" fmla="*/ 0 h 4461738"/>
                <a:gd name="connsiteX3" fmla="*/ 5505450 w 5524500"/>
                <a:gd name="connsiteY3" fmla="*/ 234087 h 4461738"/>
                <a:gd name="connsiteX4" fmla="*/ 5524500 w 5524500"/>
                <a:gd name="connsiteY4" fmla="*/ 1213713 h 4461738"/>
                <a:gd name="connsiteX5" fmla="*/ 0 w 5524500"/>
                <a:gd name="connsiteY5" fmla="*/ 4461738 h 4461738"/>
                <a:gd name="connsiteX6" fmla="*/ 0 w 5524500"/>
                <a:gd name="connsiteY6" fmla="*/ 234087 h 4461738"/>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463777"/>
                <a:gd name="connsiteX1" fmla="*/ 234087 w 5524500"/>
                <a:gd name="connsiteY1" fmla="*/ 0 h 1463777"/>
                <a:gd name="connsiteX2" fmla="*/ 5271363 w 5524500"/>
                <a:gd name="connsiteY2" fmla="*/ 0 h 1463777"/>
                <a:gd name="connsiteX3" fmla="*/ 5505450 w 5524500"/>
                <a:gd name="connsiteY3" fmla="*/ 234087 h 1463777"/>
                <a:gd name="connsiteX4" fmla="*/ 5524500 w 5524500"/>
                <a:gd name="connsiteY4" fmla="*/ 1213713 h 1463777"/>
                <a:gd name="connsiteX5" fmla="*/ 857250 w 5524500"/>
                <a:gd name="connsiteY5" fmla="*/ 908913 h 1463777"/>
                <a:gd name="connsiteX6" fmla="*/ 0 w 5524500"/>
                <a:gd name="connsiteY6" fmla="*/ 234087 h 1463777"/>
                <a:gd name="connsiteX0" fmla="*/ 0 w 5524500"/>
                <a:gd name="connsiteY0" fmla="*/ 234087 h 1213713"/>
                <a:gd name="connsiteX1" fmla="*/ 234087 w 5524500"/>
                <a:gd name="connsiteY1" fmla="*/ 0 h 1213713"/>
                <a:gd name="connsiteX2" fmla="*/ 5271363 w 5524500"/>
                <a:gd name="connsiteY2" fmla="*/ 0 h 1213713"/>
                <a:gd name="connsiteX3" fmla="*/ 5505450 w 5524500"/>
                <a:gd name="connsiteY3" fmla="*/ 234087 h 1213713"/>
                <a:gd name="connsiteX4" fmla="*/ 5524500 w 5524500"/>
                <a:gd name="connsiteY4" fmla="*/ 1213713 h 1213713"/>
                <a:gd name="connsiteX5" fmla="*/ 857250 w 5524500"/>
                <a:gd name="connsiteY5" fmla="*/ 908913 h 1213713"/>
                <a:gd name="connsiteX6" fmla="*/ 0 w 5524500"/>
                <a:gd name="connsiteY6" fmla="*/ 234087 h 1213713"/>
                <a:gd name="connsiteX0" fmla="*/ 0 w 5513280"/>
                <a:gd name="connsiteY0" fmla="*/ 234087 h 908913"/>
                <a:gd name="connsiteX1" fmla="*/ 234087 w 5513280"/>
                <a:gd name="connsiteY1" fmla="*/ 0 h 908913"/>
                <a:gd name="connsiteX2" fmla="*/ 5271363 w 5513280"/>
                <a:gd name="connsiteY2" fmla="*/ 0 h 908913"/>
                <a:gd name="connsiteX3" fmla="*/ 5505450 w 5513280"/>
                <a:gd name="connsiteY3" fmla="*/ 234087 h 908913"/>
                <a:gd name="connsiteX4" fmla="*/ 5513280 w 5513280"/>
                <a:gd name="connsiteY4" fmla="*/ 377851 h 908913"/>
                <a:gd name="connsiteX5" fmla="*/ 857250 w 5513280"/>
                <a:gd name="connsiteY5" fmla="*/ 908913 h 908913"/>
                <a:gd name="connsiteX6" fmla="*/ 0 w 5513280"/>
                <a:gd name="connsiteY6" fmla="*/ 234087 h 908913"/>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12271 w 5525551"/>
                <a:gd name="connsiteY0" fmla="*/ 234087 h 404030"/>
                <a:gd name="connsiteX1" fmla="*/ 246358 w 5525551"/>
                <a:gd name="connsiteY1" fmla="*/ 0 h 404030"/>
                <a:gd name="connsiteX2" fmla="*/ 5283634 w 5525551"/>
                <a:gd name="connsiteY2" fmla="*/ 0 h 404030"/>
                <a:gd name="connsiteX3" fmla="*/ 5517721 w 5525551"/>
                <a:gd name="connsiteY3" fmla="*/ 234087 h 404030"/>
                <a:gd name="connsiteX4" fmla="*/ 5525551 w 5525551"/>
                <a:gd name="connsiteY4" fmla="*/ 377851 h 404030"/>
                <a:gd name="connsiteX5" fmla="*/ 0 w 5525551"/>
                <a:gd name="connsiteY5" fmla="*/ 404030 h 404030"/>
                <a:gd name="connsiteX6" fmla="*/ 12271 w 5525551"/>
                <a:gd name="connsiteY6" fmla="*/ 234087 h 404030"/>
                <a:gd name="connsiteX0" fmla="*/ 6661 w 5519941"/>
                <a:gd name="connsiteY0" fmla="*/ 234087 h 392810"/>
                <a:gd name="connsiteX1" fmla="*/ 240748 w 5519941"/>
                <a:gd name="connsiteY1" fmla="*/ 0 h 392810"/>
                <a:gd name="connsiteX2" fmla="*/ 5278024 w 5519941"/>
                <a:gd name="connsiteY2" fmla="*/ 0 h 392810"/>
                <a:gd name="connsiteX3" fmla="*/ 5512111 w 5519941"/>
                <a:gd name="connsiteY3" fmla="*/ 234087 h 392810"/>
                <a:gd name="connsiteX4" fmla="*/ 5519941 w 5519941"/>
                <a:gd name="connsiteY4" fmla="*/ 377851 h 392810"/>
                <a:gd name="connsiteX5" fmla="*/ 0 w 5519941"/>
                <a:gd name="connsiteY5" fmla="*/ 392810 h 392810"/>
                <a:gd name="connsiteX6" fmla="*/ 6661 w 5519941"/>
                <a:gd name="connsiteY6" fmla="*/ 234087 h 392810"/>
                <a:gd name="connsiteX0" fmla="*/ 12271 w 5525551"/>
                <a:gd name="connsiteY0" fmla="*/ 234087 h 377851"/>
                <a:gd name="connsiteX1" fmla="*/ 246358 w 5525551"/>
                <a:gd name="connsiteY1" fmla="*/ 0 h 377851"/>
                <a:gd name="connsiteX2" fmla="*/ 5283634 w 5525551"/>
                <a:gd name="connsiteY2" fmla="*/ 0 h 377851"/>
                <a:gd name="connsiteX3" fmla="*/ 5517721 w 5525551"/>
                <a:gd name="connsiteY3" fmla="*/ 234087 h 377851"/>
                <a:gd name="connsiteX4" fmla="*/ 5525551 w 5525551"/>
                <a:gd name="connsiteY4" fmla="*/ 377851 h 377851"/>
                <a:gd name="connsiteX5" fmla="*/ 0 w 5525551"/>
                <a:gd name="connsiteY5" fmla="*/ 375981 h 377851"/>
                <a:gd name="connsiteX6" fmla="*/ 12271 w 5525551"/>
                <a:gd name="connsiteY6" fmla="*/ 234087 h 377851"/>
                <a:gd name="connsiteX0" fmla="*/ 12271 w 5525551"/>
                <a:gd name="connsiteY0" fmla="*/ 234087 h 381591"/>
                <a:gd name="connsiteX1" fmla="*/ 246358 w 5525551"/>
                <a:gd name="connsiteY1" fmla="*/ 0 h 381591"/>
                <a:gd name="connsiteX2" fmla="*/ 5283634 w 5525551"/>
                <a:gd name="connsiteY2" fmla="*/ 0 h 381591"/>
                <a:gd name="connsiteX3" fmla="*/ 5517721 w 5525551"/>
                <a:gd name="connsiteY3" fmla="*/ 234087 h 381591"/>
                <a:gd name="connsiteX4" fmla="*/ 5525551 w 5525551"/>
                <a:gd name="connsiteY4" fmla="*/ 377851 h 381591"/>
                <a:gd name="connsiteX5" fmla="*/ 0 w 5525551"/>
                <a:gd name="connsiteY5" fmla="*/ 381591 h 381591"/>
                <a:gd name="connsiteX6" fmla="*/ 12271 w 5525551"/>
                <a:gd name="connsiteY6" fmla="*/ 234087 h 38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5551" h="381591">
                  <a:moveTo>
                    <a:pt x="12271" y="234087"/>
                  </a:moveTo>
                  <a:cubicBezTo>
                    <a:pt x="12271" y="104804"/>
                    <a:pt x="117075" y="0"/>
                    <a:pt x="246358" y="0"/>
                  </a:cubicBezTo>
                  <a:lnTo>
                    <a:pt x="5283634" y="0"/>
                  </a:lnTo>
                  <a:cubicBezTo>
                    <a:pt x="5412917" y="0"/>
                    <a:pt x="5517721" y="104804"/>
                    <a:pt x="5517721" y="234087"/>
                  </a:cubicBezTo>
                  <a:cubicBezTo>
                    <a:pt x="5507242" y="235260"/>
                    <a:pt x="5519201" y="354531"/>
                    <a:pt x="5525551" y="377851"/>
                  </a:cubicBezTo>
                  <a:lnTo>
                    <a:pt x="0" y="381591"/>
                  </a:lnTo>
                  <a:cubicBezTo>
                    <a:pt x="19050" y="372549"/>
                    <a:pt x="31321" y="233604"/>
                    <a:pt x="12271" y="234087"/>
                  </a:cubicBezTo>
                  <a:close/>
                </a:path>
              </a:pathLst>
            </a:custGeom>
            <a:solidFill>
              <a:srgbClr val="327D8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000" b="1" kern="0" dirty="0">
                  <a:solidFill>
                    <a:prstClr val="white"/>
                  </a:solidFill>
                  <a:latin typeface="Calibri"/>
                </a:rPr>
                <a:t>Förderschwerpunkte</a:t>
              </a:r>
              <a:endParaRPr kumimoji="0" lang="de-DE" sz="2000" b="1" i="0" u="none" strike="noStrike" kern="0" cap="none" spc="0" normalizeH="0" baseline="0" noProof="0" dirty="0">
                <a:ln>
                  <a:noFill/>
                </a:ln>
                <a:solidFill>
                  <a:prstClr val="white"/>
                </a:solidFill>
                <a:effectLst/>
                <a:uLnTx/>
                <a:uFillTx/>
                <a:latin typeface="Calibri"/>
                <a:ea typeface="+mn-ea"/>
                <a:cs typeface="+mn-cs"/>
              </a:endParaRPr>
            </a:p>
          </p:txBody>
        </p:sp>
      </p:grpSp>
      <p:sp>
        <p:nvSpPr>
          <p:cNvPr id="13" name="Foliennummernplatzhalter 12"/>
          <p:cNvSpPr>
            <a:spLocks noGrp="1"/>
          </p:cNvSpPr>
          <p:nvPr>
            <p:ph type="sldNum" sz="quarter" idx="10"/>
          </p:nvPr>
        </p:nvSpPr>
        <p:spPr/>
        <p:txBody>
          <a:bodyPr/>
          <a:lstStyle/>
          <a:p>
            <a:fld id="{B84ED057-0FDF-4701-9D7A-03D2DA656030}" type="slidenum">
              <a:rPr lang="de-DE" smtClean="0"/>
              <a:pPr/>
              <a:t>27</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dirty="0"/>
              <a:t>pikas-mi.dzlm.de</a:t>
            </a:r>
          </a:p>
        </p:txBody>
      </p:sp>
      <p:sp>
        <p:nvSpPr>
          <p:cNvPr id="3" name="Rechteck 2">
            <a:extLst>
              <a:ext uri="{FF2B5EF4-FFF2-40B4-BE49-F238E27FC236}">
                <a16:creationId xmlns:a16="http://schemas.microsoft.com/office/drawing/2014/main" id="{A573B555-AB9D-1C42-A599-A25E8C68B0DB}"/>
              </a:ext>
            </a:extLst>
          </p:cNvPr>
          <p:cNvSpPr/>
          <p:nvPr/>
        </p:nvSpPr>
        <p:spPr>
          <a:xfrm>
            <a:off x="3116371" y="6003009"/>
            <a:ext cx="2734851" cy="369332"/>
          </a:xfrm>
          <a:prstGeom prst="rect">
            <a:avLst/>
          </a:prstGeom>
        </p:spPr>
        <p:txBody>
          <a:bodyPr wrap="none">
            <a:spAutoFit/>
          </a:bodyPr>
          <a:lstStyle/>
          <a:p>
            <a:r>
              <a:rPr lang="de-DE" dirty="0">
                <a:solidFill>
                  <a:srgbClr val="222222"/>
                </a:solidFill>
                <a:latin typeface="Open Sans Light" panose="020B0606030504020204" pitchFamily="34" charset="0"/>
              </a:rPr>
              <a:t> </a:t>
            </a:r>
            <a:r>
              <a:rPr lang="de-DE" sz="1400" dirty="0">
                <a:solidFill>
                  <a:schemeClr val="accent1"/>
                </a:solidFill>
              </a:rPr>
              <a:t>https://</a:t>
            </a:r>
            <a:r>
              <a:rPr lang="de-DE" sz="1400" dirty="0" err="1">
                <a:solidFill>
                  <a:schemeClr val="accent1"/>
                </a:solidFill>
              </a:rPr>
              <a:t>pikas-mi.dzlm.de</a:t>
            </a:r>
            <a:r>
              <a:rPr lang="de-DE" sz="1400" dirty="0">
                <a:solidFill>
                  <a:schemeClr val="accent1"/>
                </a:solidFill>
              </a:rPr>
              <a:t>/</a:t>
            </a:r>
            <a:r>
              <a:rPr lang="de-DE" sz="1400" dirty="0" err="1">
                <a:solidFill>
                  <a:schemeClr val="accent1"/>
                </a:solidFill>
              </a:rPr>
              <a:t>node</a:t>
            </a:r>
            <a:r>
              <a:rPr lang="de-DE" sz="1400" dirty="0">
                <a:solidFill>
                  <a:schemeClr val="accent1"/>
                </a:solidFill>
              </a:rPr>
              <a:t>/31</a:t>
            </a:r>
          </a:p>
        </p:txBody>
      </p:sp>
    </p:spTree>
    <p:extLst>
      <p:ext uri="{BB962C8B-B14F-4D97-AF65-F5344CB8AC3E}">
        <p14:creationId xmlns:p14="http://schemas.microsoft.com/office/powerpoint/2010/main" val="1352053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28</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Förderschwerpunkte</a:t>
            </a:r>
            <a:endParaRPr lang="de-DE" dirty="0"/>
          </a:p>
        </p:txBody>
      </p:sp>
      <p:sp>
        <p:nvSpPr>
          <p:cNvPr id="11" name="Rechteck 10"/>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8" name="Inhaltsplatzhalter 7"/>
          <p:cNvPicPr>
            <a:picLocks noGrp="1" noChangeAspect="1"/>
          </p:cNvPicPr>
          <p:nvPr>
            <p:ph idx="1"/>
          </p:nvPr>
        </p:nvPicPr>
        <p:blipFill>
          <a:blip r:embed="rId3"/>
          <a:srcRect/>
          <a:stretch/>
        </p:blipFill>
        <p:spPr>
          <a:xfrm>
            <a:off x="510365" y="1606062"/>
            <a:ext cx="8229600" cy="3960233"/>
          </a:xfrm>
        </p:spPr>
      </p:pic>
      <p:sp>
        <p:nvSpPr>
          <p:cNvPr id="15" name="Rechteck 14"/>
          <p:cNvSpPr/>
          <p:nvPr/>
        </p:nvSpPr>
        <p:spPr>
          <a:xfrm>
            <a:off x="2339209" y="1789043"/>
            <a:ext cx="2594532" cy="2702570"/>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2" name="Textfeld 11"/>
          <p:cNvSpPr txBox="1"/>
          <p:nvPr/>
        </p:nvSpPr>
        <p:spPr>
          <a:xfrm>
            <a:off x="2530549" y="5943600"/>
            <a:ext cx="4167963" cy="307777"/>
          </a:xfrm>
          <a:prstGeom prst="rect">
            <a:avLst/>
          </a:prstGeom>
          <a:noFill/>
        </p:spPr>
        <p:txBody>
          <a:bodyPr wrap="square" rtlCol="0">
            <a:spAutoFit/>
          </a:bodyPr>
          <a:lstStyle/>
          <a:p>
            <a:pPr algn="ctr"/>
            <a:r>
              <a:rPr lang="de-DE" sz="1400" dirty="0">
                <a:solidFill>
                  <a:schemeClr val="accent1"/>
                </a:solidFill>
              </a:rPr>
              <a:t>pikas-mi.dzlm.de/600</a:t>
            </a:r>
            <a:endParaRPr lang="de-DE" sz="1400" b="1" dirty="0">
              <a:solidFill>
                <a:schemeClr val="accent1"/>
              </a:solidFill>
            </a:endParaRPr>
          </a:p>
        </p:txBody>
      </p:sp>
    </p:spTree>
    <p:extLst>
      <p:ext uri="{BB962C8B-B14F-4D97-AF65-F5344CB8AC3E}">
        <p14:creationId xmlns:p14="http://schemas.microsoft.com/office/powerpoint/2010/main" val="151732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
          <p:cNvSpPr>
            <a:spLocks noGrp="1"/>
          </p:cNvSpPr>
          <p:nvPr>
            <p:ph type="sldNum" sz="quarter" idx="10"/>
          </p:nvPr>
        </p:nvSpPr>
        <p:spPr/>
        <p:txBody>
          <a:bodyPr/>
          <a:lstStyle/>
          <a:p>
            <a:fld id="{B84ED057-0FDF-4701-9D7A-03D2DA656030}" type="slidenum">
              <a:rPr lang="de-DE" smtClean="0"/>
              <a:pPr/>
              <a:t>2</a:t>
            </a:fld>
            <a:endParaRPr lang="de-DE" dirty="0"/>
          </a:p>
        </p:txBody>
      </p:sp>
      <p:sp>
        <p:nvSpPr>
          <p:cNvPr id="6" name="Titel"/>
          <p:cNvSpPr>
            <a:spLocks noGrp="1"/>
          </p:cNvSpPr>
          <p:nvPr>
            <p:ph type="title"/>
          </p:nvPr>
        </p:nvSpPr>
        <p:spPr/>
        <p:txBody>
          <a:bodyPr/>
          <a:lstStyle/>
          <a:p>
            <a:r>
              <a:rPr lang="de-DE" dirty="0"/>
              <a:t>Gliederung</a:t>
            </a:r>
          </a:p>
        </p:txBody>
      </p:sp>
      <p:sp>
        <p:nvSpPr>
          <p:cNvPr id="10" name="Inhaltsplatzhalter"/>
          <p:cNvSpPr>
            <a:spLocks noGrp="1"/>
          </p:cNvSpPr>
          <p:nvPr>
            <p:ph type="body" idx="1"/>
          </p:nvPr>
        </p:nvSpPr>
        <p:spPr/>
        <p:txBody>
          <a:bodyPr/>
          <a:lstStyle/>
          <a:p>
            <a:r>
              <a:rPr lang="de-DE" b="1" dirty="0"/>
              <a:t>Ausgangslage</a:t>
            </a:r>
          </a:p>
          <a:p>
            <a:r>
              <a:rPr lang="de-DE" dirty="0"/>
              <a:t>Hintergrundinformationen</a:t>
            </a:r>
          </a:p>
          <a:p>
            <a:r>
              <a:rPr lang="de-DE" dirty="0"/>
              <a:t>Webseite</a:t>
            </a:r>
          </a:p>
          <a:p>
            <a:r>
              <a:rPr lang="de-DE" dirty="0"/>
              <a:t>Weitere Informationen</a:t>
            </a:r>
          </a:p>
        </p:txBody>
      </p:sp>
    </p:spTree>
    <p:extLst>
      <p:ext uri="{BB962C8B-B14F-4D97-AF65-F5344CB8AC3E}">
        <p14:creationId xmlns:p14="http://schemas.microsoft.com/office/powerpoint/2010/main" val="3011903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29</a:t>
            </a:fld>
            <a:endParaRPr lang="de-DE" dirty="0"/>
          </a:p>
        </p:txBody>
      </p:sp>
      <p:sp>
        <p:nvSpPr>
          <p:cNvPr id="10" name="Titel 9"/>
          <p:cNvSpPr>
            <a:spLocks noGrp="1"/>
          </p:cNvSpPr>
          <p:nvPr>
            <p:ph type="title"/>
          </p:nvPr>
        </p:nvSpPr>
        <p:spPr/>
        <p:txBody>
          <a:bodyPr/>
          <a:lstStyle/>
          <a:p>
            <a:r>
              <a:rPr lang="de-DE"/>
              <a:t>Webseite</a:t>
            </a:r>
            <a:endParaRPr lang="de-DE" dirty="0"/>
          </a:p>
        </p:txBody>
      </p:sp>
      <p:sp>
        <p:nvSpPr>
          <p:cNvPr id="2" name="Textplatzhalter 1"/>
          <p:cNvSpPr>
            <a:spLocks noGrp="1"/>
          </p:cNvSpPr>
          <p:nvPr>
            <p:ph type="body" sz="quarter" idx="11"/>
          </p:nvPr>
        </p:nvSpPr>
        <p:spPr/>
        <p:txBody>
          <a:bodyPr/>
          <a:lstStyle/>
          <a:p>
            <a:r>
              <a:rPr lang="de-DE"/>
              <a:t>Förderschwerpunkte</a:t>
            </a:r>
            <a:endParaRPr lang="de-DE" dirty="0"/>
          </a:p>
        </p:txBody>
      </p:sp>
      <p:sp>
        <p:nvSpPr>
          <p:cNvPr id="11" name="Rechteck 10"/>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pic>
        <p:nvPicPr>
          <p:cNvPr id="8" name="Inhaltsplatzhalter 7"/>
          <p:cNvPicPr>
            <a:picLocks noGrp="1" noChangeAspect="1"/>
          </p:cNvPicPr>
          <p:nvPr>
            <p:ph idx="1"/>
          </p:nvPr>
        </p:nvPicPr>
        <p:blipFill>
          <a:blip r:embed="rId3"/>
          <a:srcRect/>
          <a:stretch/>
        </p:blipFill>
        <p:spPr>
          <a:xfrm>
            <a:off x="1126091" y="1171064"/>
            <a:ext cx="6531061" cy="4595208"/>
          </a:xfrm>
        </p:spPr>
      </p:pic>
      <p:sp>
        <p:nvSpPr>
          <p:cNvPr id="15" name="Rechteck 14"/>
          <p:cNvSpPr/>
          <p:nvPr/>
        </p:nvSpPr>
        <p:spPr>
          <a:xfrm>
            <a:off x="1126091" y="1186979"/>
            <a:ext cx="1678069" cy="1484767"/>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2" name="Textfeld 11"/>
          <p:cNvSpPr txBox="1"/>
          <p:nvPr/>
        </p:nvSpPr>
        <p:spPr>
          <a:xfrm>
            <a:off x="2530549" y="5943600"/>
            <a:ext cx="4167963" cy="307777"/>
          </a:xfrm>
          <a:prstGeom prst="rect">
            <a:avLst/>
          </a:prstGeom>
          <a:noFill/>
        </p:spPr>
        <p:txBody>
          <a:bodyPr wrap="square" rtlCol="0">
            <a:spAutoFit/>
          </a:bodyPr>
          <a:lstStyle/>
          <a:p>
            <a:pPr algn="ctr"/>
            <a:r>
              <a:rPr lang="de-DE" sz="1400" dirty="0">
                <a:solidFill>
                  <a:schemeClr val="accent1"/>
                </a:solidFill>
              </a:rPr>
              <a:t>pikas-mi.dzlm.de/610</a:t>
            </a:r>
            <a:endParaRPr lang="de-DE" sz="1400" b="1" dirty="0">
              <a:solidFill>
                <a:schemeClr val="accent1"/>
              </a:solidFill>
            </a:endParaRPr>
          </a:p>
        </p:txBody>
      </p:sp>
    </p:spTree>
    <p:extLst>
      <p:ext uri="{BB962C8B-B14F-4D97-AF65-F5344CB8AC3E}">
        <p14:creationId xmlns:p14="http://schemas.microsoft.com/office/powerpoint/2010/main" val="3610097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4C58ABA8-E963-42A1-8AEA-D6670BCAC38A}"/>
              </a:ext>
            </a:extLst>
          </p:cNvPr>
          <p:cNvGraphicFramePr>
            <a:graphicFrameLocks noChangeAspect="1"/>
          </p:cNvGraphicFramePr>
          <p:nvPr>
            <p:custDataLst>
              <p:tags r:id="rId1"/>
            </p:custDataLst>
            <p:extLst>
              <p:ext uri="{D42A27DB-BD31-4B8C-83A1-F6EECF244321}">
                <p14:modId xmlns:p14="http://schemas.microsoft.com/office/powerpoint/2010/main" val="3888117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20" imgH="317" progId="TCLayout.ActiveDocument.1">
                  <p:embed/>
                </p:oleObj>
              </mc:Choice>
              <mc:Fallback>
                <p:oleObj name="think-cell Folie" r:id="rId4" imgW="320" imgH="317"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Foliennummernplatzhalter 1">
            <a:extLst>
              <a:ext uri="{FF2B5EF4-FFF2-40B4-BE49-F238E27FC236}">
                <a16:creationId xmlns:a16="http://schemas.microsoft.com/office/drawing/2014/main" id="{50B609B4-AAAB-4704-ACD1-80F89934080F}"/>
              </a:ext>
            </a:extLst>
          </p:cNvPr>
          <p:cNvSpPr>
            <a:spLocks noGrp="1"/>
          </p:cNvSpPr>
          <p:nvPr>
            <p:ph type="sldNum" sz="quarter" idx="10"/>
          </p:nvPr>
        </p:nvSpPr>
        <p:spPr/>
        <p:txBody>
          <a:bodyPr/>
          <a:lstStyle/>
          <a:p>
            <a:fld id="{B84ED057-0FDF-4701-9D7A-03D2DA656030}" type="slidenum">
              <a:rPr lang="de-DE" smtClean="0"/>
              <a:pPr/>
              <a:t>30</a:t>
            </a:fld>
            <a:endParaRPr lang="de-DE" dirty="0"/>
          </a:p>
        </p:txBody>
      </p:sp>
      <p:sp>
        <p:nvSpPr>
          <p:cNvPr id="3" name="Titel 2">
            <a:extLst>
              <a:ext uri="{FF2B5EF4-FFF2-40B4-BE49-F238E27FC236}">
                <a16:creationId xmlns:a16="http://schemas.microsoft.com/office/drawing/2014/main" id="{96AFEACD-88BE-485D-8075-610BFFA51908}"/>
              </a:ext>
            </a:extLst>
          </p:cNvPr>
          <p:cNvSpPr>
            <a:spLocks noGrp="1"/>
          </p:cNvSpPr>
          <p:nvPr>
            <p:ph type="title"/>
          </p:nvPr>
        </p:nvSpPr>
        <p:spPr/>
        <p:txBody>
          <a:bodyPr vert="horz"/>
          <a:lstStyle/>
          <a:p>
            <a:r>
              <a:rPr lang="de-DE" dirty="0"/>
              <a:t>Webseite</a:t>
            </a:r>
          </a:p>
        </p:txBody>
      </p:sp>
      <p:sp>
        <p:nvSpPr>
          <p:cNvPr id="4" name="Textplatzhalter 3">
            <a:extLst>
              <a:ext uri="{FF2B5EF4-FFF2-40B4-BE49-F238E27FC236}">
                <a16:creationId xmlns:a16="http://schemas.microsoft.com/office/drawing/2014/main" id="{A9B5569A-E9FE-47F5-B7BC-267D37841A3F}"/>
              </a:ext>
            </a:extLst>
          </p:cNvPr>
          <p:cNvSpPr>
            <a:spLocks noGrp="1"/>
          </p:cNvSpPr>
          <p:nvPr>
            <p:ph type="body" sz="quarter" idx="11"/>
          </p:nvPr>
        </p:nvSpPr>
        <p:spPr/>
        <p:txBody>
          <a:bodyPr/>
          <a:lstStyle/>
          <a:p>
            <a:r>
              <a:rPr lang="de-DE" dirty="0"/>
              <a:t>Förderschwerpunkte</a:t>
            </a:r>
          </a:p>
        </p:txBody>
      </p:sp>
      <p:pic>
        <p:nvPicPr>
          <p:cNvPr id="8" name="Inhaltsplatzhalter 7">
            <a:extLst>
              <a:ext uri="{FF2B5EF4-FFF2-40B4-BE49-F238E27FC236}">
                <a16:creationId xmlns:a16="http://schemas.microsoft.com/office/drawing/2014/main" id="{AF02DA4A-FBA8-4FF5-A822-5674422A66D3}"/>
              </a:ext>
            </a:extLst>
          </p:cNvPr>
          <p:cNvPicPr>
            <a:picLocks noGrp="1" noChangeAspect="1"/>
          </p:cNvPicPr>
          <p:nvPr>
            <p:ph idx="1"/>
          </p:nvPr>
        </p:nvPicPr>
        <p:blipFill>
          <a:blip r:embed="rId6"/>
          <a:stretch>
            <a:fillRect/>
          </a:stretch>
        </p:blipFill>
        <p:spPr>
          <a:xfrm>
            <a:off x="361950" y="2000996"/>
            <a:ext cx="2544517" cy="3989551"/>
          </a:xfrm>
        </p:spPr>
      </p:pic>
      <p:pic>
        <p:nvPicPr>
          <p:cNvPr id="10" name="Grafik 9">
            <a:extLst>
              <a:ext uri="{FF2B5EF4-FFF2-40B4-BE49-F238E27FC236}">
                <a16:creationId xmlns:a16="http://schemas.microsoft.com/office/drawing/2014/main" id="{68B291ED-99A7-4936-BFBD-24CE5FF46EF9}"/>
              </a:ext>
            </a:extLst>
          </p:cNvPr>
          <p:cNvPicPr>
            <a:picLocks noChangeAspect="1"/>
          </p:cNvPicPr>
          <p:nvPr/>
        </p:nvPicPr>
        <p:blipFill>
          <a:blip r:embed="rId7"/>
          <a:stretch>
            <a:fillRect/>
          </a:stretch>
        </p:blipFill>
        <p:spPr>
          <a:xfrm>
            <a:off x="2984317" y="2050820"/>
            <a:ext cx="2635434" cy="1991963"/>
          </a:xfrm>
          <a:prstGeom prst="rect">
            <a:avLst/>
          </a:prstGeom>
        </p:spPr>
      </p:pic>
      <p:pic>
        <p:nvPicPr>
          <p:cNvPr id="12" name="Grafik 11">
            <a:extLst>
              <a:ext uri="{FF2B5EF4-FFF2-40B4-BE49-F238E27FC236}">
                <a16:creationId xmlns:a16="http://schemas.microsoft.com/office/drawing/2014/main" id="{E21FBC62-FB41-4823-8F51-EA25D516C03E}"/>
              </a:ext>
            </a:extLst>
          </p:cNvPr>
          <p:cNvPicPr>
            <a:picLocks noChangeAspect="1"/>
          </p:cNvPicPr>
          <p:nvPr/>
        </p:nvPicPr>
        <p:blipFill>
          <a:blip r:embed="rId8"/>
          <a:stretch>
            <a:fillRect/>
          </a:stretch>
        </p:blipFill>
        <p:spPr>
          <a:xfrm>
            <a:off x="5697601" y="2052118"/>
            <a:ext cx="2883080" cy="1990665"/>
          </a:xfrm>
          <a:prstGeom prst="rect">
            <a:avLst/>
          </a:prstGeom>
        </p:spPr>
      </p:pic>
      <p:pic>
        <p:nvPicPr>
          <p:cNvPr id="14" name="Grafik 13">
            <a:extLst>
              <a:ext uri="{FF2B5EF4-FFF2-40B4-BE49-F238E27FC236}">
                <a16:creationId xmlns:a16="http://schemas.microsoft.com/office/drawing/2014/main" id="{58EFE405-BBD1-4466-9EAA-264C85BE5610}"/>
              </a:ext>
            </a:extLst>
          </p:cNvPr>
          <p:cNvPicPr>
            <a:picLocks noChangeAspect="1"/>
          </p:cNvPicPr>
          <p:nvPr/>
        </p:nvPicPr>
        <p:blipFill>
          <a:blip r:embed="rId9"/>
          <a:stretch>
            <a:fillRect/>
          </a:stretch>
        </p:blipFill>
        <p:spPr>
          <a:xfrm>
            <a:off x="3324225" y="4211461"/>
            <a:ext cx="5086350" cy="1866037"/>
          </a:xfrm>
          <a:prstGeom prst="rect">
            <a:avLst/>
          </a:prstGeom>
        </p:spPr>
      </p:pic>
      <p:sp>
        <p:nvSpPr>
          <p:cNvPr id="15" name="Textfeld 14">
            <a:extLst>
              <a:ext uri="{FF2B5EF4-FFF2-40B4-BE49-F238E27FC236}">
                <a16:creationId xmlns:a16="http://schemas.microsoft.com/office/drawing/2014/main" id="{59922863-9A81-42F8-A454-C737E38584E6}"/>
              </a:ext>
            </a:extLst>
          </p:cNvPr>
          <p:cNvSpPr txBox="1"/>
          <p:nvPr/>
        </p:nvSpPr>
        <p:spPr>
          <a:xfrm>
            <a:off x="1256658" y="1125637"/>
            <a:ext cx="6249042" cy="646331"/>
          </a:xfrm>
          <a:prstGeom prst="rect">
            <a:avLst/>
          </a:prstGeom>
          <a:solidFill>
            <a:schemeClr val="bg1"/>
          </a:solidFill>
          <a:ln w="22225">
            <a:noFill/>
          </a:ln>
        </p:spPr>
        <p:txBody>
          <a:bodyPr wrap="square" rtlCol="0">
            <a:spAutoFit/>
          </a:bodyPr>
          <a:lstStyle/>
          <a:p>
            <a:pPr algn="ctr"/>
            <a:r>
              <a:rPr lang="de-DE" b="1" dirty="0">
                <a:solidFill>
                  <a:srgbClr val="0E7270"/>
                </a:solidFill>
              </a:rPr>
              <a:t>SEHEN - HINTERGRUND</a:t>
            </a:r>
          </a:p>
          <a:p>
            <a:pPr algn="ctr"/>
            <a:r>
              <a:rPr lang="de-DE" b="1" dirty="0">
                <a:solidFill>
                  <a:srgbClr val="0E7270"/>
                </a:solidFill>
              </a:rPr>
              <a:t>Anpassung der Lernumgebung und Aufgaben und Aktivitäten</a:t>
            </a:r>
            <a:endParaRPr lang="de-DE" dirty="0">
              <a:solidFill>
                <a:srgbClr val="0E7270"/>
              </a:solidFill>
            </a:endParaRPr>
          </a:p>
        </p:txBody>
      </p:sp>
      <p:sp>
        <p:nvSpPr>
          <p:cNvPr id="11" name="Textfeld 10">
            <a:extLst>
              <a:ext uri="{FF2B5EF4-FFF2-40B4-BE49-F238E27FC236}">
                <a16:creationId xmlns:a16="http://schemas.microsoft.com/office/drawing/2014/main" id="{F9E5D409-DE97-B94A-A0C4-A34F8258DAC9}"/>
              </a:ext>
            </a:extLst>
          </p:cNvPr>
          <p:cNvSpPr txBox="1"/>
          <p:nvPr/>
        </p:nvSpPr>
        <p:spPr>
          <a:xfrm>
            <a:off x="2488017" y="6043620"/>
            <a:ext cx="4167963" cy="307777"/>
          </a:xfrm>
          <a:prstGeom prst="rect">
            <a:avLst/>
          </a:prstGeom>
          <a:noFill/>
        </p:spPr>
        <p:txBody>
          <a:bodyPr wrap="square" rtlCol="0">
            <a:spAutoFit/>
          </a:bodyPr>
          <a:lstStyle/>
          <a:p>
            <a:pPr algn="ctr"/>
            <a:r>
              <a:rPr lang="de-DE" sz="1400" dirty="0">
                <a:solidFill>
                  <a:schemeClr val="accent1"/>
                </a:solidFill>
              </a:rPr>
              <a:t>pikas-mi.dzlm.de/653</a:t>
            </a:r>
            <a:endParaRPr lang="de-DE" sz="1400" b="1" dirty="0">
              <a:solidFill>
                <a:schemeClr val="accent1"/>
              </a:solidFill>
            </a:endParaRPr>
          </a:p>
        </p:txBody>
      </p:sp>
    </p:spTree>
    <p:extLst>
      <p:ext uri="{BB962C8B-B14F-4D97-AF65-F5344CB8AC3E}">
        <p14:creationId xmlns:p14="http://schemas.microsoft.com/office/powerpoint/2010/main" val="359519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
          <p:cNvSpPr>
            <a:spLocks noGrp="1"/>
          </p:cNvSpPr>
          <p:nvPr>
            <p:ph type="sldNum" sz="quarter" idx="10"/>
          </p:nvPr>
        </p:nvSpPr>
        <p:spPr/>
        <p:txBody>
          <a:bodyPr/>
          <a:lstStyle/>
          <a:p>
            <a:fld id="{B84ED057-0FDF-4701-9D7A-03D2DA656030}" type="slidenum">
              <a:rPr lang="de-DE" smtClean="0"/>
              <a:pPr/>
              <a:t>31</a:t>
            </a:fld>
            <a:endParaRPr lang="de-DE" dirty="0"/>
          </a:p>
        </p:txBody>
      </p:sp>
      <p:sp>
        <p:nvSpPr>
          <p:cNvPr id="6" name="Titel"/>
          <p:cNvSpPr>
            <a:spLocks noGrp="1"/>
          </p:cNvSpPr>
          <p:nvPr>
            <p:ph type="title"/>
          </p:nvPr>
        </p:nvSpPr>
        <p:spPr/>
        <p:txBody>
          <a:bodyPr/>
          <a:lstStyle/>
          <a:p>
            <a:r>
              <a:rPr lang="de-DE" dirty="0"/>
              <a:t>Gliederung</a:t>
            </a:r>
          </a:p>
        </p:txBody>
      </p:sp>
      <p:sp>
        <p:nvSpPr>
          <p:cNvPr id="10" name="Inhaltsplatzhalter"/>
          <p:cNvSpPr>
            <a:spLocks noGrp="1"/>
          </p:cNvSpPr>
          <p:nvPr>
            <p:ph type="body" idx="1"/>
          </p:nvPr>
        </p:nvSpPr>
        <p:spPr/>
        <p:txBody>
          <a:bodyPr/>
          <a:lstStyle/>
          <a:p>
            <a:r>
              <a:rPr lang="de-DE" dirty="0"/>
              <a:t>Ausgangslage</a:t>
            </a:r>
          </a:p>
          <a:p>
            <a:r>
              <a:rPr lang="de-DE" dirty="0"/>
              <a:t>Hintergrundinformationen</a:t>
            </a:r>
          </a:p>
          <a:p>
            <a:r>
              <a:rPr lang="de-DE" dirty="0"/>
              <a:t>Webseite</a:t>
            </a:r>
          </a:p>
          <a:p>
            <a:r>
              <a:rPr lang="de-DE" b="1" dirty="0"/>
              <a:t>Weitere Informationen</a:t>
            </a:r>
          </a:p>
        </p:txBody>
      </p:sp>
    </p:spTree>
    <p:extLst>
      <p:ext uri="{BB962C8B-B14F-4D97-AF65-F5344CB8AC3E}">
        <p14:creationId xmlns:p14="http://schemas.microsoft.com/office/powerpoint/2010/main" val="710562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32</a:t>
            </a:fld>
            <a:endParaRPr lang="de-DE" dirty="0"/>
          </a:p>
        </p:txBody>
      </p:sp>
      <p:sp>
        <p:nvSpPr>
          <p:cNvPr id="10" name="Titel 9"/>
          <p:cNvSpPr>
            <a:spLocks noGrp="1"/>
          </p:cNvSpPr>
          <p:nvPr>
            <p:ph type="title"/>
          </p:nvPr>
        </p:nvSpPr>
        <p:spPr/>
        <p:txBody>
          <a:bodyPr/>
          <a:lstStyle/>
          <a:p>
            <a:r>
              <a:rPr lang="de-DE"/>
              <a:t>Weitere Informationen</a:t>
            </a:r>
            <a:endParaRPr lang="de-DE" dirty="0"/>
          </a:p>
        </p:txBody>
      </p:sp>
      <p:sp>
        <p:nvSpPr>
          <p:cNvPr id="2" name="Textplatzhalter 1"/>
          <p:cNvSpPr>
            <a:spLocks noGrp="1"/>
          </p:cNvSpPr>
          <p:nvPr>
            <p:ph type="body" sz="quarter" idx="11"/>
          </p:nvPr>
        </p:nvSpPr>
        <p:spPr/>
        <p:txBody>
          <a:bodyPr/>
          <a:lstStyle/>
          <a:p>
            <a:r>
              <a:rPr lang="de-DE"/>
              <a:t>Projektinfos</a:t>
            </a:r>
            <a:endParaRPr lang="de-DE" dirty="0"/>
          </a:p>
        </p:txBody>
      </p:sp>
      <p:sp>
        <p:nvSpPr>
          <p:cNvPr id="8" name="Rechteck 7"/>
          <p:cNvSpPr/>
          <p:nvPr/>
        </p:nvSpPr>
        <p:spPr>
          <a:xfrm>
            <a:off x="457200" y="1091728"/>
            <a:ext cx="8412499" cy="4851872"/>
          </a:xfrm>
          <a:prstGeom prst="rect">
            <a:avLst/>
          </a:prstGeom>
          <a:ln w="12700"/>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de-DE"/>
          </a:p>
        </p:txBody>
      </p:sp>
      <p:sp>
        <p:nvSpPr>
          <p:cNvPr id="11" name="Textfeld 10"/>
          <p:cNvSpPr txBox="1"/>
          <p:nvPr/>
        </p:nvSpPr>
        <p:spPr>
          <a:xfrm>
            <a:off x="2530549" y="5943600"/>
            <a:ext cx="4167963" cy="307777"/>
          </a:xfrm>
          <a:prstGeom prst="rect">
            <a:avLst/>
          </a:prstGeom>
          <a:noFill/>
        </p:spPr>
        <p:txBody>
          <a:bodyPr wrap="square" rtlCol="0">
            <a:spAutoFit/>
          </a:bodyPr>
          <a:lstStyle/>
          <a:p>
            <a:pPr algn="ctr"/>
            <a:r>
              <a:rPr lang="de-DE" sz="1400" dirty="0">
                <a:solidFill>
                  <a:schemeClr val="accent1"/>
                </a:solidFill>
              </a:rPr>
              <a:t>pikas-mi.dzlm.de/904</a:t>
            </a:r>
            <a:endParaRPr lang="de-DE" sz="1400" b="1" dirty="0">
              <a:solidFill>
                <a:schemeClr val="accent1"/>
              </a:solidFill>
            </a:endParaRPr>
          </a:p>
        </p:txBody>
      </p:sp>
      <p:pic>
        <p:nvPicPr>
          <p:cNvPr id="5" name="Grafik 4">
            <a:extLst>
              <a:ext uri="{FF2B5EF4-FFF2-40B4-BE49-F238E27FC236}">
                <a16:creationId xmlns:a16="http://schemas.microsoft.com/office/drawing/2014/main" id="{39157809-C70A-5044-A51C-9096A319AD1C}"/>
              </a:ext>
            </a:extLst>
          </p:cNvPr>
          <p:cNvPicPr>
            <a:picLocks noChangeAspect="1"/>
          </p:cNvPicPr>
          <p:nvPr/>
        </p:nvPicPr>
        <p:blipFill rotWithShape="1">
          <a:blip r:embed="rId3"/>
          <a:srcRect t="18891" b="9449"/>
          <a:stretch/>
        </p:blipFill>
        <p:spPr>
          <a:xfrm>
            <a:off x="457200" y="1091728"/>
            <a:ext cx="8412498" cy="4851872"/>
          </a:xfrm>
          <a:prstGeom prst="rect">
            <a:avLst/>
          </a:prstGeom>
        </p:spPr>
      </p:pic>
      <p:sp>
        <p:nvSpPr>
          <p:cNvPr id="19" name="Rechteck 18"/>
          <p:cNvSpPr/>
          <p:nvPr/>
        </p:nvSpPr>
        <p:spPr>
          <a:xfrm>
            <a:off x="457200" y="2143593"/>
            <a:ext cx="2175468" cy="362267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45505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33</a:t>
            </a:fld>
            <a:endParaRPr lang="de-DE" dirty="0"/>
          </a:p>
        </p:txBody>
      </p:sp>
      <p:sp>
        <p:nvSpPr>
          <p:cNvPr id="10" name="Titel 9"/>
          <p:cNvSpPr>
            <a:spLocks noGrp="1"/>
          </p:cNvSpPr>
          <p:nvPr>
            <p:ph type="title"/>
          </p:nvPr>
        </p:nvSpPr>
        <p:spPr/>
        <p:txBody>
          <a:bodyPr/>
          <a:lstStyle/>
          <a:p>
            <a:r>
              <a:rPr lang="de-DE"/>
              <a:t>Weitere Informationen</a:t>
            </a:r>
            <a:endParaRPr lang="de-DE" dirty="0"/>
          </a:p>
        </p:txBody>
      </p:sp>
      <p:sp>
        <p:nvSpPr>
          <p:cNvPr id="2" name="Textplatzhalter 1"/>
          <p:cNvSpPr>
            <a:spLocks noGrp="1"/>
          </p:cNvSpPr>
          <p:nvPr>
            <p:ph type="body" sz="quarter" idx="11"/>
          </p:nvPr>
        </p:nvSpPr>
        <p:spPr/>
        <p:txBody>
          <a:bodyPr/>
          <a:lstStyle/>
          <a:p>
            <a:r>
              <a:rPr lang="de-DE" dirty="0"/>
              <a:t>Handreichung</a:t>
            </a:r>
          </a:p>
        </p:txBody>
      </p:sp>
      <p:sp>
        <p:nvSpPr>
          <p:cNvPr id="11" name="Textfeld 10"/>
          <p:cNvSpPr txBox="1"/>
          <p:nvPr/>
        </p:nvSpPr>
        <p:spPr>
          <a:xfrm>
            <a:off x="3124200" y="5943599"/>
            <a:ext cx="2895601" cy="307777"/>
          </a:xfrm>
          <a:prstGeom prst="rect">
            <a:avLst/>
          </a:prstGeom>
          <a:noFill/>
        </p:spPr>
        <p:txBody>
          <a:bodyPr wrap="square" rtlCol="0">
            <a:spAutoFit/>
          </a:bodyPr>
          <a:lstStyle/>
          <a:p>
            <a:pPr algn="ctr"/>
            <a:r>
              <a:rPr lang="de-DE" sz="1400" dirty="0">
                <a:solidFill>
                  <a:schemeClr val="accent1"/>
                </a:solidFill>
              </a:rPr>
              <a:t>https://</a:t>
            </a:r>
            <a:r>
              <a:rPr lang="de-DE" sz="1400" dirty="0" err="1">
                <a:solidFill>
                  <a:schemeClr val="accent1"/>
                </a:solidFill>
              </a:rPr>
              <a:t>pikas-mi.dzlm.de</a:t>
            </a:r>
            <a:r>
              <a:rPr lang="de-DE" sz="1400" dirty="0">
                <a:solidFill>
                  <a:schemeClr val="accent1"/>
                </a:solidFill>
              </a:rPr>
              <a:t>/</a:t>
            </a:r>
            <a:r>
              <a:rPr lang="de-DE" sz="1400" dirty="0" err="1">
                <a:solidFill>
                  <a:schemeClr val="accent1"/>
                </a:solidFill>
              </a:rPr>
              <a:t>node</a:t>
            </a:r>
            <a:r>
              <a:rPr lang="de-DE" sz="1400" dirty="0">
                <a:solidFill>
                  <a:schemeClr val="accent1"/>
                </a:solidFill>
              </a:rPr>
              <a:t>/713</a:t>
            </a:r>
          </a:p>
        </p:txBody>
      </p:sp>
      <p:pic>
        <p:nvPicPr>
          <p:cNvPr id="5" name="Grafik 4">
            <a:extLst>
              <a:ext uri="{FF2B5EF4-FFF2-40B4-BE49-F238E27FC236}">
                <a16:creationId xmlns:a16="http://schemas.microsoft.com/office/drawing/2014/main" id="{39157809-C70A-5044-A51C-9096A319AD1C}"/>
              </a:ext>
            </a:extLst>
          </p:cNvPr>
          <p:cNvPicPr>
            <a:picLocks noChangeAspect="1"/>
          </p:cNvPicPr>
          <p:nvPr/>
        </p:nvPicPr>
        <p:blipFill rotWithShape="1">
          <a:blip r:embed="rId3"/>
          <a:srcRect t="32002" r="73432" b="9450"/>
          <a:stretch/>
        </p:blipFill>
        <p:spPr>
          <a:xfrm>
            <a:off x="457200" y="1979524"/>
            <a:ext cx="2235016" cy="3964075"/>
          </a:xfrm>
          <a:prstGeom prst="rect">
            <a:avLst/>
          </a:prstGeom>
        </p:spPr>
      </p:pic>
      <p:sp>
        <p:nvSpPr>
          <p:cNvPr id="19" name="Rechteck 18"/>
          <p:cNvSpPr/>
          <p:nvPr/>
        </p:nvSpPr>
        <p:spPr>
          <a:xfrm>
            <a:off x="457200" y="2143593"/>
            <a:ext cx="2175468" cy="3622679"/>
          </a:xfrm>
          <a:prstGeom prst="rect">
            <a:avLst/>
          </a:prstGeom>
          <a:noFill/>
          <a:ln w="28575">
            <a:solidFill>
              <a:srgbClr val="0E727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9" name="Rechteck 8">
            <a:extLst>
              <a:ext uri="{FF2B5EF4-FFF2-40B4-BE49-F238E27FC236}">
                <a16:creationId xmlns:a16="http://schemas.microsoft.com/office/drawing/2014/main" id="{E6080488-199F-294F-B449-6CDF7166DB0C}"/>
              </a:ext>
            </a:extLst>
          </p:cNvPr>
          <p:cNvSpPr/>
          <p:nvPr/>
        </p:nvSpPr>
        <p:spPr>
          <a:xfrm>
            <a:off x="457199" y="2143593"/>
            <a:ext cx="2175468" cy="349160"/>
          </a:xfrm>
          <a:prstGeom prst="rect">
            <a:avLst/>
          </a:prstGeom>
          <a:solidFill>
            <a:srgbClr val="0E7270">
              <a:tint val="66000"/>
              <a:satMod val="160000"/>
              <a:alpha val="50000"/>
            </a:srgbClr>
          </a:solid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4" name="Grafik 3">
            <a:extLst>
              <a:ext uri="{FF2B5EF4-FFF2-40B4-BE49-F238E27FC236}">
                <a16:creationId xmlns:a16="http://schemas.microsoft.com/office/drawing/2014/main" id="{8FBF4967-936A-2540-BE9A-7C0ABF80491F}"/>
              </a:ext>
            </a:extLst>
          </p:cNvPr>
          <p:cNvPicPr>
            <a:picLocks noChangeAspect="1"/>
          </p:cNvPicPr>
          <p:nvPr/>
        </p:nvPicPr>
        <p:blipFill rotWithShape="1">
          <a:blip r:embed="rId4"/>
          <a:srcRect l="710"/>
          <a:stretch/>
        </p:blipFill>
        <p:spPr>
          <a:xfrm>
            <a:off x="3285689" y="2143593"/>
            <a:ext cx="5103555" cy="3622679"/>
          </a:xfrm>
          <a:prstGeom prst="rect">
            <a:avLst/>
          </a:prstGeom>
          <a:ln>
            <a:solidFill>
              <a:schemeClr val="tx1"/>
            </a:solidFill>
          </a:ln>
        </p:spPr>
      </p:pic>
      <p:pic>
        <p:nvPicPr>
          <p:cNvPr id="12" name="Grafik 11">
            <a:extLst>
              <a:ext uri="{FF2B5EF4-FFF2-40B4-BE49-F238E27FC236}">
                <a16:creationId xmlns:a16="http://schemas.microsoft.com/office/drawing/2014/main" id="{DF7CCD9C-5828-0749-80C4-FCD4B612F7B5}"/>
              </a:ext>
            </a:extLst>
          </p:cNvPr>
          <p:cNvPicPr>
            <a:picLocks noChangeAspect="1"/>
          </p:cNvPicPr>
          <p:nvPr/>
        </p:nvPicPr>
        <p:blipFill rotWithShape="1">
          <a:blip r:embed="rId3"/>
          <a:srcRect t="18891" b="67997"/>
          <a:stretch/>
        </p:blipFill>
        <p:spPr>
          <a:xfrm>
            <a:off x="457200" y="1091728"/>
            <a:ext cx="8412498" cy="887796"/>
          </a:xfrm>
          <a:prstGeom prst="rect">
            <a:avLst/>
          </a:prstGeom>
        </p:spPr>
      </p:pic>
      <p:cxnSp>
        <p:nvCxnSpPr>
          <p:cNvPr id="14" name="Gerade Verbindung mit Pfeil 13">
            <a:extLst>
              <a:ext uri="{FF2B5EF4-FFF2-40B4-BE49-F238E27FC236}">
                <a16:creationId xmlns:a16="http://schemas.microsoft.com/office/drawing/2014/main" id="{241F990A-3A17-6C44-B5C4-5CF9200A7F2A}"/>
              </a:ext>
            </a:extLst>
          </p:cNvPr>
          <p:cNvCxnSpPr>
            <a:cxnSpLocks/>
          </p:cNvCxnSpPr>
          <p:nvPr/>
        </p:nvCxnSpPr>
        <p:spPr>
          <a:xfrm>
            <a:off x="2632667" y="2553383"/>
            <a:ext cx="491533" cy="3317863"/>
          </a:xfrm>
          <a:prstGeom prst="straightConnector1">
            <a:avLst/>
          </a:prstGeom>
          <a:ln w="38100">
            <a:solidFill>
              <a:schemeClr val="accent1"/>
            </a:solidFill>
            <a:headEnd type="none" w="med" len="med"/>
            <a:tailEnd type="triangle" w="med" len="med"/>
          </a:ln>
          <a:effectLst>
            <a:outerShdw blurRad="50800" dist="38100" dir="8100000" algn="tr"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1763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23EFED9-AB55-244C-BD14-BBA31890C775}"/>
              </a:ext>
            </a:extLst>
          </p:cNvPr>
          <p:cNvPicPr>
            <a:picLocks noChangeAspect="1"/>
          </p:cNvPicPr>
          <p:nvPr/>
        </p:nvPicPr>
        <p:blipFill>
          <a:blip r:embed="rId3"/>
          <a:stretch>
            <a:fillRect/>
          </a:stretch>
        </p:blipFill>
        <p:spPr>
          <a:xfrm>
            <a:off x="457199" y="2150347"/>
            <a:ext cx="813917" cy="813917"/>
          </a:xfrm>
          <a:prstGeom prst="rect">
            <a:avLst/>
          </a:prstGeom>
        </p:spPr>
      </p:pic>
      <p:sp>
        <p:nvSpPr>
          <p:cNvPr id="13" name="Foliennummernplatzhalter 12"/>
          <p:cNvSpPr>
            <a:spLocks noGrp="1"/>
          </p:cNvSpPr>
          <p:nvPr>
            <p:ph type="sldNum" sz="quarter" idx="10"/>
          </p:nvPr>
        </p:nvSpPr>
        <p:spPr/>
        <p:txBody>
          <a:bodyPr/>
          <a:lstStyle/>
          <a:p>
            <a:fld id="{B84ED057-0FDF-4701-9D7A-03D2DA656030}" type="slidenum">
              <a:rPr lang="de-DE" smtClean="0"/>
              <a:pPr/>
              <a:t>34</a:t>
            </a:fld>
            <a:endParaRPr lang="de-DE" dirty="0"/>
          </a:p>
        </p:txBody>
      </p:sp>
      <p:sp>
        <p:nvSpPr>
          <p:cNvPr id="10" name="Titel 9"/>
          <p:cNvSpPr>
            <a:spLocks noGrp="1"/>
          </p:cNvSpPr>
          <p:nvPr>
            <p:ph type="title"/>
          </p:nvPr>
        </p:nvSpPr>
        <p:spPr/>
        <p:txBody>
          <a:bodyPr/>
          <a:lstStyle/>
          <a:p>
            <a:r>
              <a:rPr lang="de-DE"/>
              <a:t>Weitere Informationen</a:t>
            </a:r>
            <a:endParaRPr lang="de-DE" dirty="0"/>
          </a:p>
        </p:txBody>
      </p:sp>
      <p:sp>
        <p:nvSpPr>
          <p:cNvPr id="2" name="Textplatzhalter 1"/>
          <p:cNvSpPr>
            <a:spLocks noGrp="1"/>
          </p:cNvSpPr>
          <p:nvPr>
            <p:ph type="body" sz="quarter" idx="11"/>
          </p:nvPr>
        </p:nvSpPr>
        <p:spPr/>
        <p:txBody>
          <a:bodyPr/>
          <a:lstStyle/>
          <a:p>
            <a:r>
              <a:rPr lang="de-DE"/>
              <a:t>Partnerprojekte</a:t>
            </a:r>
            <a:endParaRPr lang="de-DE" dirty="0"/>
          </a:p>
        </p:txBody>
      </p:sp>
      <p:sp>
        <p:nvSpPr>
          <p:cNvPr id="16" name="Inhaltsplatzhalter 15"/>
          <p:cNvSpPr>
            <a:spLocks noGrp="1"/>
          </p:cNvSpPr>
          <p:nvPr>
            <p:ph idx="1"/>
          </p:nvPr>
        </p:nvSpPr>
        <p:spPr/>
        <p:txBody>
          <a:bodyPr/>
          <a:lstStyle/>
          <a:p>
            <a:pPr marL="0" indent="0">
              <a:buNone/>
            </a:pPr>
            <a:r>
              <a:rPr lang="de-DE" dirty="0" err="1"/>
              <a:t>ProPriMa</a:t>
            </a:r>
            <a:r>
              <a:rPr lang="de-DE" dirty="0"/>
              <a:t> – Projekte Primarstufe Mathematik </a:t>
            </a:r>
            <a:br>
              <a:rPr lang="de-DE" dirty="0"/>
            </a:br>
            <a:r>
              <a:rPr lang="de-DE" sz="1600" b="1" dirty="0" err="1">
                <a:solidFill>
                  <a:schemeClr val="accent1"/>
                </a:solidFill>
              </a:rPr>
              <a:t>proprima.dzlm.de</a:t>
            </a:r>
            <a:r>
              <a:rPr lang="de-DE" sz="1600" b="1" dirty="0">
                <a:solidFill>
                  <a:schemeClr val="accent1"/>
                </a:solidFill>
              </a:rPr>
              <a:t>/</a:t>
            </a:r>
            <a:r>
              <a:rPr lang="de-DE" sz="1600" b="1" dirty="0" err="1">
                <a:solidFill>
                  <a:schemeClr val="accent1"/>
                </a:solidFill>
              </a:rPr>
              <a:t>websites</a:t>
            </a:r>
            <a:endParaRPr lang="de-DE" sz="1600" b="1" dirty="0">
              <a:solidFill>
                <a:schemeClr val="accent1"/>
              </a:solidFill>
            </a:endParaRPr>
          </a:p>
        </p:txBody>
      </p:sp>
      <p:pic>
        <p:nvPicPr>
          <p:cNvPr id="4" name="Grafik 3">
            <a:extLst>
              <a:ext uri="{FF2B5EF4-FFF2-40B4-BE49-F238E27FC236}">
                <a16:creationId xmlns:a16="http://schemas.microsoft.com/office/drawing/2014/main" id="{C8710168-44B8-7A4A-9191-C71DB4716822}"/>
              </a:ext>
            </a:extLst>
          </p:cNvPr>
          <p:cNvPicPr>
            <a:picLocks noChangeAspect="1"/>
          </p:cNvPicPr>
          <p:nvPr/>
        </p:nvPicPr>
        <p:blipFill>
          <a:blip r:embed="rId4"/>
          <a:stretch>
            <a:fillRect/>
          </a:stretch>
        </p:blipFill>
        <p:spPr>
          <a:xfrm>
            <a:off x="939256" y="1974299"/>
            <a:ext cx="7265487" cy="4223211"/>
          </a:xfrm>
          <a:prstGeom prst="rect">
            <a:avLst/>
          </a:prstGeom>
        </p:spPr>
      </p:pic>
    </p:spTree>
    <p:extLst>
      <p:ext uri="{BB962C8B-B14F-4D97-AF65-F5344CB8AC3E}">
        <p14:creationId xmlns:p14="http://schemas.microsoft.com/office/powerpoint/2010/main" val="9908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35</a:t>
            </a:fld>
            <a:endParaRPr lang="de-DE" dirty="0"/>
          </a:p>
        </p:txBody>
      </p:sp>
      <p:sp>
        <p:nvSpPr>
          <p:cNvPr id="9" name="Titel 8"/>
          <p:cNvSpPr>
            <a:spLocks noGrp="1"/>
          </p:cNvSpPr>
          <p:nvPr>
            <p:ph type="title"/>
          </p:nvPr>
        </p:nvSpPr>
        <p:spPr>
          <a:xfrm>
            <a:off x="457200" y="274639"/>
            <a:ext cx="8229599" cy="2087561"/>
          </a:xfrm>
        </p:spPr>
        <p:txBody>
          <a:bodyPr anchor="ctr"/>
          <a:lstStyle/>
          <a:p>
            <a:pPr algn="ctr"/>
            <a:r>
              <a:rPr lang="de-DE" sz="4000" b="0" i="1" dirty="0"/>
              <a:t>Vielen Dank</a:t>
            </a:r>
            <a:br>
              <a:rPr lang="de-DE" sz="4000" b="0" i="1" dirty="0"/>
            </a:br>
            <a:r>
              <a:rPr lang="de-DE" sz="4000" b="0" i="1" dirty="0"/>
              <a:t>für Ihre Aufmerksamkeit sagt das Team von „Mathe inklusiv mit PIKAS“!</a:t>
            </a:r>
          </a:p>
        </p:txBody>
      </p:sp>
      <p:pic>
        <p:nvPicPr>
          <p:cNvPr id="5" name="Grafik 4">
            <a:extLst>
              <a:ext uri="{FF2B5EF4-FFF2-40B4-BE49-F238E27FC236}">
                <a16:creationId xmlns:a16="http://schemas.microsoft.com/office/drawing/2014/main" id="{3ABF4430-4785-874E-AD0A-113C898B1917}"/>
              </a:ext>
            </a:extLst>
          </p:cNvPr>
          <p:cNvPicPr>
            <a:picLocks noChangeAspect="1"/>
          </p:cNvPicPr>
          <p:nvPr/>
        </p:nvPicPr>
        <p:blipFill>
          <a:blip r:embed="rId3"/>
          <a:stretch>
            <a:fillRect/>
          </a:stretch>
        </p:blipFill>
        <p:spPr>
          <a:xfrm>
            <a:off x="1489911" y="4288892"/>
            <a:ext cx="1440000" cy="1800000"/>
          </a:xfrm>
          <a:prstGeom prst="rect">
            <a:avLst/>
          </a:prstGeom>
        </p:spPr>
      </p:pic>
      <p:pic>
        <p:nvPicPr>
          <p:cNvPr id="3" name="Grafik 2">
            <a:extLst>
              <a:ext uri="{FF2B5EF4-FFF2-40B4-BE49-F238E27FC236}">
                <a16:creationId xmlns:a16="http://schemas.microsoft.com/office/drawing/2014/main" id="{A3118FBF-1181-3A49-91EA-C31A85743239}"/>
              </a:ext>
            </a:extLst>
          </p:cNvPr>
          <p:cNvPicPr>
            <a:picLocks noChangeAspect="1"/>
          </p:cNvPicPr>
          <p:nvPr/>
        </p:nvPicPr>
        <p:blipFill>
          <a:blip r:embed="rId4"/>
          <a:stretch>
            <a:fillRect/>
          </a:stretch>
        </p:blipFill>
        <p:spPr>
          <a:xfrm>
            <a:off x="311075" y="2488058"/>
            <a:ext cx="1440000" cy="1800000"/>
          </a:xfrm>
          <a:prstGeom prst="rect">
            <a:avLst/>
          </a:prstGeom>
        </p:spPr>
      </p:pic>
      <p:pic>
        <p:nvPicPr>
          <p:cNvPr id="4" name="Grafik 3">
            <a:extLst>
              <a:ext uri="{FF2B5EF4-FFF2-40B4-BE49-F238E27FC236}">
                <a16:creationId xmlns:a16="http://schemas.microsoft.com/office/drawing/2014/main" id="{95F3B795-19B8-C64F-9AF0-3369A8D588FA}"/>
              </a:ext>
            </a:extLst>
          </p:cNvPr>
          <p:cNvPicPr>
            <a:picLocks noChangeAspect="1"/>
          </p:cNvPicPr>
          <p:nvPr/>
        </p:nvPicPr>
        <p:blipFill>
          <a:blip r:embed="rId5"/>
          <a:stretch>
            <a:fillRect/>
          </a:stretch>
        </p:blipFill>
        <p:spPr>
          <a:xfrm>
            <a:off x="302768" y="4288892"/>
            <a:ext cx="1201500" cy="1800000"/>
          </a:xfrm>
          <a:prstGeom prst="rect">
            <a:avLst/>
          </a:prstGeom>
        </p:spPr>
      </p:pic>
      <p:pic>
        <p:nvPicPr>
          <p:cNvPr id="10" name="Grafik 9">
            <a:extLst>
              <a:ext uri="{FF2B5EF4-FFF2-40B4-BE49-F238E27FC236}">
                <a16:creationId xmlns:a16="http://schemas.microsoft.com/office/drawing/2014/main" id="{FA208CC3-591A-D24F-87A0-83FFD70FC500}"/>
              </a:ext>
            </a:extLst>
          </p:cNvPr>
          <p:cNvPicPr>
            <a:picLocks noChangeAspect="1"/>
          </p:cNvPicPr>
          <p:nvPr/>
        </p:nvPicPr>
        <p:blipFill>
          <a:blip r:embed="rId6"/>
          <a:stretch>
            <a:fillRect/>
          </a:stretch>
        </p:blipFill>
        <p:spPr>
          <a:xfrm>
            <a:off x="3514188" y="2488058"/>
            <a:ext cx="1440000" cy="1800000"/>
          </a:xfrm>
          <a:prstGeom prst="rect">
            <a:avLst/>
          </a:prstGeom>
        </p:spPr>
      </p:pic>
      <p:pic>
        <p:nvPicPr>
          <p:cNvPr id="11" name="Grafik 10">
            <a:extLst>
              <a:ext uri="{FF2B5EF4-FFF2-40B4-BE49-F238E27FC236}">
                <a16:creationId xmlns:a16="http://schemas.microsoft.com/office/drawing/2014/main" id="{A543E0FC-DA28-074A-A7E2-DD2197D519E3}"/>
              </a:ext>
            </a:extLst>
          </p:cNvPr>
          <p:cNvPicPr>
            <a:picLocks noChangeAspect="1"/>
          </p:cNvPicPr>
          <p:nvPr/>
        </p:nvPicPr>
        <p:blipFill>
          <a:blip r:embed="rId7"/>
          <a:stretch>
            <a:fillRect/>
          </a:stretch>
        </p:blipFill>
        <p:spPr>
          <a:xfrm>
            <a:off x="4195233" y="4288892"/>
            <a:ext cx="1350000" cy="1800000"/>
          </a:xfrm>
          <a:prstGeom prst="rect">
            <a:avLst/>
          </a:prstGeom>
        </p:spPr>
      </p:pic>
      <p:pic>
        <p:nvPicPr>
          <p:cNvPr id="15" name="Grafik 14">
            <a:extLst>
              <a:ext uri="{FF2B5EF4-FFF2-40B4-BE49-F238E27FC236}">
                <a16:creationId xmlns:a16="http://schemas.microsoft.com/office/drawing/2014/main" id="{09CAA9CD-BE3D-8848-AA31-0BC055141E97}"/>
              </a:ext>
            </a:extLst>
          </p:cNvPr>
          <p:cNvPicPr>
            <a:picLocks noChangeAspect="1"/>
          </p:cNvPicPr>
          <p:nvPr/>
        </p:nvPicPr>
        <p:blipFill>
          <a:blip r:embed="rId8"/>
          <a:stretch>
            <a:fillRect/>
          </a:stretch>
        </p:blipFill>
        <p:spPr>
          <a:xfrm>
            <a:off x="6717302" y="2488058"/>
            <a:ext cx="1440000" cy="1800000"/>
          </a:xfrm>
          <a:prstGeom prst="rect">
            <a:avLst/>
          </a:prstGeom>
        </p:spPr>
      </p:pic>
      <p:pic>
        <p:nvPicPr>
          <p:cNvPr id="1026" name="Picture 2">
            <a:extLst>
              <a:ext uri="{FF2B5EF4-FFF2-40B4-BE49-F238E27FC236}">
                <a16:creationId xmlns:a16="http://schemas.microsoft.com/office/drawing/2014/main" id="{528513F8-232E-DA48-987A-992B8577EC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94089" y="4288892"/>
            <a:ext cx="144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DDB00E95-B8F1-8841-88A6-1EEB9A819D0A}"/>
              </a:ext>
            </a:extLst>
          </p:cNvPr>
          <p:cNvPicPr>
            <a:picLocks noChangeAspect="1"/>
          </p:cNvPicPr>
          <p:nvPr/>
        </p:nvPicPr>
        <p:blipFill>
          <a:blip r:embed="rId10"/>
          <a:stretch>
            <a:fillRect/>
          </a:stretch>
        </p:blipFill>
        <p:spPr>
          <a:xfrm>
            <a:off x="2899808" y="4288892"/>
            <a:ext cx="1305589" cy="1800000"/>
          </a:xfrm>
          <a:prstGeom prst="rect">
            <a:avLst/>
          </a:prstGeom>
        </p:spPr>
      </p:pic>
      <p:pic>
        <p:nvPicPr>
          <p:cNvPr id="2" name="Grafik 1">
            <a:extLst>
              <a:ext uri="{FF2B5EF4-FFF2-40B4-BE49-F238E27FC236}">
                <a16:creationId xmlns:a16="http://schemas.microsoft.com/office/drawing/2014/main" id="{A78BCFA4-4AB9-D0DD-F73A-764111D4DE9E}"/>
              </a:ext>
            </a:extLst>
          </p:cNvPr>
          <p:cNvPicPr>
            <a:picLocks noChangeAspect="1"/>
          </p:cNvPicPr>
          <p:nvPr/>
        </p:nvPicPr>
        <p:blipFill>
          <a:blip r:embed="rId11"/>
          <a:stretch>
            <a:fillRect/>
          </a:stretch>
        </p:blipFill>
        <p:spPr>
          <a:xfrm>
            <a:off x="6915868" y="4288892"/>
            <a:ext cx="1246667" cy="1800000"/>
          </a:xfrm>
          <a:prstGeom prst="rect">
            <a:avLst/>
          </a:prstGeom>
        </p:spPr>
      </p:pic>
    </p:spTree>
    <p:extLst>
      <p:ext uri="{BB962C8B-B14F-4D97-AF65-F5344CB8AC3E}">
        <p14:creationId xmlns:p14="http://schemas.microsoft.com/office/powerpoint/2010/main" val="2218745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3</a:t>
            </a:fld>
            <a:endParaRPr lang="de-DE" dirty="0"/>
          </a:p>
        </p:txBody>
      </p:sp>
      <p:sp>
        <p:nvSpPr>
          <p:cNvPr id="10" name="Titel 9"/>
          <p:cNvSpPr>
            <a:spLocks noGrp="1"/>
          </p:cNvSpPr>
          <p:nvPr>
            <p:ph type="title"/>
          </p:nvPr>
        </p:nvSpPr>
        <p:spPr/>
        <p:txBody>
          <a:bodyPr/>
          <a:lstStyle/>
          <a:p>
            <a:r>
              <a:rPr lang="de-DE"/>
              <a:t>Ausgangslage</a:t>
            </a:r>
            <a:endParaRPr lang="de-DE" dirty="0"/>
          </a:p>
        </p:txBody>
      </p:sp>
      <p:sp>
        <p:nvSpPr>
          <p:cNvPr id="2" name="Textplatzhalter 1"/>
          <p:cNvSpPr>
            <a:spLocks noGrp="1"/>
          </p:cNvSpPr>
          <p:nvPr>
            <p:ph type="body" sz="quarter" idx="11"/>
          </p:nvPr>
        </p:nvSpPr>
        <p:spPr/>
        <p:txBody>
          <a:bodyPr/>
          <a:lstStyle/>
          <a:p>
            <a:r>
              <a:rPr lang="de-DE"/>
              <a:t>Definition von Inklusion</a:t>
            </a:r>
            <a:endParaRPr lang="de-DE" dirty="0"/>
          </a:p>
        </p:txBody>
      </p:sp>
      <p:sp>
        <p:nvSpPr>
          <p:cNvPr id="12" name="Inhaltsplatzhalter 11"/>
          <p:cNvSpPr>
            <a:spLocks noGrp="1"/>
          </p:cNvSpPr>
          <p:nvPr>
            <p:ph idx="1"/>
          </p:nvPr>
        </p:nvSpPr>
        <p:spPr/>
        <p:txBody>
          <a:bodyPr/>
          <a:lstStyle/>
          <a:p>
            <a:pPr marL="0" indent="0" algn="ctr">
              <a:buNone/>
            </a:pPr>
            <a:r>
              <a:rPr lang="de-DE" i="1" dirty="0"/>
              <a:t>„Menschen sind unterschiedlich, sie können es sein, ohne daraus Diskriminierungen erleiden zu müssen, und der Staat ergreift Vorkehrungen, die ihnen gerechte Chancen unabhängig von ihrem Geschlecht, ihrer Herkunft, Hautfarbe, ihrem Migrationshintergrund, ihren Eigenschaften und Zuschreibungen, ihren sexuellen oder anderen Orientierungen, ihren sozialen, ökonomischen oder kulturellen Benachteiligungen, ihrer Religion oder Behinderung ermöglichen." </a:t>
            </a:r>
          </a:p>
          <a:p>
            <a:pPr marL="0" indent="0" algn="ctr">
              <a:buNone/>
            </a:pPr>
            <a:br>
              <a:rPr lang="de-DE" sz="1800" dirty="0"/>
            </a:br>
            <a:r>
              <a:rPr lang="de-DE" sz="1800" dirty="0"/>
              <a:t>(Kersten Reich, Inklusion und Bildungsgerechtigkeit 2012, S. 7)</a:t>
            </a:r>
          </a:p>
        </p:txBody>
      </p:sp>
    </p:spTree>
    <p:extLst>
      <p:ext uri="{BB962C8B-B14F-4D97-AF65-F5344CB8AC3E}">
        <p14:creationId xmlns:p14="http://schemas.microsoft.com/office/powerpoint/2010/main" val="109596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4</a:t>
            </a:fld>
            <a:endParaRPr lang="de-DE" dirty="0"/>
          </a:p>
        </p:txBody>
      </p:sp>
      <p:sp>
        <p:nvSpPr>
          <p:cNvPr id="10" name="Titel 9"/>
          <p:cNvSpPr>
            <a:spLocks noGrp="1"/>
          </p:cNvSpPr>
          <p:nvPr>
            <p:ph type="title"/>
          </p:nvPr>
        </p:nvSpPr>
        <p:spPr/>
        <p:txBody>
          <a:bodyPr/>
          <a:lstStyle/>
          <a:p>
            <a:r>
              <a:rPr lang="de-DE"/>
              <a:t>Ausgangslage</a:t>
            </a:r>
            <a:endParaRPr lang="de-DE" dirty="0"/>
          </a:p>
        </p:txBody>
      </p:sp>
      <p:sp>
        <p:nvSpPr>
          <p:cNvPr id="2" name="Textplatzhalter 1"/>
          <p:cNvSpPr>
            <a:spLocks noGrp="1"/>
          </p:cNvSpPr>
          <p:nvPr>
            <p:ph type="body" sz="quarter" idx="11"/>
          </p:nvPr>
        </p:nvSpPr>
        <p:spPr/>
        <p:txBody>
          <a:bodyPr/>
          <a:lstStyle/>
          <a:p>
            <a:r>
              <a:rPr lang="de-DE"/>
              <a:t>Umsetzungsbedingungen</a:t>
            </a:r>
            <a:endParaRPr lang="de-DE" dirty="0"/>
          </a:p>
        </p:txBody>
      </p:sp>
      <p:sp>
        <p:nvSpPr>
          <p:cNvPr id="12" name="Inhaltsplatzhalter 11"/>
          <p:cNvSpPr>
            <a:spLocks noGrp="1"/>
          </p:cNvSpPr>
          <p:nvPr>
            <p:ph idx="1"/>
          </p:nvPr>
        </p:nvSpPr>
        <p:spPr/>
        <p:txBody>
          <a:bodyPr/>
          <a:lstStyle/>
          <a:p>
            <a:r>
              <a:rPr lang="de-DE" dirty="0"/>
              <a:t>Chancengleichheit für jeden einzelnen Menschen</a:t>
            </a:r>
          </a:p>
          <a:p>
            <a:r>
              <a:rPr lang="de-DE" dirty="0"/>
              <a:t>Ermöglichung der Teilhabe aller am Unterricht an einer Schule des Gemeinsamen Lernens</a:t>
            </a:r>
          </a:p>
          <a:p>
            <a:r>
              <a:rPr lang="de-DE" dirty="0"/>
              <a:t>Balance zwischen Individualisierung und bewusster Anregung gemeinsamer Lernsituationen</a:t>
            </a:r>
          </a:p>
        </p:txBody>
      </p:sp>
    </p:spTree>
    <p:extLst>
      <p:ext uri="{BB962C8B-B14F-4D97-AF65-F5344CB8AC3E}">
        <p14:creationId xmlns:p14="http://schemas.microsoft.com/office/powerpoint/2010/main" val="24328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
          <p:cNvSpPr>
            <a:spLocks noGrp="1"/>
          </p:cNvSpPr>
          <p:nvPr>
            <p:ph type="sldNum" sz="quarter" idx="10"/>
          </p:nvPr>
        </p:nvSpPr>
        <p:spPr/>
        <p:txBody>
          <a:bodyPr/>
          <a:lstStyle/>
          <a:p>
            <a:fld id="{B84ED057-0FDF-4701-9D7A-03D2DA656030}" type="slidenum">
              <a:rPr lang="de-DE" smtClean="0"/>
              <a:pPr/>
              <a:t>5</a:t>
            </a:fld>
            <a:endParaRPr lang="de-DE" dirty="0"/>
          </a:p>
        </p:txBody>
      </p:sp>
      <p:sp>
        <p:nvSpPr>
          <p:cNvPr id="6" name="Titel"/>
          <p:cNvSpPr>
            <a:spLocks noGrp="1"/>
          </p:cNvSpPr>
          <p:nvPr>
            <p:ph type="title"/>
          </p:nvPr>
        </p:nvSpPr>
        <p:spPr/>
        <p:txBody>
          <a:bodyPr/>
          <a:lstStyle/>
          <a:p>
            <a:r>
              <a:rPr lang="de-DE" dirty="0"/>
              <a:t>Gliederung</a:t>
            </a:r>
          </a:p>
        </p:txBody>
      </p:sp>
      <p:sp>
        <p:nvSpPr>
          <p:cNvPr id="10" name="Inhaltsplatzhalter"/>
          <p:cNvSpPr>
            <a:spLocks noGrp="1"/>
          </p:cNvSpPr>
          <p:nvPr>
            <p:ph type="body" idx="1"/>
          </p:nvPr>
        </p:nvSpPr>
        <p:spPr/>
        <p:txBody>
          <a:bodyPr/>
          <a:lstStyle/>
          <a:p>
            <a:r>
              <a:rPr lang="de-DE" dirty="0"/>
              <a:t>Ausgangslage</a:t>
            </a:r>
          </a:p>
          <a:p>
            <a:r>
              <a:rPr lang="de-DE" b="1" dirty="0"/>
              <a:t>Hintergrundinformationen</a:t>
            </a:r>
          </a:p>
          <a:p>
            <a:r>
              <a:rPr lang="de-DE" dirty="0"/>
              <a:t>Webseite</a:t>
            </a:r>
          </a:p>
          <a:p>
            <a:r>
              <a:rPr lang="de-DE" dirty="0"/>
              <a:t>Weitere Informationen</a:t>
            </a:r>
          </a:p>
        </p:txBody>
      </p:sp>
    </p:spTree>
    <p:extLst>
      <p:ext uri="{BB962C8B-B14F-4D97-AF65-F5344CB8AC3E}">
        <p14:creationId xmlns:p14="http://schemas.microsoft.com/office/powerpoint/2010/main" val="211804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6</a:t>
            </a:fld>
            <a:endParaRPr lang="de-DE" dirty="0"/>
          </a:p>
        </p:txBody>
      </p:sp>
      <p:sp>
        <p:nvSpPr>
          <p:cNvPr id="10" name="Titel 9"/>
          <p:cNvSpPr>
            <a:spLocks noGrp="1"/>
          </p:cNvSpPr>
          <p:nvPr>
            <p:ph type="title"/>
          </p:nvPr>
        </p:nvSpPr>
        <p:spPr/>
        <p:txBody>
          <a:bodyPr/>
          <a:lstStyle/>
          <a:p>
            <a:r>
              <a:rPr lang="de-DE" dirty="0"/>
              <a:t>Hintergrundinformationen</a:t>
            </a:r>
          </a:p>
        </p:txBody>
      </p:sp>
      <p:sp>
        <p:nvSpPr>
          <p:cNvPr id="2" name="Textplatzhalter 1"/>
          <p:cNvSpPr>
            <a:spLocks noGrp="1"/>
          </p:cNvSpPr>
          <p:nvPr>
            <p:ph type="body" sz="quarter" idx="11"/>
          </p:nvPr>
        </p:nvSpPr>
        <p:spPr/>
        <p:txBody>
          <a:bodyPr/>
          <a:lstStyle/>
          <a:p>
            <a:r>
              <a:rPr lang="de-DE" dirty="0"/>
              <a:t>Grundidee</a:t>
            </a:r>
          </a:p>
        </p:txBody>
      </p:sp>
      <p:sp>
        <p:nvSpPr>
          <p:cNvPr id="12" name="Inhaltsplatzhalter 11"/>
          <p:cNvSpPr>
            <a:spLocks noGrp="1"/>
          </p:cNvSpPr>
          <p:nvPr>
            <p:ph idx="1"/>
          </p:nvPr>
        </p:nvSpPr>
        <p:spPr/>
        <p:txBody>
          <a:bodyPr>
            <a:normAutofit fontScale="92500"/>
          </a:bodyPr>
          <a:lstStyle/>
          <a:p>
            <a:r>
              <a:rPr lang="de-DE" dirty="0"/>
              <a:t>Themenspezifische Weiterentwicklung bereits bestehender Konzeptionen und Materialien für den inklusiven Unterricht</a:t>
            </a:r>
          </a:p>
          <a:p>
            <a:r>
              <a:rPr lang="de-DE" b="1" dirty="0"/>
              <a:t>Fokus</a:t>
            </a:r>
            <a:r>
              <a:rPr lang="de-DE" dirty="0"/>
              <a:t>: gemeinsame Lerngelegenheiten und eine aktive Auseinandersetzung mit dem Lerngegenstand im Klassenverband</a:t>
            </a:r>
          </a:p>
          <a:p>
            <a:r>
              <a:rPr lang="de-DE" dirty="0"/>
              <a:t>Konzentration auf Kernideen und -prinzipien des gegenwärtigen Mathematikunterrichts</a:t>
            </a:r>
          </a:p>
          <a:p>
            <a:pPr lvl="1">
              <a:buFont typeface="Symbol" pitchFamily="2" charset="2"/>
              <a:buChar char="-"/>
            </a:pPr>
            <a:r>
              <a:rPr lang="de-DE" dirty="0"/>
              <a:t>kein grundsätzlicher Unterschied zwischen den Lerninhalten im „inklusiven“ und „nicht-inklusiven“ Mathematikunterricht</a:t>
            </a:r>
          </a:p>
          <a:p>
            <a:pPr lvl="1">
              <a:buFont typeface="Symbol" pitchFamily="2" charset="2"/>
              <a:buChar char="-"/>
            </a:pPr>
            <a:r>
              <a:rPr lang="de-DE" dirty="0"/>
              <a:t>kein grundsätzlich anderes Lernverhalten beim Erwerb mathematischer Erkenntnisse von Kindern mit besonderen Bedürfnissen</a:t>
            </a:r>
          </a:p>
          <a:p>
            <a:pPr lvl="1">
              <a:buFont typeface="Symbol" pitchFamily="2" charset="2"/>
              <a:buChar char="-"/>
            </a:pPr>
            <a:r>
              <a:rPr lang="de-DE" dirty="0"/>
              <a:t>keine Isolierung des Lernens (unterrichtsintegrierte Berücksichtigung der individuellen Stärken und Schwächen eines jeden Kindes bei gleichzeitiger Einbindung in soziale Kontexte)</a:t>
            </a:r>
          </a:p>
          <a:p>
            <a:endParaRPr lang="de-DE" dirty="0"/>
          </a:p>
        </p:txBody>
      </p:sp>
    </p:spTree>
    <p:extLst>
      <p:ext uri="{BB962C8B-B14F-4D97-AF65-F5344CB8AC3E}">
        <p14:creationId xmlns:p14="http://schemas.microsoft.com/office/powerpoint/2010/main" val="3168498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7</a:t>
            </a:fld>
            <a:endParaRPr lang="de-DE" dirty="0"/>
          </a:p>
        </p:txBody>
      </p:sp>
      <p:sp>
        <p:nvSpPr>
          <p:cNvPr id="10" name="Titel 9"/>
          <p:cNvSpPr>
            <a:spLocks noGrp="1"/>
          </p:cNvSpPr>
          <p:nvPr>
            <p:ph type="title"/>
          </p:nvPr>
        </p:nvSpPr>
        <p:spPr/>
        <p:txBody>
          <a:bodyPr/>
          <a:lstStyle/>
          <a:p>
            <a:r>
              <a:rPr lang="de-DE" dirty="0"/>
              <a:t>Hintergrundinformationen</a:t>
            </a:r>
          </a:p>
        </p:txBody>
      </p:sp>
      <p:sp>
        <p:nvSpPr>
          <p:cNvPr id="2" name="Textplatzhalter 1"/>
          <p:cNvSpPr>
            <a:spLocks noGrp="1"/>
          </p:cNvSpPr>
          <p:nvPr>
            <p:ph type="body" sz="quarter" idx="11"/>
          </p:nvPr>
        </p:nvSpPr>
        <p:spPr/>
        <p:txBody>
          <a:bodyPr/>
          <a:lstStyle/>
          <a:p>
            <a:r>
              <a:rPr lang="de-DE" dirty="0"/>
              <a:t>Haupt-Zielgruppen und Haupt-Zielsetzungen</a:t>
            </a:r>
          </a:p>
        </p:txBody>
      </p:sp>
      <p:sp>
        <p:nvSpPr>
          <p:cNvPr id="12" name="Inhaltsplatzhalter 11"/>
          <p:cNvSpPr>
            <a:spLocks noGrp="1"/>
          </p:cNvSpPr>
          <p:nvPr>
            <p:ph idx="1"/>
          </p:nvPr>
        </p:nvSpPr>
        <p:spPr/>
        <p:txBody>
          <a:bodyPr/>
          <a:lstStyle/>
          <a:p>
            <a:r>
              <a:rPr lang="de-DE" b="1" dirty="0"/>
              <a:t>Lehrkräfte der Primarstufe und unteren Sekundarstufe I:</a:t>
            </a:r>
            <a:br>
              <a:rPr lang="de-DE" b="1" dirty="0"/>
            </a:br>
            <a:r>
              <a:rPr lang="de-DE" dirty="0"/>
              <a:t>bei der Planung, Durchführung und Reflexion inklusiven Mathematikunterrichts unterstützen</a:t>
            </a:r>
          </a:p>
          <a:p>
            <a:r>
              <a:rPr lang="de-DE" b="1" dirty="0"/>
              <a:t>Lehrkräfte der unteren Sekundarstufe I: </a:t>
            </a:r>
            <a:br>
              <a:rPr lang="de-DE" b="1" dirty="0"/>
            </a:br>
            <a:r>
              <a:rPr lang="de-DE" dirty="0"/>
              <a:t>über Leitideen und zentrale Inhalte des (inklusiven) Mathematikunterrichts in der Primarstufe informieren</a:t>
            </a:r>
          </a:p>
          <a:p>
            <a:r>
              <a:rPr lang="de-DE" b="1" dirty="0" err="1"/>
              <a:t>Multiplikatorinnen</a:t>
            </a:r>
            <a:r>
              <a:rPr lang="de-DE" b="1" dirty="0"/>
              <a:t> und Multiplikatoren:</a:t>
            </a:r>
            <a:br>
              <a:rPr lang="de-DE" b="1" dirty="0"/>
            </a:br>
            <a:r>
              <a:rPr lang="de-DE" dirty="0"/>
              <a:t>bei Fortbildungen und bei der Durchführung von fachbezogener Unterrichtsentwicklung unterstützen</a:t>
            </a:r>
          </a:p>
          <a:p>
            <a:endParaRPr lang="de-DE" dirty="0"/>
          </a:p>
        </p:txBody>
      </p:sp>
    </p:spTree>
    <p:extLst>
      <p:ext uri="{BB962C8B-B14F-4D97-AF65-F5344CB8AC3E}">
        <p14:creationId xmlns:p14="http://schemas.microsoft.com/office/powerpoint/2010/main" val="440951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liennummernplatzhalter 12"/>
          <p:cNvSpPr>
            <a:spLocks noGrp="1"/>
          </p:cNvSpPr>
          <p:nvPr>
            <p:ph type="sldNum" sz="quarter" idx="10"/>
          </p:nvPr>
        </p:nvSpPr>
        <p:spPr/>
        <p:txBody>
          <a:bodyPr/>
          <a:lstStyle/>
          <a:p>
            <a:fld id="{B84ED057-0FDF-4701-9D7A-03D2DA656030}" type="slidenum">
              <a:rPr lang="de-DE" smtClean="0"/>
              <a:pPr/>
              <a:t>8</a:t>
            </a:fld>
            <a:endParaRPr lang="de-DE" dirty="0"/>
          </a:p>
        </p:txBody>
      </p:sp>
      <p:sp>
        <p:nvSpPr>
          <p:cNvPr id="10" name="Titel 9"/>
          <p:cNvSpPr>
            <a:spLocks noGrp="1"/>
          </p:cNvSpPr>
          <p:nvPr>
            <p:ph type="title"/>
          </p:nvPr>
        </p:nvSpPr>
        <p:spPr/>
        <p:txBody>
          <a:bodyPr/>
          <a:lstStyle/>
          <a:p>
            <a:r>
              <a:rPr lang="de-DE" dirty="0"/>
              <a:t>Hintergrundinformationen</a:t>
            </a:r>
          </a:p>
        </p:txBody>
      </p:sp>
      <p:sp>
        <p:nvSpPr>
          <p:cNvPr id="2" name="Textplatzhalter 1"/>
          <p:cNvSpPr>
            <a:spLocks noGrp="1"/>
          </p:cNvSpPr>
          <p:nvPr>
            <p:ph type="body" sz="quarter" idx="11"/>
          </p:nvPr>
        </p:nvSpPr>
        <p:spPr/>
        <p:txBody>
          <a:bodyPr/>
          <a:lstStyle/>
          <a:p>
            <a:r>
              <a:rPr lang="de-DE" dirty="0"/>
              <a:t>Nutzungsmöglichkeiten</a:t>
            </a:r>
          </a:p>
        </p:txBody>
      </p:sp>
      <p:sp>
        <p:nvSpPr>
          <p:cNvPr id="12" name="Inhaltsplatzhalter 11"/>
          <p:cNvSpPr>
            <a:spLocks noGrp="1"/>
          </p:cNvSpPr>
          <p:nvPr>
            <p:ph idx="1"/>
          </p:nvPr>
        </p:nvSpPr>
        <p:spPr/>
        <p:txBody>
          <a:bodyPr>
            <a:normAutofit/>
          </a:bodyPr>
          <a:lstStyle/>
          <a:p>
            <a:r>
              <a:rPr lang="de-DE" dirty="0"/>
              <a:t>sich über Leitideen und zentrale Inhalte inklusiven Mathematikunterrichts informieren</a:t>
            </a:r>
          </a:p>
          <a:p>
            <a:r>
              <a:rPr lang="de-DE" dirty="0"/>
              <a:t>Anregungen für konkrete Umsetzungsmöglichkeiten in der Unterrichtspraxis erhalten</a:t>
            </a:r>
          </a:p>
          <a:p>
            <a:r>
              <a:rPr lang="de-DE" dirty="0"/>
              <a:t>grundlegende Kenntnisse zu den verschiedenen </a:t>
            </a:r>
            <a:r>
              <a:rPr lang="de-DE"/>
              <a:t>Förderschwerpunkten erwerben</a:t>
            </a:r>
          </a:p>
          <a:p>
            <a:r>
              <a:rPr lang="de-DE">
                <a:solidFill>
                  <a:schemeClr val="bg1">
                    <a:lumMod val="50000"/>
                  </a:schemeClr>
                </a:solidFill>
              </a:rPr>
              <a:t>zukünftig</a:t>
            </a:r>
            <a:r>
              <a:rPr lang="de-DE" dirty="0">
                <a:solidFill>
                  <a:schemeClr val="bg1">
                    <a:lumMod val="50000"/>
                  </a:schemeClr>
                </a:solidFill>
              </a:rPr>
              <a:t>: sich über Potenziale digitaler Medien für den inklusiven Mathematikunterricht informieren</a:t>
            </a:r>
          </a:p>
          <a:p>
            <a:endParaRPr lang="de-DE" dirty="0"/>
          </a:p>
        </p:txBody>
      </p:sp>
    </p:spTree>
    <p:extLst>
      <p:ext uri="{BB962C8B-B14F-4D97-AF65-F5344CB8AC3E}">
        <p14:creationId xmlns:p14="http://schemas.microsoft.com/office/powerpoint/2010/main" val="17098181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Design">
  <a:themeElements>
    <a:clrScheme name="DZLM">
      <a:dk1>
        <a:sysClr val="windowText" lastClr="000000"/>
      </a:dk1>
      <a:lt1>
        <a:sysClr val="window" lastClr="FFFFFF"/>
      </a:lt1>
      <a:dk2>
        <a:srgbClr val="1F497D"/>
      </a:dk2>
      <a:lt2>
        <a:srgbClr val="EEECE1"/>
      </a:lt2>
      <a:accent1>
        <a:srgbClr val="327D87"/>
      </a:accent1>
      <a:accent2>
        <a:srgbClr val="B49650"/>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2523</Words>
  <Application>Microsoft Macintosh PowerPoint</Application>
  <PresentationFormat>Bildschirmpräsentation (4:3)</PresentationFormat>
  <Paragraphs>334</Paragraphs>
  <Slides>36</Slides>
  <Notes>36</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36</vt:i4>
      </vt:variant>
    </vt:vector>
  </HeadingPairs>
  <TitlesOfParts>
    <vt:vector size="43" baseType="lpstr">
      <vt:lpstr>Arial</vt:lpstr>
      <vt:lpstr>Calibri</vt:lpstr>
      <vt:lpstr>Open Sans Light</vt:lpstr>
      <vt:lpstr>Symbol</vt:lpstr>
      <vt:lpstr>Wingdings</vt:lpstr>
      <vt:lpstr>Office-Design</vt:lpstr>
      <vt:lpstr>think-cell Folie</vt:lpstr>
      <vt:lpstr>Das Projekt „Mathe inklusiv mit PIKAS“</vt:lpstr>
      <vt:lpstr>Gliederung</vt:lpstr>
      <vt:lpstr>Gliederung</vt:lpstr>
      <vt:lpstr>Ausgangslage</vt:lpstr>
      <vt:lpstr>Ausgangslage</vt:lpstr>
      <vt:lpstr>Gliederung</vt:lpstr>
      <vt:lpstr>Hintergrundinformationen</vt:lpstr>
      <vt:lpstr>Hintergrundinformationen</vt:lpstr>
      <vt:lpstr>Hintergrundinformationen</vt:lpstr>
      <vt:lpstr>Gliederung</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Webseite</vt:lpstr>
      <vt:lpstr>Gliederung</vt:lpstr>
      <vt:lpstr>Weitere Informationen</vt:lpstr>
      <vt:lpstr>Weitere Informationen</vt:lpstr>
      <vt:lpstr>Weitere Informationen</vt:lpstr>
      <vt:lpstr>Vielen Dank für Ihre Aufmerksamkeit sagt das Team von „Mathe inklusiv mit PIKAS“!</vt:lpstr>
    </vt:vector>
  </TitlesOfParts>
  <Company>TU Dortmund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Verena</dc:creator>
  <cp:lastModifiedBy>Annica Baiker</cp:lastModifiedBy>
  <cp:revision>207</cp:revision>
  <cp:lastPrinted>2021-12-23T09:06:50Z</cp:lastPrinted>
  <dcterms:created xsi:type="dcterms:W3CDTF">2015-05-22T11:26:18Z</dcterms:created>
  <dcterms:modified xsi:type="dcterms:W3CDTF">2023-04-19T08:54:23Z</dcterms:modified>
  <cp:contentStatus/>
</cp:coreProperties>
</file>